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150"/>
    <a:srgbClr val="2C7DE0"/>
    <a:srgbClr val="79ADEB"/>
    <a:srgbClr val="067378"/>
    <a:srgbClr val="194165"/>
    <a:srgbClr val="BBE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978C9E23-D4B0-11CE-BF2D-00AA003F40D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4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5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8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10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6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813-B83F-4837-B5B9-A84B4EC0ED28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A831-16F1-4FB4-A30F-54775B78C0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2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&#1044;&#1086;&#1075;&#1086;&#1074;&#1086;&#1088;.doc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27080" r="25695" b="27679"/>
          <a:stretch/>
        </p:blipFill>
        <p:spPr>
          <a:xfrm>
            <a:off x="11632746" y="190129"/>
            <a:ext cx="401721" cy="3712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35503" y="199683"/>
            <a:ext cx="39359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i="1" dirty="0" smtClean="0">
                <a:ln w="0"/>
                <a:solidFill>
                  <a:srgbClr val="1B31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Деньги в каждый карман</a:t>
            </a:r>
            <a:endParaRPr lang="ru-RU" i="1" dirty="0">
              <a:ln w="0"/>
              <a:solidFill>
                <a:srgbClr val="1B31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4432" y="1090245"/>
            <a:ext cx="110583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ru-RU" sz="2000" dirty="0" smtClean="0"/>
              <a:t>ПАО </a:t>
            </a:r>
            <a:r>
              <a:rPr lang="ru-RU" sz="2000" dirty="0"/>
              <a:t>«Деньги в каждый карман» является новым банком, который был основан в 2018 году. Для удобства в обслуживании и самостоятельного осуществления операций руководство банка запланировали осуществить разработку Интернет-приложения и его мобильной версии. Также планируется создание настольного приложения, которое сможет использоваться на терминалах банка.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ru-RU" sz="2000" dirty="0" smtClean="0"/>
              <a:t>Вашей </a:t>
            </a:r>
            <a:r>
              <a:rPr lang="ru-RU" sz="2000" dirty="0"/>
              <a:t>задачей будет </a:t>
            </a:r>
            <a:r>
              <a:rPr lang="ru-RU" sz="2000" dirty="0" smtClean="0"/>
              <a:t>являться разработка </a:t>
            </a:r>
            <a:r>
              <a:rPr lang="ru-RU" sz="2000" dirty="0"/>
              <a:t>модуля </a:t>
            </a:r>
            <a:r>
              <a:rPr lang="ru-RU" sz="2000" dirty="0" err="1"/>
              <a:t>демо</a:t>
            </a:r>
            <a:r>
              <a:rPr lang="ru-RU" sz="2000" dirty="0"/>
              <a:t>-версии настольного приложения банка для открытия вкладов в автоматическом режиме под операционную систему </a:t>
            </a:r>
            <a:r>
              <a:rPr lang="en-US" sz="2000" dirty="0"/>
              <a:t>Windows</a:t>
            </a:r>
            <a:r>
              <a:rPr lang="ru-RU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ru-RU" sz="2000" dirty="0" smtClean="0"/>
              <a:t>Модуль </a:t>
            </a:r>
            <a:r>
              <a:rPr lang="ru-RU" sz="2000" dirty="0"/>
              <a:t>должен позволять зарегистрированным клиентам осуществлять открытие вклада, прогнозировать доход и формировать договор. Более подробное описание представлено в последующих сладах. </a:t>
            </a:r>
          </a:p>
        </p:txBody>
      </p:sp>
    </p:spTree>
    <p:extLst>
      <p:ext uri="{BB962C8B-B14F-4D97-AF65-F5344CB8AC3E}">
        <p14:creationId xmlns:p14="http://schemas.microsoft.com/office/powerpoint/2010/main" val="36918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Андрей\Desktop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07" y="137850"/>
            <a:ext cx="5741377" cy="655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42381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Вам </a:t>
            </a:r>
            <a:r>
              <a:rPr lang="ru-RU" dirty="0">
                <a:solidFill>
                  <a:schemeClr val="tx1"/>
                </a:solidFill>
              </a:rPr>
              <a:t>предоставлена </a:t>
            </a:r>
            <a:r>
              <a:rPr lang="en-US" dirty="0">
                <a:solidFill>
                  <a:schemeClr val="tx1"/>
                </a:solidFill>
              </a:rPr>
              <a:t>ERD </a:t>
            </a:r>
            <a:r>
              <a:rPr lang="ru-RU" dirty="0">
                <a:solidFill>
                  <a:schemeClr val="tx1"/>
                </a:solidFill>
              </a:rPr>
              <a:t>модель, по которой необходимо создать базу данных в СУБД </a:t>
            </a:r>
            <a:r>
              <a:rPr lang="ru-RU" dirty="0" smtClean="0">
                <a:solidFill>
                  <a:schemeClr val="tx1"/>
                </a:solidFill>
              </a:rPr>
              <a:t>(на выбор </a:t>
            </a:r>
            <a:r>
              <a:rPr lang="en-US" dirty="0" smtClean="0">
                <a:solidFill>
                  <a:schemeClr val="tx1"/>
                </a:solidFill>
              </a:rPr>
              <a:t>MySQL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>
                <a:solidFill>
                  <a:schemeClr val="tx1"/>
                </a:solidFill>
              </a:rPr>
              <a:t>MS </a:t>
            </a:r>
            <a:r>
              <a:rPr lang="en-US" dirty="0" smtClean="0">
                <a:solidFill>
                  <a:schemeClr val="tx1"/>
                </a:solidFill>
              </a:rPr>
              <a:t>SQL</a:t>
            </a:r>
            <a:r>
              <a:rPr lang="ru-RU" dirty="0" smtClean="0">
                <a:solidFill>
                  <a:schemeClr val="tx1"/>
                </a:solidFill>
              </a:rPr>
              <a:t>). Информация для заполнения представлена в формате </a:t>
            </a:r>
            <a:r>
              <a:rPr lang="en-US" dirty="0" err="1" smtClean="0">
                <a:solidFill>
                  <a:schemeClr val="tx1"/>
                </a:solidFill>
              </a:rPr>
              <a:t>xlsx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ru-RU" dirty="0" smtClean="0">
                <a:solidFill>
                  <a:schemeClr val="tx1"/>
                </a:solidFill>
              </a:rPr>
              <a:t>После </a:t>
            </a:r>
            <a:r>
              <a:rPr lang="ru-RU" dirty="0">
                <a:solidFill>
                  <a:schemeClr val="tx1"/>
                </a:solidFill>
              </a:rPr>
              <a:t>подготовки базы требуется осуществить загрузку </a:t>
            </a:r>
            <a:r>
              <a:rPr lang="ru-RU" dirty="0" smtClean="0">
                <a:solidFill>
                  <a:schemeClr val="tx1"/>
                </a:solidFill>
              </a:rPr>
              <a:t>информации </a:t>
            </a:r>
            <a:r>
              <a:rPr lang="ru-RU" dirty="0">
                <a:solidFill>
                  <a:schemeClr val="tx1"/>
                </a:solidFill>
              </a:rPr>
              <a:t>о клиентах банка. Файл для импорта представлен в папке «Ресурсы</a:t>
            </a:r>
            <a:r>
              <a:rPr lang="ru-RU" dirty="0" smtClean="0">
                <a:solidFill>
                  <a:schemeClr val="tx1"/>
                </a:solidFill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</a:rPr>
              <a:t>   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5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7104514" y="1509691"/>
            <a:ext cx="2324169" cy="3057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444500" dist="203200" dir="12540000" sx="98000" sy="98000" algn="ctr" rotWithShape="0">
              <a:schemeClr val="accent1">
                <a:lumMod val="40000"/>
                <a:lumOff val="6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9774725" y="1509694"/>
            <a:ext cx="2324169" cy="3057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444500" dist="203200" dir="12540000" sx="98000" sy="98000" algn="ctr" rotWithShape="0">
              <a:schemeClr val="accent1">
                <a:lumMod val="40000"/>
                <a:lumOff val="6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468307" y="1514801"/>
            <a:ext cx="2324169" cy="3057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444500" dist="203200" dir="12540000" sx="98000" sy="98000" algn="ctr" rotWithShape="0">
              <a:schemeClr val="accent1">
                <a:lumMod val="40000"/>
                <a:lumOff val="6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36155" y="1514801"/>
            <a:ext cx="1985927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Стабильный</a:t>
            </a:r>
          </a:p>
          <a:p>
            <a:pPr algn="ctr"/>
            <a:endParaRPr lang="ru-RU" sz="1400" dirty="0"/>
          </a:p>
          <a:p>
            <a:pPr algn="ctr"/>
            <a:endParaRPr lang="ru-RU" sz="1400" dirty="0" smtClean="0"/>
          </a:p>
          <a:p>
            <a:pPr algn="ctr"/>
            <a:r>
              <a:rPr lang="ru-RU" sz="1400" dirty="0" smtClean="0"/>
              <a:t>Без пополнения</a:t>
            </a:r>
          </a:p>
          <a:p>
            <a:pPr algn="ctr"/>
            <a:r>
              <a:rPr lang="ru-RU" sz="1400" dirty="0" smtClean="0"/>
              <a:t>Без снятия</a:t>
            </a:r>
          </a:p>
          <a:p>
            <a:pPr algn="ctr"/>
            <a:r>
              <a:rPr lang="ru-RU" sz="1400" dirty="0" smtClean="0"/>
              <a:t>Без капитализации</a:t>
            </a:r>
          </a:p>
          <a:p>
            <a:pPr algn="ctr"/>
            <a:endParaRPr lang="ru-RU" sz="1400" dirty="0"/>
          </a:p>
          <a:p>
            <a:pPr algn="ctr"/>
            <a:r>
              <a:rPr lang="ru-RU" sz="1400" dirty="0" smtClean="0"/>
              <a:t>Минимальный срок</a:t>
            </a:r>
          </a:p>
          <a:p>
            <a:pPr algn="ctr"/>
            <a:r>
              <a:rPr lang="ru-RU" sz="1400" dirty="0"/>
              <a:t>о</a:t>
            </a:r>
            <a:r>
              <a:rPr lang="ru-RU" sz="1400" dirty="0" smtClean="0"/>
              <a:t>т 3 месяцев</a:t>
            </a:r>
          </a:p>
          <a:p>
            <a:pPr algn="ctr"/>
            <a:r>
              <a:rPr lang="ru-RU" sz="3600" b="1" dirty="0" smtClean="0">
                <a:solidFill>
                  <a:srgbClr val="002060"/>
                </a:solidFill>
              </a:rPr>
              <a:t>8% </a:t>
            </a:r>
            <a:r>
              <a:rPr lang="ru-RU" sz="2000" b="1" dirty="0" smtClean="0">
                <a:solidFill>
                  <a:srgbClr val="002060"/>
                </a:solidFill>
              </a:rPr>
              <a:t>годовых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06219" y="1514495"/>
            <a:ext cx="1861179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Стандарт</a:t>
            </a:r>
          </a:p>
          <a:p>
            <a:pPr algn="ctr"/>
            <a:endParaRPr lang="ru-RU" sz="1400" dirty="0"/>
          </a:p>
          <a:p>
            <a:pPr algn="ctr"/>
            <a:endParaRPr lang="ru-RU" sz="1400" dirty="0" smtClean="0"/>
          </a:p>
          <a:p>
            <a:pPr algn="ctr"/>
            <a:r>
              <a:rPr lang="ru-RU" sz="1400" dirty="0"/>
              <a:t>Пополняемый</a:t>
            </a:r>
          </a:p>
          <a:p>
            <a:pPr algn="ctr"/>
            <a:r>
              <a:rPr lang="ru-RU" sz="1400" dirty="0"/>
              <a:t>Без снятия</a:t>
            </a:r>
          </a:p>
          <a:p>
            <a:pPr algn="ctr"/>
            <a:r>
              <a:rPr lang="ru-RU" sz="1400" dirty="0"/>
              <a:t>Без капитализации</a:t>
            </a:r>
          </a:p>
          <a:p>
            <a:pPr algn="ctr"/>
            <a:endParaRPr lang="ru-RU" sz="1400" dirty="0" smtClean="0"/>
          </a:p>
          <a:p>
            <a:pPr algn="ctr"/>
            <a:r>
              <a:rPr lang="ru-RU" sz="1400" dirty="0"/>
              <a:t>Минимальный срок</a:t>
            </a:r>
          </a:p>
          <a:p>
            <a:pPr algn="ctr"/>
            <a:r>
              <a:rPr lang="ru-RU" sz="1400" dirty="0"/>
              <a:t>от 3 месяцев</a:t>
            </a:r>
          </a:p>
          <a:p>
            <a:pPr algn="ctr"/>
            <a:r>
              <a:rPr lang="ru-RU" sz="3600" b="1" dirty="0" smtClean="0">
                <a:solidFill>
                  <a:srgbClr val="002060"/>
                </a:solidFill>
              </a:rPr>
              <a:t>6% </a:t>
            </a:r>
            <a:r>
              <a:rPr lang="ru-RU" sz="2000" b="1" dirty="0" smtClean="0">
                <a:solidFill>
                  <a:srgbClr val="002060"/>
                </a:solidFill>
              </a:rPr>
              <a:t>годовых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90461" y="1514801"/>
            <a:ext cx="21512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ru-RU" sz="2400" dirty="0" smtClean="0"/>
          </a:p>
          <a:p>
            <a:pPr algn="ctr"/>
            <a:r>
              <a:rPr lang="ru-RU" sz="2400" dirty="0" smtClean="0"/>
              <a:t>Оптимальный</a:t>
            </a:r>
            <a:endParaRPr lang="ru-RU" sz="2000" dirty="0" smtClean="0"/>
          </a:p>
          <a:p>
            <a:pPr algn="ctr"/>
            <a:endParaRPr lang="ru-RU" sz="1400" dirty="0"/>
          </a:p>
          <a:p>
            <a:pPr algn="ctr"/>
            <a:endParaRPr lang="ru-RU" sz="1400" dirty="0" smtClean="0"/>
          </a:p>
          <a:p>
            <a:pPr algn="ctr"/>
            <a:r>
              <a:rPr lang="ru-RU" sz="1400" dirty="0" smtClean="0"/>
              <a:t>Пополняемый</a:t>
            </a:r>
          </a:p>
          <a:p>
            <a:pPr algn="ctr"/>
            <a:r>
              <a:rPr lang="ru-RU" sz="1400" dirty="0" smtClean="0"/>
              <a:t>Есть возможность снятия</a:t>
            </a:r>
          </a:p>
          <a:p>
            <a:pPr algn="ctr"/>
            <a:r>
              <a:rPr lang="ru-RU" sz="1400" dirty="0" smtClean="0"/>
              <a:t>С капитализацией</a:t>
            </a:r>
          </a:p>
          <a:p>
            <a:pPr algn="ctr"/>
            <a:endParaRPr lang="ru-RU" sz="1400" dirty="0"/>
          </a:p>
          <a:p>
            <a:pPr algn="ctr"/>
            <a:r>
              <a:rPr lang="ru-RU" sz="1400" dirty="0"/>
              <a:t>Минимальный срок</a:t>
            </a:r>
          </a:p>
          <a:p>
            <a:pPr algn="ctr"/>
            <a:r>
              <a:rPr lang="ru-RU" sz="1400" dirty="0"/>
              <a:t>от </a:t>
            </a:r>
            <a:r>
              <a:rPr lang="ru-RU" sz="1400" dirty="0" smtClean="0"/>
              <a:t>6 </a:t>
            </a:r>
            <a:r>
              <a:rPr lang="ru-RU" sz="1400" dirty="0"/>
              <a:t>месяцев</a:t>
            </a:r>
          </a:p>
          <a:p>
            <a:pPr algn="ctr"/>
            <a:r>
              <a:rPr lang="ru-RU" sz="3600" b="1" dirty="0" smtClean="0">
                <a:solidFill>
                  <a:srgbClr val="002060"/>
                </a:solidFill>
              </a:rPr>
              <a:t>5% </a:t>
            </a:r>
            <a:r>
              <a:rPr lang="ru-RU" sz="2000" b="1" dirty="0" smtClean="0">
                <a:solidFill>
                  <a:srgbClr val="002060"/>
                </a:solidFill>
              </a:rPr>
              <a:t>годовых</a:t>
            </a:r>
            <a:endParaRPr lang="ru-RU" sz="2000" b="1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hlinkClick r:id="rId4" action="ppaction://hlinksldjump"/>
          </p:cNvPr>
          <p:cNvSpPr txBox="1"/>
          <p:nvPr/>
        </p:nvSpPr>
        <p:spPr>
          <a:xfrm>
            <a:off x="6803290" y="5145048"/>
            <a:ext cx="2925597" cy="369332"/>
          </a:xfrm>
          <a:prstGeom prst="rect">
            <a:avLst/>
          </a:prstGeom>
          <a:solidFill>
            <a:srgbClr val="2C7D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Рассчитать доход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0" y="0"/>
            <a:ext cx="42381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1600" b="1" dirty="0" smtClean="0">
                <a:solidFill>
                  <a:schemeClr val="tx1"/>
                </a:solidFill>
              </a:rPr>
              <a:t>1. Главное окно программы</a:t>
            </a: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В банке «Деньги в каждый карман» имеется три тарифа вкладов: «Стабильный», «Оптимальный» и «Стандарт». Каждый тариф имеет отличия по процентной ставке, наличии капитализации, возможности снятия или пополнения вклада. Условия каждого вида вклада указаны справа.</a:t>
            </a:r>
          </a:p>
          <a:p>
            <a:pPr algn="just"/>
            <a:r>
              <a:rPr lang="ru-RU" sz="1400" i="1" dirty="0">
                <a:solidFill>
                  <a:schemeClr val="tx1"/>
                </a:solidFill>
              </a:rPr>
              <a:t>Капитализация процентов – это прибавление начисленных за период процентов к основной сумме вклада и последующее начисление дохода на сумму вклада и сумму прибавленных к нему процентов. Иными словами – начисление процентов на </a:t>
            </a:r>
            <a:r>
              <a:rPr lang="ru-RU" sz="1400" i="1" dirty="0" smtClean="0">
                <a:solidFill>
                  <a:schemeClr val="tx1"/>
                </a:solidFill>
              </a:rPr>
              <a:t>проценты.</a:t>
            </a: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При запуске клиентского приложения пользователю должно открываться окно в соответствии с макетом. Данное окно служит для ознакомления клиента с текущими тарифами и условиями. Кнопка «Рассчитать доход» должна осуществлять переход на форму «Калькулятор». Переход должен осуществляться перелистыванием снизу вверх, как «Якорь».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27080" r="25695" b="27679"/>
          <a:stretch/>
        </p:blipFill>
        <p:spPr>
          <a:xfrm>
            <a:off x="11632746" y="190129"/>
            <a:ext cx="401721" cy="37128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135503" y="199683"/>
            <a:ext cx="39359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i="1" dirty="0" smtClean="0">
                <a:ln w="0"/>
                <a:solidFill>
                  <a:srgbClr val="1B31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Деньги в каждый карман</a:t>
            </a:r>
            <a:endParaRPr lang="ru-RU" i="1" dirty="0">
              <a:ln w="0"/>
              <a:solidFill>
                <a:srgbClr val="1B31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8" name="Label1" r:id="rId2" imgW="2692440" imgH="914400"/>
        </mc:Choice>
        <mc:Fallback>
          <p:control name="Label1" r:id="rId2" imgW="2692440" imgH="914400">
            <p:pic>
              <p:nvPicPr>
                <p:cNvPr id="2" name="Label1" hidden="1"/>
                <p:cNvPicPr>
                  <a:picLocks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749800" y="5834063"/>
                  <a:ext cx="2692400" cy="914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39647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279" y="181354"/>
            <a:ext cx="281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Рассчитать доход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84524" y="927144"/>
            <a:ext cx="9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Сумма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84524" y="2735829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Срок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84524" y="4692287"/>
            <a:ext cx="3052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Ежемесячное пополнение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84524" y="1414987"/>
            <a:ext cx="3683358" cy="369396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584524" y="143040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600 000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7347" y="14125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Руб.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605480" y="2099123"/>
            <a:ext cx="364144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605535" y="1997769"/>
            <a:ext cx="0" cy="1931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246926" y="2002532"/>
            <a:ext cx="0" cy="1931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377061" y="2053209"/>
            <a:ext cx="0" cy="918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296224" y="2053209"/>
            <a:ext cx="0" cy="918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8490" y="2215688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 тыс.</a:t>
            </a:r>
            <a:endParaRPr lang="ru-R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63835" y="222122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10 млн</a:t>
            </a:r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126832" y="2215688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 млн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5995" y="2221222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5 млн</a:t>
            </a:r>
            <a:endParaRPr lang="ru-RU" sz="1000" dirty="0"/>
          </a:p>
        </p:txBody>
      </p:sp>
      <p:sp>
        <p:nvSpPr>
          <p:cNvPr id="28" name="Овал 27"/>
          <p:cNvSpPr/>
          <p:nvPr/>
        </p:nvSpPr>
        <p:spPr>
          <a:xfrm>
            <a:off x="4679120" y="1987088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747506" y="2068338"/>
            <a:ext cx="91828" cy="918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584524" y="3230130"/>
            <a:ext cx="3683358" cy="369396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4584524" y="32455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365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37347" y="322765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дней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605480" y="3914266"/>
            <a:ext cx="364144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605535" y="3812912"/>
            <a:ext cx="0" cy="1931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8246926" y="3817675"/>
            <a:ext cx="0" cy="1931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377061" y="3868352"/>
            <a:ext cx="0" cy="918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432883" y="3863589"/>
            <a:ext cx="0" cy="918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38490" y="4030831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 мес.</a:t>
            </a:r>
            <a:endParaRPr lang="ru-RU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17535" y="403636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5 лет</a:t>
            </a:r>
            <a:endParaRPr lang="ru-RU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26832" y="403083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1 год</a:t>
            </a:r>
            <a:endParaRPr lang="ru-RU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63951" y="4036365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 года</a:t>
            </a:r>
            <a:endParaRPr lang="ru-RU" sz="1000" dirty="0"/>
          </a:p>
        </p:txBody>
      </p:sp>
      <p:sp>
        <p:nvSpPr>
          <p:cNvPr id="42" name="Овал 41"/>
          <p:cNvSpPr/>
          <p:nvPr/>
        </p:nvSpPr>
        <p:spPr>
          <a:xfrm>
            <a:off x="4679120" y="3802231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759229" y="3883481"/>
            <a:ext cx="91828" cy="918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584524" y="5208852"/>
            <a:ext cx="3683358" cy="369396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584524" y="5224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37347" y="52063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Руб.</a:t>
            </a:r>
            <a:endParaRPr lang="ru-RU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4605480" y="5892988"/>
            <a:ext cx="364144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605535" y="5791634"/>
            <a:ext cx="0" cy="1931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8246926" y="5796397"/>
            <a:ext cx="0" cy="19318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6296224" y="5847074"/>
            <a:ext cx="0" cy="918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38490" y="600955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0 тыс.</a:t>
            </a:r>
            <a:endParaRPr lang="ru-RU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996696" y="6015087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5 млн</a:t>
            </a:r>
            <a:endParaRPr lang="ru-RU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997103" y="6015087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2,5 млн</a:t>
            </a:r>
            <a:endParaRPr lang="ru-RU" sz="1000" dirty="0"/>
          </a:p>
        </p:txBody>
      </p:sp>
      <p:sp>
        <p:nvSpPr>
          <p:cNvPr id="56" name="Овал 55"/>
          <p:cNvSpPr/>
          <p:nvPr/>
        </p:nvSpPr>
        <p:spPr>
          <a:xfrm>
            <a:off x="4526720" y="5780953"/>
            <a:ext cx="228600" cy="2286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606829" y="5862203"/>
            <a:ext cx="91828" cy="918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8838462" y="704574"/>
            <a:ext cx="3129459" cy="5615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50800" dir="11100000" sx="101000" sy="101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9204258" y="990980"/>
            <a:ext cx="189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Стабильный</a:t>
            </a:r>
            <a:endParaRPr lang="ru-RU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9242418" y="1352359"/>
            <a:ext cx="811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Доход:</a:t>
            </a:r>
            <a:endParaRPr lang="ru-RU" sz="1400" dirty="0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9310730" y="2025073"/>
            <a:ext cx="217007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56488" y="1661011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45 845 </a:t>
            </a:r>
            <a:r>
              <a:rPr lang="ru-RU" sz="2000" dirty="0" smtClean="0"/>
              <a:t>Руб.</a:t>
            </a:r>
            <a:endParaRPr lang="ru-RU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9127264" y="2420709"/>
            <a:ext cx="208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Оптимальный</a:t>
            </a:r>
            <a:endParaRPr lang="ru-RU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9165425" y="2782088"/>
            <a:ext cx="148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Доход по вкладу:</a:t>
            </a:r>
            <a:endParaRPr lang="ru-RU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9179495" y="309074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37 641 </a:t>
            </a:r>
            <a:r>
              <a:rPr lang="ru-RU" sz="2000" dirty="0" smtClean="0"/>
              <a:t>Руб.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9157790" y="3853048"/>
            <a:ext cx="189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Стандарт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9195950" y="4214427"/>
            <a:ext cx="152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Доход по вкладу: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9210020" y="4523079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40 502 </a:t>
            </a:r>
            <a:r>
              <a:rPr lang="ru-RU" sz="2000" dirty="0" smtClean="0"/>
              <a:t>Руб.</a:t>
            </a:r>
            <a:endParaRPr lang="ru-RU" sz="2000" dirty="0"/>
          </a:p>
        </p:txBody>
      </p:sp>
      <p:sp>
        <p:nvSpPr>
          <p:cNvPr id="71" name="TextBox 70">
            <a:hlinkClick r:id="rId2" action="ppaction://hlinksldjump"/>
          </p:cNvPr>
          <p:cNvSpPr txBox="1"/>
          <p:nvPr/>
        </p:nvSpPr>
        <p:spPr>
          <a:xfrm>
            <a:off x="9325229" y="5408590"/>
            <a:ext cx="2341829" cy="369332"/>
          </a:xfrm>
          <a:prstGeom prst="rect">
            <a:avLst/>
          </a:prstGeom>
          <a:solidFill>
            <a:srgbClr val="2C7D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Сравнить параметры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0" y="0"/>
            <a:ext cx="42381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2. Калькулятор вкладов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Данное окно позволят осуществить расчёт ожидаемого дохода по завершению сроков действия вкладов. Пользователю предоставляется возможность ввести сумму вклада с клавиатуры или с помощью полосы прокрутки. Также пользователь должен ввести срок действия вклада в днях и указать предполагаемую сумму для ежемесячного пополнения (в зависимости от тарифа).  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Справой части окна должен автоматически выводиться подсчитанный результат по каждому тарифу.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В окне «Калькулятор вкладов» обязательно требуется предусмотреть защиту от некорректного ввода данных. По нажатию на кнопку «Сравнить параметры» программа должно перелистываться на окно «Сравнение вкладов». 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>
            <a:off x="9233737" y="3454802"/>
            <a:ext cx="217007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9264262" y="4887141"/>
            <a:ext cx="217007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27080" r="25695" b="27679"/>
          <a:stretch/>
        </p:blipFill>
        <p:spPr>
          <a:xfrm>
            <a:off x="11632746" y="190129"/>
            <a:ext cx="401721" cy="371288"/>
          </a:xfrm>
          <a:prstGeom prst="rect">
            <a:avLst/>
          </a:prstGeom>
        </p:spPr>
      </p:pic>
      <p:sp>
        <p:nvSpPr>
          <p:cNvPr id="69" name="Прямоугольник 68"/>
          <p:cNvSpPr/>
          <p:nvPr/>
        </p:nvSpPr>
        <p:spPr>
          <a:xfrm>
            <a:off x="8135503" y="199683"/>
            <a:ext cx="39359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i="1" dirty="0" smtClean="0">
                <a:ln w="0"/>
                <a:solidFill>
                  <a:srgbClr val="1B31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Деньги в каждый карман</a:t>
            </a:r>
            <a:endParaRPr lang="ru-RU" i="1" dirty="0">
              <a:ln w="0"/>
              <a:solidFill>
                <a:srgbClr val="1B31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45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4572008" y="1320801"/>
            <a:ext cx="73238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8" y="95146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Название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9262" y="936955"/>
            <a:ext cx="657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Доход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9943" y="951469"/>
            <a:ext cx="1776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Сумма к концу срока</a:t>
            </a:r>
            <a:endParaRPr lang="ru-RU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24810" y="950004"/>
            <a:ext cx="69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2">
                    <a:lumMod val="50000"/>
                  </a:schemeClr>
                </a:solidFill>
              </a:rPr>
              <a:t>Ставка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8" y="168505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Стабильный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7494" y="28752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Оптимальный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57494" y="3965194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Стандарт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2541" y="1665924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45 845 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022541" y="2845485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37 641 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22541" y="3963091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40 502 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651758" y="1665924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645 845 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651758" y="2845485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637 641 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651758" y="396309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640 502 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9508614" y="166767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9,85 %</a:t>
            </a:r>
            <a:r>
              <a:rPr lang="ru-RU" sz="1600" dirty="0"/>
              <a:t>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9492745" y="284723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6,1 %</a:t>
            </a:r>
            <a:r>
              <a:rPr lang="ru-RU" sz="1600" dirty="0"/>
              <a:t>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9492745" y="3964841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6,55 %</a:t>
            </a:r>
            <a:r>
              <a:rPr lang="ru-RU" sz="1600" dirty="0"/>
              <a:t> </a:t>
            </a:r>
            <a:r>
              <a:rPr lang="ru-RU" sz="1600" dirty="0" smtClean="0"/>
              <a:t>Руб.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987584" y="5334094"/>
            <a:ext cx="2821357" cy="369332"/>
          </a:xfrm>
          <a:prstGeom prst="rect">
            <a:avLst/>
          </a:prstGeom>
          <a:solidFill>
            <a:srgbClr val="2C7D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Сформировать выписку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hlinkClick r:id="rId2" action="ppaction://hlinksldjump"/>
          </p:cNvPr>
          <p:cNvSpPr txBox="1"/>
          <p:nvPr/>
        </p:nvSpPr>
        <p:spPr>
          <a:xfrm>
            <a:off x="10771453" y="1701522"/>
            <a:ext cx="1318947" cy="307777"/>
          </a:xfrm>
          <a:prstGeom prst="rect">
            <a:avLst/>
          </a:prstGeom>
          <a:solidFill>
            <a:srgbClr val="2C7D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Открыть вклад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hlinkClick r:id="rId2" action="ppaction://hlinksldjump"/>
          </p:cNvPr>
          <p:cNvSpPr txBox="1"/>
          <p:nvPr/>
        </p:nvSpPr>
        <p:spPr>
          <a:xfrm>
            <a:off x="10771453" y="2886126"/>
            <a:ext cx="1318947" cy="307777"/>
          </a:xfrm>
          <a:prstGeom prst="rect">
            <a:avLst/>
          </a:prstGeom>
          <a:solidFill>
            <a:srgbClr val="2C7D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Открыть вклад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hlinkClick r:id="rId2" action="ppaction://hlinksldjump"/>
          </p:cNvPr>
          <p:cNvSpPr txBox="1"/>
          <p:nvPr/>
        </p:nvSpPr>
        <p:spPr>
          <a:xfrm>
            <a:off x="10771453" y="3991172"/>
            <a:ext cx="1318947" cy="307777"/>
          </a:xfrm>
          <a:prstGeom prst="rect">
            <a:avLst/>
          </a:prstGeom>
          <a:solidFill>
            <a:srgbClr val="2C7D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Открыть вклад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42381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3. Сравнение вкладов</a:t>
            </a:r>
            <a:endParaRPr lang="ru-RU" sz="1600" b="1" dirty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</a:rPr>
              <a:t>Данное окно осуществляет вывод результата расчётов вкладов с окна «Калькулятор вкладов». Вывод информации должен быть в табличном виде. Нажатие пользователем на кнопу «Открыть вклад» позволяет пользователю приложения перейти на форму «Авторизация», также нажатие на данную кнопку осуществляется выбор одного из 3 тарифов для формирования договора.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По нажатию на кнопку «Сформировать выписку» должен формироваться документ в формате </a:t>
            </a:r>
            <a:r>
              <a:rPr lang="en-US" sz="1600" dirty="0" smtClean="0">
                <a:solidFill>
                  <a:schemeClr val="tx1"/>
                </a:solidFill>
              </a:rPr>
              <a:t>pdf, </a:t>
            </a:r>
            <a:r>
              <a:rPr lang="ru-RU" sz="1600" dirty="0" smtClean="0">
                <a:solidFill>
                  <a:schemeClr val="tx1"/>
                </a:solidFill>
              </a:rPr>
              <a:t>дублирующий информацию с текущей формы.</a:t>
            </a:r>
            <a:endParaRPr lang="ru-RU" sz="16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581341" y="2476770"/>
            <a:ext cx="73238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581341" y="3664858"/>
            <a:ext cx="73238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581341" y="4818744"/>
            <a:ext cx="732384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27080" r="25695" b="27679"/>
          <a:stretch/>
        </p:blipFill>
        <p:spPr>
          <a:xfrm>
            <a:off x="11632746" y="190129"/>
            <a:ext cx="401721" cy="371288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8135503" y="199683"/>
            <a:ext cx="39359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i="1" dirty="0" smtClean="0">
                <a:ln w="0"/>
                <a:solidFill>
                  <a:srgbClr val="1B31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Деньги в каждый карман</a:t>
            </a:r>
            <a:endParaRPr lang="ru-RU" i="1" dirty="0">
              <a:ln w="0"/>
              <a:solidFill>
                <a:srgbClr val="1B31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411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35044" y="730105"/>
            <a:ext cx="4880662" cy="561503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50800" dir="11100000" sx="101000" sy="101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29306" y="928689"/>
            <a:ext cx="189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Авторизация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90131" y="1830873"/>
            <a:ext cx="208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Логин</a:t>
            </a:r>
            <a:endParaRPr lang="ru-RU" sz="2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496604" y="2864966"/>
            <a:ext cx="364144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42362" y="2500904"/>
            <a:ext cx="1765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Введите логин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0657" y="3263212"/>
            <a:ext cx="1892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Пароль</a:t>
            </a:r>
            <a:endParaRPr lang="ru-RU" sz="24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527129" y="4297305"/>
            <a:ext cx="364144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2887" y="3933243"/>
            <a:ext cx="190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Введите пароль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hlinkClick r:id="rId2" action="ppaction://hlinkfile"/>
          </p:cNvPr>
          <p:cNvSpPr txBox="1"/>
          <p:nvPr/>
        </p:nvSpPr>
        <p:spPr>
          <a:xfrm>
            <a:off x="6521811" y="5434121"/>
            <a:ext cx="3907127" cy="461665"/>
          </a:xfrm>
          <a:prstGeom prst="rect">
            <a:avLst/>
          </a:prstGeom>
          <a:solidFill>
            <a:srgbClr val="2C7DE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Вход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0"/>
            <a:ext cx="423817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4. Авторизация</a:t>
            </a:r>
            <a:endParaRPr lang="ru-RU" sz="1600" b="1" dirty="0">
              <a:solidFill>
                <a:schemeClr val="tx1"/>
              </a:solidFill>
            </a:endParaRPr>
          </a:p>
          <a:p>
            <a:r>
              <a:rPr lang="ru-RU" sz="1600" dirty="0" smtClean="0">
                <a:solidFill>
                  <a:schemeClr val="tx1"/>
                </a:solidFill>
              </a:rPr>
              <a:t>Данное окно позволяет осуществить подтверждение открытия вклада с помощью авторизации. Список логинов и паролей проверяется с базой данных. При успешной авторизации должен формироваться договор по шаблону в формате </a:t>
            </a:r>
            <a:r>
              <a:rPr lang="en-US" sz="1600" dirty="0" smtClean="0">
                <a:solidFill>
                  <a:schemeClr val="tx1"/>
                </a:solidFill>
              </a:rPr>
              <a:t>Word. </a:t>
            </a:r>
            <a:r>
              <a:rPr lang="ru-RU" sz="1600" dirty="0" smtClean="0">
                <a:solidFill>
                  <a:schemeClr val="tx1"/>
                </a:solidFill>
              </a:rPr>
              <a:t>Шаблон представлен в папке «Ресурсы». Необходимые заполняемые значения в документе выделены желтым цветом. Информация для заполнения должна браться из базе данных.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27080" r="25695" b="27679"/>
          <a:stretch/>
        </p:blipFill>
        <p:spPr>
          <a:xfrm>
            <a:off x="11632746" y="190129"/>
            <a:ext cx="401721" cy="371288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8135503" y="199683"/>
            <a:ext cx="39359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i="1" dirty="0" smtClean="0">
                <a:ln w="0"/>
                <a:solidFill>
                  <a:srgbClr val="1B31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Деньги в каждый карман</a:t>
            </a:r>
            <a:endParaRPr lang="ru-RU" i="1" dirty="0">
              <a:ln w="0"/>
              <a:solidFill>
                <a:srgbClr val="1B31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459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5" t="27080" r="25695" b="27679"/>
          <a:stretch/>
        </p:blipFill>
        <p:spPr>
          <a:xfrm>
            <a:off x="11632746" y="190129"/>
            <a:ext cx="401721" cy="3712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135503" y="199683"/>
            <a:ext cx="39359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i="1" dirty="0" smtClean="0">
                <a:ln w="0"/>
                <a:solidFill>
                  <a:srgbClr val="1B31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Деньги в каждый карман</a:t>
            </a:r>
            <a:endParaRPr lang="ru-RU" i="1" dirty="0">
              <a:ln w="0"/>
              <a:solidFill>
                <a:srgbClr val="1B31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4432" y="1090245"/>
            <a:ext cx="1105831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 smtClean="0"/>
              <a:t>Юнит-тест</a:t>
            </a:r>
            <a:r>
              <a:rPr lang="en-US" sz="2000" dirty="0" smtClean="0"/>
              <a:t>	</a:t>
            </a:r>
            <a:endParaRPr lang="ru-RU" sz="2000" dirty="0" smtClean="0"/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Кроме приложения Вам необходимо разработать </a:t>
            </a:r>
            <a:r>
              <a:rPr lang="ru-RU" sz="2000" dirty="0" smtClean="0"/>
              <a:t>юнит</a:t>
            </a:r>
            <a:r>
              <a:rPr lang="en-US" sz="2000" dirty="0" smtClean="0"/>
              <a:t>-</a:t>
            </a:r>
            <a:r>
              <a:rPr lang="ru-RU" sz="2000" dirty="0" smtClean="0"/>
              <a:t>тест расчетов калькулятора</a:t>
            </a:r>
            <a:r>
              <a:rPr lang="en-US" sz="2000" dirty="0" smtClean="0"/>
              <a:t> </a:t>
            </a:r>
            <a:r>
              <a:rPr lang="ru-RU" sz="2000" smtClean="0"/>
              <a:t>вкладов.</a:t>
            </a:r>
            <a:endParaRPr lang="ru-RU" sz="2000" dirty="0" smtClean="0"/>
          </a:p>
          <a:p>
            <a:pPr algn="ctr">
              <a:lnSpc>
                <a:spcPct val="150000"/>
              </a:lnSpc>
            </a:pPr>
            <a:endParaRPr lang="ru-RU" sz="2000" dirty="0"/>
          </a:p>
          <a:p>
            <a:pPr algn="ctr">
              <a:lnSpc>
                <a:spcPct val="150000"/>
              </a:lnSpc>
            </a:pPr>
            <a:endParaRPr lang="ru-RU" sz="2000" dirty="0" smtClean="0"/>
          </a:p>
          <a:p>
            <a:pPr algn="ctr">
              <a:lnSpc>
                <a:spcPct val="150000"/>
              </a:lnSpc>
            </a:pPr>
            <a:endParaRPr lang="ru-RU" sz="2000" dirty="0"/>
          </a:p>
          <a:p>
            <a:pPr algn="ctr">
              <a:lnSpc>
                <a:spcPct val="150000"/>
              </a:lnSpc>
            </a:pPr>
            <a:endParaRPr lang="ru-RU" sz="2000" dirty="0" smtClean="0"/>
          </a:p>
          <a:p>
            <a:pPr algn="ctr">
              <a:lnSpc>
                <a:spcPct val="150000"/>
              </a:lnSpc>
            </a:pPr>
            <a:endParaRPr lang="ru-RU" sz="2000" dirty="0"/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Удачи</a:t>
            </a:r>
            <a:r>
              <a:rPr lang="en-US" sz="2000" dirty="0" smtClean="0"/>
              <a:t>;)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83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597</Words>
  <Application>Microsoft Office PowerPoint</Application>
  <PresentationFormat>Широкоэкранный</PresentationFormat>
  <Paragraphs>123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29</cp:revision>
  <dcterms:created xsi:type="dcterms:W3CDTF">2018-03-10T07:28:59Z</dcterms:created>
  <dcterms:modified xsi:type="dcterms:W3CDTF">2018-03-16T18:38:34Z</dcterms:modified>
</cp:coreProperties>
</file>