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70" r:id="rId7"/>
    <p:sldId id="271" r:id="rId8"/>
    <p:sldId id="262" r:id="rId9"/>
    <p:sldId id="263" r:id="rId10"/>
    <p:sldId id="266" r:id="rId11"/>
    <p:sldId id="267" r:id="rId12"/>
    <p:sldId id="268" r:id="rId13"/>
    <p:sldId id="269"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397376-71C4-4DD4-9658-9579FE0B77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7A7FD-C25B-429E-A7EF-978DEC5D56B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397376-71C4-4DD4-9658-9579FE0B77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7A7FD-C25B-429E-A7EF-978DEC5D56B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397376-71C4-4DD4-9658-9579FE0B77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7A7FD-C25B-429E-A7EF-978DEC5D56B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397376-71C4-4DD4-9658-9579FE0B77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7A7FD-C25B-429E-A7EF-978DEC5D56B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9397376-71C4-4DD4-9658-9579FE0B770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7A7FD-C25B-429E-A7EF-978DEC5D56B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397376-71C4-4DD4-9658-9579FE0B77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37A7FD-C25B-429E-A7EF-978DEC5D56B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397376-71C4-4DD4-9658-9579FE0B770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37A7FD-C25B-429E-A7EF-978DEC5D56B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397376-71C4-4DD4-9658-9579FE0B770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37A7FD-C25B-429E-A7EF-978DEC5D56B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397376-71C4-4DD4-9658-9579FE0B770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37A7FD-C25B-429E-A7EF-978DEC5D56B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397376-71C4-4DD4-9658-9579FE0B77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37A7FD-C25B-429E-A7EF-978DEC5D56B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397376-71C4-4DD4-9658-9579FE0B770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37A7FD-C25B-429E-A7EF-978DEC5D56B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97376-71C4-4DD4-9658-9579FE0B770E}"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7A7FD-C25B-429E-A7EF-978DEC5D56B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酒店人事管理系统分析与设计</a:t>
            </a:r>
            <a:endParaRPr lang="zh-CN" altLang="en-US" dirty="0" smtClean="0"/>
          </a:p>
        </p:txBody>
      </p:sp>
      <p:sp>
        <p:nvSpPr>
          <p:cNvPr id="3" name="副标题 2"/>
          <p:cNvSpPr>
            <a:spLocks noGrp="1"/>
          </p:cNvSpPr>
          <p:nvPr>
            <p:ph type="subTitle" idx="1"/>
          </p:nvPr>
        </p:nvSpPr>
        <p:spPr/>
        <p:txBody>
          <a:bodyPr/>
          <a:lstStyle/>
          <a:p>
            <a:r>
              <a:rPr lang="zh-CN" altLang="en-US" dirty="0" smtClean="0"/>
              <a:t>学生：邓富文</a:t>
            </a:r>
            <a:endParaRPr lang="zh-CN" altLang="en-US" dirty="0" smtClean="0"/>
          </a:p>
          <a:p>
            <a:r>
              <a:rPr lang="zh-CN" altLang="en-US" dirty="0" smtClean="0"/>
              <a:t>指导教师：何健、王扉</a:t>
            </a:r>
            <a:endParaRPr lang="zh-CN" alt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设计的进度安排</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a:t>查阅资料及开题                   2017.09.10—2017.09.30</a:t>
            </a:r>
            <a:endParaRPr lang="zh-CN" altLang="en-US" sz="2800"/>
          </a:p>
          <a:p>
            <a:r>
              <a:rPr lang="zh-CN" altLang="en-US" sz="2800"/>
              <a:t>系统分析与设计阶段	         2017.10.1—2017.10.31</a:t>
            </a:r>
            <a:endParaRPr lang="zh-CN" altLang="en-US" sz="2800"/>
          </a:p>
          <a:p>
            <a:r>
              <a:rPr lang="zh-CN" altLang="en-US" sz="2800"/>
              <a:t>系统实施、调式阶段          2017.11.1--2017.11.30</a:t>
            </a:r>
            <a:endParaRPr lang="zh-CN" altLang="en-US" sz="2800"/>
          </a:p>
          <a:p>
            <a:r>
              <a:rPr lang="zh-CN" altLang="en-US" sz="2800"/>
              <a:t>撰写毕业设计说明书初稿、系统程序说明书等   </a:t>
            </a:r>
            <a:r>
              <a:rPr lang="en-US" altLang="zh-CN" sz="2800"/>
              <a:t>				         </a:t>
            </a:r>
            <a:r>
              <a:rPr lang="zh-CN" altLang="en-US" sz="2800"/>
              <a:t>2017.12.1—2017.12.15</a:t>
            </a:r>
            <a:endParaRPr lang="zh-CN" altLang="en-US" sz="2800"/>
          </a:p>
          <a:p>
            <a:r>
              <a:rPr lang="zh-CN" altLang="en-US" sz="2800"/>
              <a:t>修改毕业设计说明书、完成二稿   </a:t>
            </a:r>
            <a:r>
              <a:rPr sz="2800"/>
              <a:t>2018.12.16—</a:t>
            </a:r>
            <a:r>
              <a:rPr lang="en-US" sz="2800"/>
              <a:t>				         </a:t>
            </a:r>
            <a:r>
              <a:rPr sz="2800"/>
              <a:t>2018.12.25</a:t>
            </a:r>
            <a:endParaRPr sz="2800"/>
          </a:p>
          <a:p>
            <a:r>
              <a:rPr lang="zh-CN" altLang="en-US" sz="2800"/>
              <a:t>修改毕业设计说明书、完成定稿、准备答辩     </a:t>
            </a:r>
            <a:r>
              <a:rPr lang="en-US" altLang="zh-CN" sz="2800"/>
              <a:t>				        </a:t>
            </a:r>
            <a:r>
              <a:rPr lang="zh-CN" altLang="en-US" sz="2800"/>
              <a:t>2017.12.26—2018.1.6</a:t>
            </a:r>
            <a:endParaRPr lang="zh-C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fontScale="60000"/>
          </a:bodyPr>
          <a:lstStyle/>
          <a:p>
            <a:r>
              <a:rPr lang="zh-CN" altLang="en-US"/>
              <a:t>[1]  BruceEckel. Java编程思想:第4版[M]. 机械工业出版社, 2007.</a:t>
            </a:r>
            <a:endParaRPr lang="zh-CN" altLang="en-US"/>
          </a:p>
          <a:p>
            <a:r>
              <a:rPr lang="zh-CN" altLang="en-US"/>
              <a:t>[2]  王珊, 陈红. 数据库系统原理教程[M]. 清华大学出版社, 1998.</a:t>
            </a:r>
            <a:endParaRPr lang="zh-CN" altLang="en-US"/>
          </a:p>
          <a:p>
            <a:r>
              <a:rPr lang="zh-CN" altLang="en-US"/>
              <a:t>[3]  范立锋, 林果园. Java Web程序设计教程[M]. 人民邮电出版社, 2010.</a:t>
            </a:r>
            <a:endParaRPr lang="zh-CN" altLang="en-US"/>
          </a:p>
          <a:p>
            <a:r>
              <a:rPr lang="zh-CN" altLang="en-US"/>
              <a:t>[4]  刘玉平. Java输入输出流及在网站开发中的应用探讨[J]. 电脑编程技巧与维护, 2009(18):35-37.</a:t>
            </a:r>
            <a:endParaRPr lang="zh-CN" altLang="en-US"/>
          </a:p>
          <a:p>
            <a:r>
              <a:rPr lang="zh-CN" altLang="en-US"/>
              <a:t>[5]  李刚. 轻量级Java EE企业应用实战[M]. 电子工业出版社, 2012.</a:t>
            </a:r>
            <a:endParaRPr lang="zh-CN" altLang="en-US"/>
          </a:p>
          <a:p>
            <a:r>
              <a:rPr lang="zh-CN" altLang="en-US"/>
              <a:t>[6]  陈炜, 张晓蕾, 侯燕萍,等. Java 软件开发技术[M]. 人民邮电出版社, 2005.</a:t>
            </a:r>
            <a:endParaRPr lang="zh-CN" altLang="en-US"/>
          </a:p>
          <a:p>
            <a:r>
              <a:rPr lang="zh-CN" altLang="en-US"/>
              <a:t>[7]  霍尔, 布朗, 蔡金胡书敏. Servlet与JSP核心编程. 第2卷[M]. 清华大学出版社, 2009.</a:t>
            </a:r>
            <a:endParaRPr lang="zh-CN" altLang="en-US"/>
          </a:p>
          <a:p>
            <a:r>
              <a:rPr lang="zh-CN" altLang="en-US"/>
              <a:t>[8]  李洋. SSM框架在Web应用开发中的设计与实现[J]. 计算机技术与发展, 2016, 26(12):190-194.</a:t>
            </a:r>
            <a:endParaRPr lang="zh-CN" altLang="en-US"/>
          </a:p>
          <a:p>
            <a:r>
              <a:rPr lang="zh-CN" altLang="en-US"/>
              <a:t>[9]  刘腾红, 孙细明. 信息系统分析与设计[J]. 2003(1).</a:t>
            </a:r>
            <a:endParaRPr lang="zh-CN" altLang="en-US"/>
          </a:p>
          <a:p>
            <a:r>
              <a:rPr lang="zh-CN" altLang="en-US"/>
              <a:t>[10]  马选刚. 酒店人事信息综合管理系统设计与实现[D]. 吉林大学, 2015.</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致谢</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endParaRPr lang="zh-CN" altLang="en-US" dirty="0"/>
          </a:p>
        </p:txBody>
      </p:sp>
      <p:sp>
        <p:nvSpPr>
          <p:cNvPr id="3" name="内容占位符 2"/>
          <p:cNvSpPr>
            <a:spLocks noGrp="1"/>
          </p:cNvSpPr>
          <p:nvPr>
            <p:ph idx="1"/>
          </p:nvPr>
        </p:nvSpPr>
        <p:spPr/>
        <p:txBody>
          <a:bodyPr>
            <a:normAutofit lnSpcReduction="20000"/>
          </a:bodyPr>
          <a:lstStyle/>
          <a:p>
            <a:r>
              <a:rPr lang="zh-CN" altLang="en-US" dirty="0" smtClean="0"/>
              <a:t>选题的意义</a:t>
            </a:r>
            <a:endParaRPr lang="en-US" altLang="zh-CN" dirty="0" smtClean="0"/>
          </a:p>
          <a:p>
            <a:r>
              <a:rPr lang="zh-CN" altLang="en-US" dirty="0" smtClean="0"/>
              <a:t>国内外研究动态</a:t>
            </a:r>
            <a:endParaRPr lang="zh-CN" altLang="en-US" dirty="0" smtClean="0"/>
          </a:p>
          <a:p>
            <a:r>
              <a:rPr lang="zh-CN" altLang="en-US" dirty="0" smtClean="0"/>
              <a:t>整体设计：</a:t>
            </a:r>
            <a:endParaRPr lang="zh-CN" altLang="en-US" dirty="0" smtClean="0"/>
          </a:p>
          <a:p>
            <a:pPr lvl="1"/>
            <a:r>
              <a:rPr lang="zh-CN" altLang="en-US" dirty="0" smtClean="0"/>
              <a:t>研究内容</a:t>
            </a:r>
            <a:endParaRPr lang="zh-CN" altLang="en-US" dirty="0" smtClean="0"/>
          </a:p>
          <a:p>
            <a:pPr lvl="1"/>
            <a:r>
              <a:rPr lang="zh-CN" altLang="en-US" dirty="0" smtClean="0"/>
              <a:t>系统的主要功能模块</a:t>
            </a:r>
            <a:endParaRPr lang="zh-CN" altLang="en-US" dirty="0" smtClean="0"/>
          </a:p>
          <a:p>
            <a:pPr lvl="1"/>
            <a:r>
              <a:rPr lang="zh-CN" altLang="en-US" dirty="0" smtClean="0">
                <a:sym typeface="+mn-ea"/>
              </a:rPr>
              <a:t>系统业务的流程</a:t>
            </a:r>
            <a:endParaRPr lang="zh-CN" altLang="en-US" dirty="0" smtClean="0"/>
          </a:p>
          <a:p>
            <a:pPr lvl="1"/>
            <a:r>
              <a:rPr lang="zh-CN" altLang="en-US" dirty="0" smtClean="0">
                <a:sym typeface="+mn-ea"/>
              </a:rPr>
              <a:t>数据库字典</a:t>
            </a:r>
            <a:endParaRPr lang="zh-CN" altLang="en-US" dirty="0" smtClean="0"/>
          </a:p>
          <a:p>
            <a:r>
              <a:rPr lang="zh-CN" altLang="en-US" dirty="0" smtClean="0"/>
              <a:t>设计的进度安排</a:t>
            </a:r>
            <a:endParaRPr lang="en-US" altLang="zh-CN" dirty="0" smtClean="0"/>
          </a:p>
          <a:p>
            <a:r>
              <a:rPr lang="zh-CN" altLang="en-US" dirty="0" smtClean="0"/>
              <a:t>参考文献</a:t>
            </a:r>
            <a:endParaRPr lang="en-US"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选题的意义</a:t>
            </a:r>
            <a:endParaRPr lang="zh-CN" altLang="en-US" dirty="0"/>
          </a:p>
        </p:txBody>
      </p:sp>
      <p:sp>
        <p:nvSpPr>
          <p:cNvPr id="3" name="内容占位符 2"/>
          <p:cNvSpPr>
            <a:spLocks noGrp="1"/>
          </p:cNvSpPr>
          <p:nvPr>
            <p:ph idx="1"/>
          </p:nvPr>
        </p:nvSpPr>
        <p:spPr/>
        <p:txBody>
          <a:bodyPr>
            <a:normAutofit fontScale="90000"/>
          </a:bodyPr>
          <a:lstStyle/>
          <a:p>
            <a:r>
              <a:rPr lang="en-US" altLang="zh-CN"/>
              <a:t>         </a:t>
            </a:r>
            <a:r>
              <a:rPr lang="zh-CN" altLang="en-US"/>
              <a:t> 传统的酒店人事管理系统，基本上都是用本地管理系统进行管理，这样我们的管理人员必须到实地去办公、极大的限制了管理人员的办公空间，降低了管理效率。另一方面，传统的酒店人事管理系统基本上都没有及时的进行更新，对新老数据没有进行相应的处理，造成系统反应时间过长。其次，对于员工的工作安排太过于随意，浪费了人力资源。基于这些问题，我就开发了一个</a:t>
            </a:r>
            <a:r>
              <a:rPr lang="en-US" altLang="zh-CN"/>
              <a:t>WEB</a:t>
            </a:r>
            <a:r>
              <a:rPr lang="zh-CN" altLang="en-US"/>
              <a:t>网页管理系统。</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国内外研究动态</a:t>
            </a:r>
            <a:endParaRPr lang="zh-CN" altLang="en-US" dirty="0"/>
          </a:p>
        </p:txBody>
      </p:sp>
      <p:sp>
        <p:nvSpPr>
          <p:cNvPr id="3" name="内容占位符 2"/>
          <p:cNvSpPr>
            <a:spLocks noGrp="1"/>
          </p:cNvSpPr>
          <p:nvPr>
            <p:ph idx="1"/>
          </p:nvPr>
        </p:nvSpPr>
        <p:spPr/>
        <p:txBody>
          <a:bodyPr>
            <a:normAutofit lnSpcReduction="10000"/>
          </a:bodyPr>
          <a:lstStyle/>
          <a:p>
            <a:r>
              <a:rPr lang="en-US" altLang="zh-CN"/>
              <a:t>         </a:t>
            </a:r>
            <a:r>
              <a:rPr lang="zh-CN" altLang="en-US" sz="2400"/>
              <a:t>国外对人事管理系统的研究起步较早、一些大型公司都非常注重于自身公司的人事管理系统的开发，因为一个好的人事管理系统不仅能够达到挑选和留住人才的目的，而且还能够提高人员的管理效率以及员工的工作积极性，并且国外大多数的酒店都更新了机械设备、并且建立起了一套员工绩效与员工工资挂钩、提高管理效率、减少人才流失、提高酒店收入的管理系统。而在国内，大多数的研究都是基于员工绩效与员工工资两者之间的平衡关系进行研究，并且大多数的设计都只适用与本机，没有与网络相连接。于此同时，大多数的酒店为了节约成本，没有及时更新系统与相应的设备，造成管理效率变低，从而引起恶性循环。</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整体设计</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研究</a:t>
            </a:r>
            <a:r>
              <a:rPr lang="zh-CN" dirty="0" smtClean="0">
                <a:sym typeface="+mn-ea"/>
              </a:rPr>
              <a:t>内容</a:t>
            </a:r>
            <a:endParaRPr lang="zh-CN"/>
          </a:p>
        </p:txBody>
      </p:sp>
      <p:sp>
        <p:nvSpPr>
          <p:cNvPr id="3" name="内容占位符 2"/>
          <p:cNvSpPr>
            <a:spLocks noGrp="1"/>
          </p:cNvSpPr>
          <p:nvPr>
            <p:ph idx="1"/>
          </p:nvPr>
        </p:nvSpPr>
        <p:spPr/>
        <p:txBody>
          <a:bodyPr>
            <a:normAutofit fontScale="80000"/>
          </a:bodyPr>
          <a:p>
            <a:r>
              <a:rPr lang="en-US" altLang="zh-CN">
                <a:sym typeface="+mn-ea"/>
              </a:rPr>
              <a:t>1.  </a:t>
            </a:r>
            <a:r>
              <a:rPr lang="zh-CN" altLang="en-US">
                <a:sym typeface="+mn-ea"/>
              </a:rPr>
              <a:t>采用</a:t>
            </a:r>
            <a:r>
              <a:rPr lang="en-US" altLang="zh-CN">
                <a:sym typeface="+mn-ea"/>
              </a:rPr>
              <a:t>git</a:t>
            </a:r>
            <a:r>
              <a:rPr lang="zh-CN" altLang="en-US">
                <a:sym typeface="+mn-ea"/>
              </a:rPr>
              <a:t>版本控制，</a:t>
            </a:r>
            <a:r>
              <a:rPr lang="en-US" altLang="zh-CN">
                <a:sym typeface="+mn-ea"/>
              </a:rPr>
              <a:t>WEB</a:t>
            </a:r>
            <a:r>
              <a:rPr lang="zh-CN" altLang="en-US">
                <a:sym typeface="+mn-ea"/>
              </a:rPr>
              <a:t>网页管理系统易于维护与升级。</a:t>
            </a:r>
            <a:endParaRPr lang="zh-CN" altLang="en-US">
              <a:sym typeface="+mn-ea"/>
            </a:endParaRPr>
          </a:p>
          <a:p>
            <a:r>
              <a:rPr lang="en-US" altLang="zh-CN">
                <a:sym typeface="+mn-ea"/>
              </a:rPr>
              <a:t>2.  </a:t>
            </a:r>
            <a:r>
              <a:rPr lang="zh-CN" altLang="en-US">
                <a:sym typeface="+mn-ea"/>
              </a:rPr>
              <a:t>采用远程数据库，可以及时的对一些历史数据进行处理，减少系统的反应时间。同时我们对管理员的操作进行历史留痕，减少出错风险。</a:t>
            </a:r>
            <a:endParaRPr lang="en-US" altLang="zh-CN">
              <a:sym typeface="+mn-ea"/>
            </a:endParaRPr>
          </a:p>
          <a:p>
            <a:r>
              <a:rPr lang="en-US" altLang="zh-CN">
                <a:sym typeface="+mn-ea"/>
              </a:rPr>
              <a:t>3.  </a:t>
            </a:r>
            <a:r>
              <a:rPr lang="zh-CN" altLang="en-US">
                <a:sym typeface="+mn-ea"/>
              </a:rPr>
              <a:t>对于员工的工作安排，运用了深度优先搜索算法。根据员工的旷工天数、休假天数、出差天数进行搜索</a:t>
            </a:r>
            <a:endParaRPr lang="zh-CN" altLang="en-US">
              <a:sym typeface="+mn-ea"/>
            </a:endParaRPr>
          </a:p>
          <a:p>
            <a:r>
              <a:rPr lang="en-US" altLang="zh-CN">
                <a:sym typeface="+mn-ea"/>
              </a:rPr>
              <a:t>4.</a:t>
            </a:r>
            <a:r>
              <a:rPr>
                <a:sym typeface="+mn-ea"/>
              </a:rPr>
              <a:t>以“员工工资单”为核心，从影响员工工资单各因素出发，建立一套“酒店人事管理系统”,该系统注重于员工的发展、员工的归属感以及管理成本。</a:t>
            </a:r>
            <a:endParaRPr>
              <a:sym typeface="+mn-ea"/>
            </a:endParaRPr>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ctr" rtl="0">
              <a:spcBef>
                <a:spcPct val="0"/>
              </a:spcBef>
            </a:pPr>
            <a:r>
              <a:rPr lang="zh-CN" altLang="en-US" sz="4400" kern="1200" dirty="0">
                <a:solidFill>
                  <a:schemeClr val="tx1"/>
                </a:solidFill>
                <a:latin typeface="+mj-lt"/>
                <a:ea typeface="+mj-ea"/>
                <a:cs typeface="+mj-cs"/>
              </a:rPr>
              <a:t>系统的主要功能模块</a:t>
            </a:r>
            <a:endParaRPr lang="zh-CN" altLang="en-US" sz="4400" kern="1200" dirty="0">
              <a:solidFill>
                <a:schemeClr val="tx1"/>
              </a:solidFill>
              <a:latin typeface="+mj-lt"/>
              <a:ea typeface="+mj-ea"/>
              <a:cs typeface="+mj-cs"/>
            </a:endParaRPr>
          </a:p>
        </p:txBody>
      </p:sp>
      <p:pic>
        <p:nvPicPr>
          <p:cNvPr id="4" name="内容占位符 3" descr="功能模块"/>
          <p:cNvPicPr>
            <a:picLocks noChangeAspect="1"/>
          </p:cNvPicPr>
          <p:nvPr>
            <p:ph idx="1"/>
          </p:nvPr>
        </p:nvPicPr>
        <p:blipFill>
          <a:blip r:embed="rId1"/>
          <a:stretch>
            <a:fillRect/>
          </a:stretch>
        </p:blipFill>
        <p:spPr>
          <a:xfrm>
            <a:off x="-340995" y="645160"/>
            <a:ext cx="9563100" cy="6254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60972"/>
            <a:ext cx="8229600" cy="1143000"/>
          </a:xfrm>
        </p:spPr>
        <p:txBody>
          <a:bodyPr>
            <a:normAutofit/>
          </a:bodyPr>
          <a:lstStyle/>
          <a:p>
            <a:pPr lvl="1" algn="ctr" rtl="0">
              <a:spcBef>
                <a:spcPct val="0"/>
              </a:spcBef>
            </a:pPr>
            <a:r>
              <a:rPr lang="zh-CN" altLang="en-US" sz="4400" kern="1200" dirty="0">
                <a:solidFill>
                  <a:schemeClr val="tx1"/>
                </a:solidFill>
                <a:latin typeface="+mj-lt"/>
                <a:ea typeface="+mj-ea"/>
                <a:cs typeface="+mj-cs"/>
              </a:rPr>
              <a:t>系统业务流程</a:t>
            </a:r>
            <a:endParaRPr lang="zh-CN" altLang="en-US" sz="4400" kern="1200" dirty="0">
              <a:solidFill>
                <a:schemeClr val="tx1"/>
              </a:solidFill>
              <a:latin typeface="+mj-lt"/>
              <a:ea typeface="+mj-ea"/>
              <a:cs typeface="+mj-cs"/>
            </a:endParaRPr>
          </a:p>
        </p:txBody>
      </p:sp>
      <p:pic>
        <p:nvPicPr>
          <p:cNvPr id="4" name="内容占位符 3" descr="项目流程"/>
          <p:cNvPicPr>
            <a:picLocks noChangeAspect="1"/>
          </p:cNvPicPr>
          <p:nvPr>
            <p:ph idx="1"/>
          </p:nvPr>
        </p:nvPicPr>
        <p:blipFill>
          <a:blip r:embed="rId1"/>
          <a:stretch>
            <a:fillRect/>
          </a:stretch>
        </p:blipFill>
        <p:spPr>
          <a:xfrm>
            <a:off x="-351155" y="661670"/>
            <a:ext cx="9846945" cy="66065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ctr" rtl="0">
              <a:spcBef>
                <a:spcPct val="0"/>
              </a:spcBef>
            </a:pPr>
            <a:r>
              <a:rPr lang="zh-CN" altLang="en-US" sz="4400" kern="1200" dirty="0">
                <a:solidFill>
                  <a:schemeClr val="tx1"/>
                </a:solidFill>
                <a:latin typeface="+mj-lt"/>
                <a:ea typeface="+mj-ea"/>
                <a:cs typeface="+mj-cs"/>
              </a:rPr>
              <a:t>数据库字典</a:t>
            </a:r>
            <a:endParaRPr lang="zh-CN" altLang="en-US" sz="4400" kern="1200" dirty="0">
              <a:solidFill>
                <a:schemeClr val="tx1"/>
              </a:solidFill>
              <a:latin typeface="+mj-lt"/>
              <a:ea typeface="+mj-ea"/>
              <a:cs typeface="+mj-cs"/>
            </a:endParaRPr>
          </a:p>
        </p:txBody>
      </p:sp>
      <p:pic>
        <p:nvPicPr>
          <p:cNvPr id="4" name="内容占位符 3" descr="数据库字段设计"/>
          <p:cNvPicPr>
            <a:picLocks noChangeAspect="1"/>
          </p:cNvPicPr>
          <p:nvPr>
            <p:ph idx="1"/>
          </p:nvPr>
        </p:nvPicPr>
        <p:blipFill>
          <a:blip r:embed="rId1"/>
          <a:stretch>
            <a:fillRect/>
          </a:stretch>
        </p:blipFill>
        <p:spPr>
          <a:xfrm>
            <a:off x="590550" y="1172845"/>
            <a:ext cx="8785860" cy="580136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1609</Words>
  <Application>WPS 演示</Application>
  <PresentationFormat>全屏显示(4:3)</PresentationFormat>
  <Paragraphs>66</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宋体</vt:lpstr>
      <vt:lpstr>Wingdings</vt:lpstr>
      <vt:lpstr>Calibri</vt:lpstr>
      <vt:lpstr>微软雅黑</vt:lpstr>
      <vt:lpstr>Arial Unicode MS</vt:lpstr>
      <vt:lpstr>Office 主题</vt:lpstr>
      <vt:lpstr>酒店人事管理系统分析与设计</vt:lpstr>
      <vt:lpstr>简介</vt:lpstr>
      <vt:lpstr>选题的意义</vt:lpstr>
      <vt:lpstr>国内外研究动态</vt:lpstr>
      <vt:lpstr>整体设计</vt:lpstr>
      <vt:lpstr>研究内容</vt:lpstr>
      <vt:lpstr>系统的主要功能模块</vt:lpstr>
      <vt:lpstr>系统业务流程</vt:lpstr>
      <vt:lpstr>数据库字典</vt:lpstr>
      <vt:lpstr>设计的进度安排</vt:lpstr>
      <vt:lpstr>参考文献</vt:lpstr>
      <vt:lpstr>致谢</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设计题目</dc:title>
  <dc:creator>Administrator</dc:creator>
  <cp:lastModifiedBy>work-space</cp:lastModifiedBy>
  <cp:revision>28</cp:revision>
  <dcterms:created xsi:type="dcterms:W3CDTF">2017-09-22T10:09:00Z</dcterms:created>
  <dcterms:modified xsi:type="dcterms:W3CDTF">2017-09-30T01:22:50Z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