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20667"/>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18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B4A60231-500B-C44A-9B19-425C835AF47F}"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243759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4A60231-500B-C44A-9B19-425C835AF47F}"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0089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483066" y="213481"/>
            <a:ext cx="1701641" cy="4548477"/>
          </a:xfrm>
        </p:spPr>
        <p:txBody>
          <a:bodyPr vert="eaVert"/>
          <a:lstStyle/>
          <a:p>
            <a:r>
              <a:rPr lang="de-DE"/>
              <a:t>Mastertitelformat bearbeiten</a:t>
            </a:r>
          </a:p>
        </p:txBody>
      </p:sp>
      <p:sp>
        <p:nvSpPr>
          <p:cNvPr id="3" name="Vertikaler Textplatzhalter 2"/>
          <p:cNvSpPr>
            <a:spLocks noGrp="1"/>
          </p:cNvSpPr>
          <p:nvPr>
            <p:ph type="body" orient="vert" idx="1"/>
          </p:nvPr>
        </p:nvSpPr>
        <p:spPr>
          <a:xfrm>
            <a:off x="378143" y="213481"/>
            <a:ext cx="4978876" cy="45484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4A60231-500B-C44A-9B19-425C835AF47F}"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401539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4A60231-500B-C44A-9B19-425C835AF47F}"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253613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B4A60231-500B-C44A-9B19-425C835AF47F}"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2386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78142"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844449"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B4A60231-500B-C44A-9B19-425C835AF47F}"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3808303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B4A60231-500B-C44A-9B19-425C835AF47F}" type="datetimeFigureOut">
              <a:rPr lang="de-DE" smtClean="0"/>
              <a:t>23.07.23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75206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B4A60231-500B-C44A-9B19-425C835AF47F}" type="datetimeFigureOut">
              <a:rPr lang="de-DE" smtClean="0"/>
              <a:t>23.07.23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97047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4A60231-500B-C44A-9B19-425C835AF47F}" type="datetimeFigureOut">
              <a:rPr lang="de-DE" smtClean="0"/>
              <a:t>23.07.23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05550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B4A60231-500B-C44A-9B19-425C835AF47F}"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78205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B4A60231-500B-C44A-9B19-425C835AF47F}"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262846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B4A60231-500B-C44A-9B19-425C835AF47F}" type="datetimeFigureOut">
              <a:rPr lang="de-DE" smtClean="0"/>
              <a:t>23.07.23</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29CCDD0C-585E-FC48-9F27-1A6AF348EB6C}" type="slidenum">
              <a:rPr lang="de-DE" smtClean="0"/>
              <a:t>‹Nr.›</a:t>
            </a:fld>
            <a:endParaRPr lang="de-DE"/>
          </a:p>
        </p:txBody>
      </p:sp>
    </p:spTree>
    <p:extLst>
      <p:ext uri="{BB962C8B-B14F-4D97-AF65-F5344CB8AC3E}">
        <p14:creationId xmlns:p14="http://schemas.microsoft.com/office/powerpoint/2010/main" val="7127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2" name="Ecken des Rechtecks auf der gleichen Seite abrunden 11"/>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3" name="Textfeld 12"/>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06</a:t>
            </a:r>
          </a:p>
        </p:txBody>
      </p:sp>
      <p:pic>
        <p:nvPicPr>
          <p:cNvPr id="14" name="Bild 13"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15" name="Textfeld 14"/>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ZEIT </a:t>
            </a:r>
            <a:r>
              <a:rPr lang="de-DE" sz="2300" dirty="0">
                <a:solidFill>
                  <a:srgbClr val="7E006B"/>
                </a:solidFill>
                <a:latin typeface="Avenir Book"/>
                <a:cs typeface="Avenir Book"/>
              </a:rPr>
              <a:t>ZUM WACHSEN</a:t>
            </a:r>
          </a:p>
        </p:txBody>
      </p:sp>
      <p:sp>
        <p:nvSpPr>
          <p:cNvPr id="16" name="Textfeld 15"/>
          <p:cNvSpPr txBox="1"/>
          <p:nvPr/>
        </p:nvSpPr>
        <p:spPr>
          <a:xfrm>
            <a:off x="865450" y="1584056"/>
            <a:ext cx="5942053" cy="3323987"/>
          </a:xfrm>
          <a:prstGeom prst="rect">
            <a:avLst/>
          </a:prstGeom>
          <a:noFill/>
          <a:ln>
            <a:solidFill>
              <a:srgbClr val="FFFFFF"/>
            </a:solidFill>
          </a:ln>
        </p:spPr>
        <p:txBody>
          <a:bodyPr wrap="square" rtlCol="0">
            <a:spAutoFit/>
          </a:bodyPr>
          <a:lstStyle/>
          <a:p>
            <a:pPr marL="271463" lvl="0" indent="-271463">
              <a:buSzPct val="170000"/>
              <a:buBlip>
                <a:blip r:embed="rId3"/>
              </a:buBlip>
            </a:pPr>
            <a:r>
              <a:rPr lang="de-DE" sz="1000" dirty="0">
                <a:solidFill>
                  <a:schemeClr val="bg1">
                    <a:lumMod val="50000"/>
                  </a:schemeClr>
                </a:solidFill>
                <a:latin typeface="Avenir Book"/>
                <a:cs typeface="Avenir Book"/>
              </a:rPr>
              <a:t>Die Sprint Retrospektive dient dem </a:t>
            </a:r>
            <a:r>
              <a:rPr lang="de-DE" sz="1000" dirty="0" err="1">
                <a:solidFill>
                  <a:schemeClr val="bg1">
                    <a:lumMod val="50000"/>
                  </a:schemeClr>
                </a:solidFill>
                <a:latin typeface="Avenir Book"/>
                <a:cs typeface="Avenir Book"/>
              </a:rPr>
              <a:t>Scrum</a:t>
            </a:r>
            <a:r>
              <a:rPr lang="de-DE" sz="1000" dirty="0">
                <a:solidFill>
                  <a:schemeClr val="bg1">
                    <a:lumMod val="50000"/>
                  </a:schemeClr>
                </a:solidFill>
                <a:latin typeface="Avenir Book"/>
                <a:cs typeface="Avenir Book"/>
              </a:rPr>
              <a:t>-Team dazu, sich Zeit zur Reflektion zu nehmen, um mögliche Verbesserungen für künftige Sprints zu entdecken. </a:t>
            </a:r>
          </a:p>
          <a:p>
            <a:pPr lvl="0">
              <a:buSzPct val="170000"/>
            </a:pPr>
            <a:endParaRPr lang="de-DE" sz="1000" dirty="0">
              <a:solidFill>
                <a:schemeClr val="bg1">
                  <a:lumMod val="50000"/>
                </a:schemeClr>
              </a:solidFill>
              <a:latin typeface="Avenir Book"/>
              <a:cs typeface="Avenir Book"/>
            </a:endParaRPr>
          </a:p>
          <a:p>
            <a:pPr marL="271463" lvl="0" indent="-271463">
              <a:buSzPct val="170000"/>
              <a:buBlip>
                <a:blip r:embed="rId3"/>
              </a:buBlip>
            </a:pPr>
            <a:r>
              <a:rPr lang="de-DE" sz="1000" dirty="0">
                <a:solidFill>
                  <a:schemeClr val="bg1">
                    <a:lumMod val="50000"/>
                  </a:schemeClr>
                </a:solidFill>
                <a:latin typeface="Avenir Book"/>
                <a:cs typeface="Avenir Book"/>
              </a:rPr>
              <a:t>Das Treffen ist auf drei Stunden für einmonatige Sprints beschränkt. Die Zeit verringert sich proportional zur Verkürzung des Sprints.</a:t>
            </a:r>
          </a:p>
          <a:p>
            <a:pPr lvl="0">
              <a:buSzPct val="170000"/>
            </a:pPr>
            <a:endParaRPr lang="de-DE" sz="1000" dirty="0">
              <a:solidFill>
                <a:schemeClr val="bg1">
                  <a:lumMod val="50000"/>
                </a:schemeClr>
              </a:solidFill>
              <a:latin typeface="Avenir Book"/>
              <a:cs typeface="Avenir Book"/>
            </a:endParaRPr>
          </a:p>
          <a:p>
            <a:pPr marL="271463" lvl="0" indent="-271463">
              <a:buSzPct val="170000"/>
              <a:buBlip>
                <a:blip r:embed="rId3"/>
              </a:buBlip>
            </a:pPr>
            <a:r>
              <a:rPr lang="de-DE" sz="1000" dirty="0">
                <a:solidFill>
                  <a:schemeClr val="bg1">
                    <a:lumMod val="50000"/>
                  </a:schemeClr>
                </a:solidFill>
                <a:latin typeface="Avenir Book"/>
                <a:cs typeface="Avenir Book"/>
              </a:rPr>
              <a:t>Selbstorganisation von Teams baut darauf, dass Menschen aus Erfahrung lernen. Wenn man ihnen Raum gibt sich anzupassen, finden selbstorganisierte Teams die besten Lösungen für ihre Probleme, denn sie sind es, die am tiefsten in der Materie stecken. </a:t>
            </a:r>
          </a:p>
          <a:p>
            <a:pPr lvl="0">
              <a:buSzPct val="170000"/>
            </a:pPr>
            <a:endParaRPr lang="de-DE" sz="1000" dirty="0">
              <a:solidFill>
                <a:schemeClr val="bg1">
                  <a:lumMod val="50000"/>
                </a:schemeClr>
              </a:solidFill>
              <a:latin typeface="Avenir Book"/>
              <a:cs typeface="Avenir Book"/>
            </a:endParaRPr>
          </a:p>
          <a:p>
            <a:pPr marL="271463" lvl="0" indent="-271463">
              <a:buSzPct val="170000"/>
              <a:buBlip>
                <a:blip r:embed="rId3"/>
              </a:buBlip>
            </a:pPr>
            <a:r>
              <a:rPr lang="de-DE" sz="1000" dirty="0">
                <a:solidFill>
                  <a:schemeClr val="bg1">
                    <a:lumMod val="50000"/>
                  </a:schemeClr>
                </a:solidFill>
                <a:latin typeface="Avenir Book"/>
                <a:cs typeface="Avenir Book"/>
              </a:rPr>
              <a:t>Zeit einzuplanen, in der Du Dir immer wieder neu Rahmenbedingungen für gesundes Lernen schaffst, aus Deinen Fehlern lernst, wahrnimmst, was Deine größten Hindernisse und Lösungen dafür sind, steigert Deine Selbstwirksamkeit und gibt Dir als Mensch mehr Wert.  </a:t>
            </a:r>
          </a:p>
          <a:p>
            <a:pPr lvl="0">
              <a:buSzPct val="170000"/>
            </a:pPr>
            <a:endParaRPr lang="de-DE" sz="1000" dirty="0">
              <a:solidFill>
                <a:schemeClr val="bg1">
                  <a:lumMod val="50000"/>
                </a:schemeClr>
              </a:solidFill>
              <a:latin typeface="Avenir Book"/>
              <a:cs typeface="Avenir Book"/>
            </a:endParaRPr>
          </a:p>
          <a:p>
            <a:pPr marL="271463" lvl="0" indent="-271463">
              <a:buSzPct val="170000"/>
              <a:buBlip>
                <a:blip r:embed="rId3"/>
              </a:buBlip>
            </a:pPr>
            <a:r>
              <a:rPr lang="de-DE" sz="1000" dirty="0">
                <a:solidFill>
                  <a:schemeClr val="bg1">
                    <a:lumMod val="50000"/>
                  </a:schemeClr>
                </a:solidFill>
                <a:latin typeface="Avenir Book"/>
                <a:cs typeface="Avenir Book"/>
              </a:rPr>
              <a:t>Beim Üben sollte es nicht darum gehen Erwartungshaltungen zu erfüllen, am Ende brav abzuliefern, was von Außen gefordert wird, sondern darum satt zu werden von Musik und der eigenen Weiterentwicklung. Deine Wahrnehmung steht dabei im Mittelpunkt und bildet das Rückgrat für Dein persönliches Wachstum. </a:t>
            </a:r>
          </a:p>
          <a:p>
            <a:pPr lvl="0">
              <a:buSzPct val="170000"/>
            </a:pPr>
            <a:endParaRPr lang="de-DE" sz="1000" dirty="0">
              <a:solidFill>
                <a:schemeClr val="bg1">
                  <a:lumMod val="50000"/>
                </a:schemeClr>
              </a:solidFill>
              <a:latin typeface="Avenir Book"/>
              <a:cs typeface="Avenir Book"/>
            </a:endParaRPr>
          </a:p>
          <a:p>
            <a:pPr marL="271463" lvl="0" indent="-271463">
              <a:buSzPct val="170000"/>
              <a:buBlip>
                <a:blip r:embed="rId3"/>
              </a:buBlip>
            </a:pPr>
            <a:r>
              <a:rPr lang="de-DE" sz="1000" dirty="0">
                <a:solidFill>
                  <a:schemeClr val="bg1">
                    <a:lumMod val="50000"/>
                  </a:schemeClr>
                </a:solidFill>
                <a:latin typeface="Avenir Book"/>
                <a:cs typeface="Avenir Book"/>
              </a:rPr>
              <a:t>Mit jeder Retrofrage, die Du Dir stellst und ehrlich beantwortest, stärkst Du Deine Wahrnehmung und übernimmst die Verantwortung für Deinen Fortschritt.</a:t>
            </a:r>
          </a:p>
        </p:txBody>
      </p:sp>
      <p:sp>
        <p:nvSpPr>
          <p:cNvPr id="17" name="Rechteck 16"/>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1313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06</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65450" y="1584056"/>
            <a:ext cx="5942053" cy="2708434"/>
          </a:xfrm>
          <a:prstGeom prst="rect">
            <a:avLst/>
          </a:prstGeom>
          <a:noFill/>
          <a:ln>
            <a:solidFill>
              <a:srgbClr val="FFFFFF"/>
            </a:solidFill>
          </a:ln>
        </p:spPr>
        <p:txBody>
          <a:bodyPr wrap="square" rtlCol="0">
            <a:spAutoFit/>
          </a:bodyPr>
          <a:lstStyle/>
          <a:p>
            <a:pPr marL="271463" indent="-271463">
              <a:buSzPct val="170000"/>
              <a:buBlip>
                <a:blip r:embed="rId3"/>
              </a:buBlip>
            </a:pPr>
            <a:r>
              <a:rPr lang="de-DE" sz="1000" dirty="0">
                <a:solidFill>
                  <a:srgbClr val="7F7F7F"/>
                </a:solidFill>
                <a:latin typeface="Avenir Book"/>
                <a:cs typeface="Avenir Book"/>
              </a:rPr>
              <a:t>Setze Dich nach einem Sprint mit Deinem Team für eine Retro zusammen. Wiederhole das zwei Mal jeweils verbunden mit einem Sprintende.</a:t>
            </a:r>
          </a:p>
          <a:p>
            <a:pPr>
              <a:buSzPct val="170000"/>
            </a:pPr>
            <a:endParaRPr lang="de-DE" sz="1000" dirty="0">
              <a:solidFill>
                <a:srgbClr val="7F7F7F"/>
              </a:solidFill>
              <a:latin typeface="Avenir Book"/>
              <a:cs typeface="Avenir Book"/>
            </a:endParaRPr>
          </a:p>
          <a:p>
            <a:pPr marL="271463" indent="-271463">
              <a:buSzPct val="170000"/>
              <a:buBlip>
                <a:blip r:embed="rId3"/>
              </a:buBlip>
            </a:pPr>
            <a:r>
              <a:rPr lang="de-DE" sz="1000" dirty="0">
                <a:solidFill>
                  <a:srgbClr val="7F7F7F"/>
                </a:solidFill>
                <a:latin typeface="Avenir Book"/>
                <a:cs typeface="Avenir Book"/>
              </a:rPr>
              <a:t>Diskutiert über Hindernisse und findet in der Retrospektive gemeinsam mindestens 3 messbare Verbesserungen, die Ihr in der kommenden Iteration umsetzen wollt. Reflektiert diese spätestens in der nächsten Retrospektive und passt sie ggf. an.</a:t>
            </a:r>
          </a:p>
          <a:p>
            <a:pPr>
              <a:buSzPct val="170000"/>
            </a:pPr>
            <a:endParaRPr lang="de-DE" sz="1000" dirty="0">
              <a:solidFill>
                <a:srgbClr val="7F7F7F"/>
              </a:solidFill>
              <a:latin typeface="Avenir Book"/>
              <a:cs typeface="Avenir Book"/>
            </a:endParaRPr>
          </a:p>
          <a:p>
            <a:pPr marL="271463" indent="-271463">
              <a:buSzPct val="170000"/>
              <a:buBlip>
                <a:blip r:embed="rId3"/>
              </a:buBlip>
            </a:pPr>
            <a:r>
              <a:rPr lang="de-DE" sz="1000" dirty="0">
                <a:solidFill>
                  <a:srgbClr val="7F7F7F"/>
                </a:solidFill>
                <a:latin typeface="Avenir Book"/>
                <a:cs typeface="Avenir Book"/>
              </a:rPr>
              <a:t>Im </a:t>
            </a:r>
            <a:r>
              <a:rPr lang="de-DE" sz="1000" dirty="0" err="1">
                <a:solidFill>
                  <a:srgbClr val="7F7F7F"/>
                </a:solidFill>
                <a:latin typeface="Avenir Book"/>
                <a:cs typeface="Avenir Book"/>
              </a:rPr>
              <a:t>Retromat</a:t>
            </a:r>
            <a:r>
              <a:rPr lang="de-DE" sz="1000" dirty="0">
                <a:solidFill>
                  <a:srgbClr val="7F7F7F"/>
                </a:solidFill>
                <a:latin typeface="Avenir Book"/>
                <a:cs typeface="Avenir Book"/>
              </a:rPr>
              <a:t> findest Du viele Wahrnehmungsfragen (</a:t>
            </a:r>
            <a:r>
              <a:rPr lang="de-DE" sz="1000" u="sng" dirty="0" err="1">
                <a:solidFill>
                  <a:srgbClr val="820667"/>
                </a:solidFill>
                <a:latin typeface="Avenir Book"/>
                <a:cs typeface="Avenir Book"/>
              </a:rPr>
              <a:t>www.plans-for-retrospectives.com</a:t>
            </a:r>
            <a:r>
              <a:rPr lang="de-DE" sz="1000" dirty="0">
                <a:solidFill>
                  <a:srgbClr val="7F7F7F"/>
                </a:solidFill>
                <a:latin typeface="Avenir Book"/>
                <a:cs typeface="Avenir Book"/>
              </a:rPr>
              <a:t>), die Dir bei Deiner Reflektion helfen. </a:t>
            </a:r>
          </a:p>
          <a:p>
            <a:pPr>
              <a:buSzPct val="170000"/>
            </a:pPr>
            <a:endParaRPr lang="de-DE" sz="1000" dirty="0">
              <a:solidFill>
                <a:srgbClr val="820667"/>
              </a:solidFill>
              <a:latin typeface="Avenir Book"/>
              <a:cs typeface="Avenir Book"/>
            </a:endParaRPr>
          </a:p>
          <a:p>
            <a:pPr marL="271463" indent="-271463">
              <a:buSzPct val="170000"/>
              <a:buBlip>
                <a:blip r:embed="rId3"/>
              </a:buBlip>
            </a:pPr>
            <a:r>
              <a:rPr lang="de-DE" sz="1000" dirty="0">
                <a:solidFill>
                  <a:srgbClr val="7F7F7F"/>
                </a:solidFill>
                <a:latin typeface="Avenir Book"/>
                <a:cs typeface="Avenir Book"/>
              </a:rPr>
              <a:t>Innerhalb eines musikalischen Teams könnt Ihr während der Retro Eure Definition </a:t>
            </a:r>
            <a:r>
              <a:rPr lang="de-DE" sz="1000" dirty="0" err="1">
                <a:solidFill>
                  <a:srgbClr val="7F7F7F"/>
                </a:solidFill>
                <a:latin typeface="Avenir Book"/>
                <a:cs typeface="Avenir Book"/>
              </a:rPr>
              <a:t>of</a:t>
            </a:r>
            <a:r>
              <a:rPr lang="de-DE" sz="1000" dirty="0">
                <a:solidFill>
                  <a:srgbClr val="7F7F7F"/>
                </a:solidFill>
                <a:latin typeface="Avenir Book"/>
                <a:cs typeface="Avenir Book"/>
              </a:rPr>
              <a:t> </a:t>
            </a:r>
            <a:r>
              <a:rPr lang="de-DE" sz="1000" dirty="0" err="1">
                <a:solidFill>
                  <a:srgbClr val="7F7F7F"/>
                </a:solidFill>
                <a:latin typeface="Avenir Book"/>
                <a:cs typeface="Avenir Book"/>
              </a:rPr>
              <a:t>Done</a:t>
            </a:r>
            <a:r>
              <a:rPr lang="de-DE" sz="1000" dirty="0">
                <a:solidFill>
                  <a:srgbClr val="7F7F7F"/>
                </a:solidFill>
                <a:latin typeface="Avenir Book"/>
                <a:cs typeface="Avenir Book"/>
              </a:rPr>
              <a:t> entsprechend euren gewonnenen Erkenntnissen anpassen.</a:t>
            </a:r>
          </a:p>
          <a:p>
            <a:pPr>
              <a:buSzPct val="170000"/>
            </a:pPr>
            <a:endParaRPr lang="de-DE" sz="1000" dirty="0">
              <a:solidFill>
                <a:srgbClr val="7F7F7F"/>
              </a:solidFill>
              <a:latin typeface="Avenir Book"/>
              <a:cs typeface="Avenir Book"/>
            </a:endParaRPr>
          </a:p>
          <a:p>
            <a:pPr marL="271463" indent="-271463">
              <a:buSzPct val="170000"/>
              <a:buBlip>
                <a:blip r:embed="rId3"/>
              </a:buBlip>
            </a:pPr>
            <a:r>
              <a:rPr lang="de-DE" sz="1000" dirty="0">
                <a:solidFill>
                  <a:srgbClr val="7F7F7F"/>
                </a:solidFill>
                <a:latin typeface="Avenir Book"/>
                <a:cs typeface="Avenir Book"/>
              </a:rPr>
              <a:t>Wenn Du nur für Dich selbst übst, ist eine Retro mit anderen Kollegen, die ohne Team üben, sehr hilfreich um Zeugen zu haben, wie Du Dein Training anpassen willst. Das fordert von Dir, Deine eigenen Vorsätze ernster zu nehmen, weil Du weißt, dass Du Dir und </a:t>
            </a:r>
            <a:r>
              <a:rPr lang="de-DE" sz="1000">
                <a:solidFill>
                  <a:srgbClr val="7F7F7F"/>
                </a:solidFill>
                <a:latin typeface="Avenir Book"/>
                <a:cs typeface="Avenir Book"/>
              </a:rPr>
              <a:t>Ihnen gegenüber von </a:t>
            </a:r>
            <a:r>
              <a:rPr lang="de-DE" sz="1000" dirty="0">
                <a:solidFill>
                  <a:srgbClr val="7F7F7F"/>
                </a:solidFill>
                <a:latin typeface="Avenir Book"/>
                <a:cs typeface="Avenir Book"/>
              </a:rPr>
              <a:t>Zeit zu Zeit Rechenschaft ablegst.</a:t>
            </a: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Shape 7">
            <a:extLst>
              <a:ext uri="{FF2B5EF4-FFF2-40B4-BE49-F238E27FC236}">
                <a16:creationId xmlns:a16="http://schemas.microsoft.com/office/drawing/2014/main" id="{9CB4538D-491C-CFAB-C953-43BAB7848164}"/>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3" name="pasted-image.tif">
            <a:extLst>
              <a:ext uri="{FF2B5EF4-FFF2-40B4-BE49-F238E27FC236}">
                <a16:creationId xmlns:a16="http://schemas.microsoft.com/office/drawing/2014/main" id="{6DDA73A9-C503-D3B3-6DC3-FB11132BCBB4}"/>
              </a:ext>
            </a:extLst>
          </p:cNvPr>
          <p:cNvPicPr/>
          <p:nvPr/>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3265866202"/>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413</Words>
  <Application>Microsoft Macintosh PowerPoint</Application>
  <PresentationFormat>Benutzerdefiniert</PresentationFormat>
  <Paragraphs>27</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6</cp:revision>
  <cp:lastPrinted>2015-04-26T17:13:37Z</cp:lastPrinted>
  <dcterms:created xsi:type="dcterms:W3CDTF">2015-04-26T17:04:02Z</dcterms:created>
  <dcterms:modified xsi:type="dcterms:W3CDTF">2023-07-23T15:32:47Z</dcterms:modified>
</cp:coreProperties>
</file>