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tif" ContentType="image/tif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7556500" cy="5321300"/>
  <p:notesSz cx="6858000" cy="9144000"/>
  <p:defaultTextStyle>
    <a:lvl1pPr defTabSz="403387">
      <a:defRPr sz="1600">
        <a:latin typeface="+mj-lt"/>
        <a:ea typeface="+mj-ea"/>
        <a:cs typeface="+mj-cs"/>
        <a:sym typeface="Helvetica Neue"/>
      </a:defRPr>
    </a:lvl1pPr>
    <a:lvl2pPr defTabSz="403387">
      <a:defRPr sz="1600">
        <a:latin typeface="+mj-lt"/>
        <a:ea typeface="+mj-ea"/>
        <a:cs typeface="+mj-cs"/>
        <a:sym typeface="Helvetica Neue"/>
      </a:defRPr>
    </a:lvl2pPr>
    <a:lvl3pPr defTabSz="403387">
      <a:defRPr sz="1600">
        <a:latin typeface="+mj-lt"/>
        <a:ea typeface="+mj-ea"/>
        <a:cs typeface="+mj-cs"/>
        <a:sym typeface="Helvetica Neue"/>
      </a:defRPr>
    </a:lvl3pPr>
    <a:lvl4pPr defTabSz="403387">
      <a:defRPr sz="1600">
        <a:latin typeface="+mj-lt"/>
        <a:ea typeface="+mj-ea"/>
        <a:cs typeface="+mj-cs"/>
        <a:sym typeface="Helvetica Neue"/>
      </a:defRPr>
    </a:lvl4pPr>
    <a:lvl5pPr defTabSz="403387">
      <a:defRPr sz="1600">
        <a:latin typeface="+mj-lt"/>
        <a:ea typeface="+mj-ea"/>
        <a:cs typeface="+mj-cs"/>
        <a:sym typeface="Helvetica Neue"/>
      </a:defRPr>
    </a:lvl5pPr>
    <a:lvl6pPr defTabSz="403387">
      <a:defRPr sz="1600">
        <a:latin typeface="+mj-lt"/>
        <a:ea typeface="+mj-ea"/>
        <a:cs typeface="+mj-cs"/>
        <a:sym typeface="Helvetica Neue"/>
      </a:defRPr>
    </a:lvl6pPr>
    <a:lvl7pPr defTabSz="403387">
      <a:defRPr sz="1600">
        <a:latin typeface="+mj-lt"/>
        <a:ea typeface="+mj-ea"/>
        <a:cs typeface="+mj-cs"/>
        <a:sym typeface="Helvetica Neue"/>
      </a:defRPr>
    </a:lvl7pPr>
    <a:lvl8pPr defTabSz="403387">
      <a:defRPr sz="1600">
        <a:latin typeface="+mj-lt"/>
        <a:ea typeface="+mj-ea"/>
        <a:cs typeface="+mj-cs"/>
        <a:sym typeface="Helvetica Neue"/>
      </a:defRPr>
    </a:lvl8pPr>
    <a:lvl9pPr defTabSz="403387">
      <a:defRPr sz="1600">
        <a:latin typeface="+mj-lt"/>
        <a:ea typeface="+mj-ea"/>
        <a:cs typeface="+mj-cs"/>
        <a:sym typeface="Helvetica Neue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67D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Row>
  </a:tblStyle>
  <a:tblStyle styleId="{C7B018BB-80A7-4F77-B60F-C8B233D01FF8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Row>
  </a:tblStyle>
  <a:tblStyle styleId="{EEE7283C-3CF3-47DC-8721-378D4A62B228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Row>
  </a:tblStyle>
  <a:tblStyle styleId="{CF821DB8-F4EB-4A41-A1BA-3FCAFE7338EE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Row>
  </a:tblStyle>
  <a:tblStyle styleId="{33BA23B1-9221-436E-865A-0063620EA4FD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12" d="100"/>
          <a:sy n="112" d="100"/>
        </p:scale>
        <p:origin x="-2616" y="-272"/>
      </p:cViewPr>
      <p:guideLst>
        <p:guide orient="horz" pos="629"/>
        <p:guide pos="447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42" name="Shape 4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251670811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4" Type="http://schemas.openxmlformats.org/officeDocument/2006/relationships/image" Target="../media/image4.tif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4.tif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4" Type="http://schemas.openxmlformats.org/officeDocument/2006/relationships/image" Target="../media/image4.tif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Avenir Heavy"/>
                <a:cs typeface="Avenir Heavy"/>
              </a:defRPr>
            </a:lvl1pPr>
          </a:lstStyle>
          <a:p>
            <a:pPr lvl="0">
              <a:defRPr sz="1800" b="0" cap="none">
                <a:solidFill>
                  <a:srgbClr val="000000"/>
                </a:solidFill>
              </a:defRPr>
            </a:pPr>
            <a:r>
              <a:rPr lang="de-DE" sz="2400" b="1" cap="all" smtClean="0">
                <a:solidFill>
                  <a:srgbClr val="1191D1"/>
                </a:solidFill>
              </a:rPr>
              <a:t>Mastertitelformat bearbeiten</a:t>
            </a:r>
            <a:endParaRPr sz="2400" b="1" cap="all" dirty="0">
              <a:solidFill>
                <a:srgbClr val="1191D1"/>
              </a:solidFill>
            </a:endParaRPr>
          </a:p>
        </p:txBody>
      </p:sp>
      <p:sp>
        <p:nvSpPr>
          <p:cNvPr id="13" name="Shape 1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lang="de-DE" sz="1000" cap="all" smtClean="0">
                <a:solidFill>
                  <a:srgbClr val="5D5E5F"/>
                </a:solidFill>
              </a:rPr>
              <a:t>Mastertextformat bearbeiten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5"/>
          </p:nvPr>
        </p:nvSpPr>
        <p:spPr>
          <a:xfrm>
            <a:off x="858838" y="1614488"/>
            <a:ext cx="6265862" cy="3502025"/>
          </a:xfrm>
        </p:spPr>
        <p:txBody>
          <a:bodyPr vert="horz"/>
          <a:lstStyle>
            <a:lvl1pPr marL="171450" indent="-171450">
              <a:buSzPct val="190000"/>
              <a:buFontTx/>
              <a:buBlip>
                <a:blip r:embed="rId2"/>
              </a:buBlip>
              <a:defRPr cap="none"/>
            </a:lvl1pPr>
            <a:lvl2pPr>
              <a:defRPr cap="none"/>
            </a:lvl2pPr>
            <a:lvl3pPr>
              <a:defRPr cap="none"/>
            </a:lvl3pPr>
            <a:lvl4pPr>
              <a:defRPr cap="none"/>
            </a:lvl4pPr>
            <a:lvl5pPr>
              <a:defRPr cap="none"/>
            </a:lvl5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Apprent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0" y="0"/>
            <a:ext cx="7562850" cy="61449"/>
          </a:xfrm>
          <a:prstGeom prst="rect">
            <a:avLst/>
          </a:prstGeom>
          <a:solidFill>
            <a:srgbClr val="9CD5E7"/>
          </a:solidFill>
          <a:ln>
            <a:solidFill>
              <a:srgbClr val="9CD5E7"/>
            </a:solidFill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6" name="Shape 16"/>
          <p:cNvSpPr/>
          <p:nvPr/>
        </p:nvSpPr>
        <p:spPr>
          <a:xfrm flipV="1">
            <a:off x="5189270" y="-6830"/>
            <a:ext cx="1905009" cy="4301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42" y="0"/>
                </a:moveTo>
                <a:lnTo>
                  <a:pt x="21058" y="0"/>
                </a:lnTo>
                <a:cubicBezTo>
                  <a:pt x="21357" y="0"/>
                  <a:pt x="21600" y="1074"/>
                  <a:pt x="21600" y="2400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400"/>
                </a:lnTo>
                <a:cubicBezTo>
                  <a:pt x="0" y="1074"/>
                  <a:pt x="243" y="0"/>
                  <a:pt x="542" y="0"/>
                </a:cubicBezTo>
                <a:close/>
              </a:path>
            </a:pathLst>
          </a:custGeom>
          <a:solidFill>
            <a:srgbClr val="1191D1"/>
          </a:solidFill>
          <a:ln>
            <a:solidFill>
              <a:srgbClr val="1191D1"/>
            </a:solidFill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7" name="Shape 17"/>
          <p:cNvSpPr/>
          <p:nvPr/>
        </p:nvSpPr>
        <p:spPr>
          <a:xfrm>
            <a:off x="5192237" y="82389"/>
            <a:ext cx="1905009" cy="2462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lvl="0" algn="ctr">
              <a:defRPr sz="1800"/>
            </a:pPr>
            <a:r>
              <a:rPr sz="1000" b="1" dirty="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rPr>
              <a:t>TRAININGSKARTE</a:t>
            </a:r>
            <a:r>
              <a:rPr sz="1000" dirty="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rPr>
              <a:t> </a:t>
            </a:r>
            <a:r>
              <a:rPr lang="de-DE" sz="1000" b="0" dirty="0" smtClean="0">
                <a:solidFill>
                  <a:srgbClr val="FFFFFF"/>
                </a:solidFill>
                <a:latin typeface="Avenir Heavy"/>
                <a:ea typeface="Avenir Book"/>
                <a:cs typeface="Avenir Heavy"/>
                <a:sym typeface="Avenir Book"/>
              </a:rPr>
              <a:t>WOR 02</a:t>
            </a:r>
            <a:endParaRPr lang="de-DE" sz="1000" b="0" dirty="0">
              <a:solidFill>
                <a:srgbClr val="FFFFFF"/>
              </a:solidFill>
              <a:latin typeface="Avenir Heavy"/>
              <a:ea typeface="Avenir Book"/>
              <a:cs typeface="Avenir Heavy"/>
              <a:sym typeface="Avenir Book"/>
            </a:endParaRPr>
          </a:p>
        </p:txBody>
      </p:sp>
      <p:pic>
        <p:nvPicPr>
          <p:cNvPr id="18" name="image1.png" descr="Agile-Moves_neu.png"/>
          <p:cNvPicPr/>
          <p:nvPr/>
        </p:nvPicPr>
        <p:blipFill>
          <a:blip r:embed="rId2">
            <a:extLst/>
          </a:blip>
          <a:srcRect l="41251" t="11643" r="41617" b="41498"/>
          <a:stretch>
            <a:fillRect/>
          </a:stretch>
        </p:blipFill>
        <p:spPr>
          <a:xfrm>
            <a:off x="218217" y="589975"/>
            <a:ext cx="886757" cy="808934"/>
          </a:xfrm>
          <a:prstGeom prst="rect">
            <a:avLst/>
          </a:prstGeom>
          <a:ln w="12700">
            <a:miter lim="400000"/>
          </a:ln>
        </p:spPr>
      </p:pic>
      <p:sp>
        <p:nvSpPr>
          <p:cNvPr id="19" name="Shape 19"/>
          <p:cNvSpPr/>
          <p:nvPr/>
        </p:nvSpPr>
        <p:spPr>
          <a:xfrm>
            <a:off x="0" y="0"/>
            <a:ext cx="7562850" cy="5330825"/>
          </a:xfrm>
          <a:prstGeom prst="rect">
            <a:avLst/>
          </a:prstGeom>
          <a:ln>
            <a:solidFill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20" name="Shape 20"/>
          <p:cNvSpPr>
            <a:spLocks noGrp="1"/>
          </p:cNvSpPr>
          <p:nvPr>
            <p:ph type="body" idx="1"/>
          </p:nvPr>
        </p:nvSpPr>
        <p:spPr>
          <a:xfrm>
            <a:off x="858837" y="1555750"/>
            <a:ext cx="6011548" cy="3381140"/>
          </a:xfrm>
          <a:prstGeom prst="rect">
            <a:avLst/>
          </a:prstGeom>
        </p:spPr>
        <p:txBody>
          <a:bodyPr/>
          <a:lstStyle>
            <a:lvl1pPr marL="263525" indent="-263525">
              <a:spcBef>
                <a:spcPts val="200"/>
              </a:spcBef>
              <a:buClr>
                <a:srgbClr val="1191D1"/>
              </a:buClr>
              <a:buSzPct val="170000"/>
              <a:buFont typeface="Wingdings"/>
              <a:buChar char="◻"/>
              <a:defRPr cap="none">
                <a:latin typeface="Avenir Light"/>
                <a:ea typeface="Avenir Light"/>
                <a:cs typeface="Avenir Light"/>
                <a:sym typeface="Avenir Light"/>
              </a:defRPr>
            </a:lvl1pPr>
            <a:lvl2pPr marL="536575" indent="-252413">
              <a:spcBef>
                <a:spcPts val="200"/>
              </a:spcBef>
              <a:buClr>
                <a:srgbClr val="1191D1"/>
              </a:buClr>
              <a:buSzPct val="170000"/>
              <a:buFont typeface="Wingdings"/>
              <a:buChar char="◻"/>
              <a:defRPr cap="none">
                <a:latin typeface="Avenir Light"/>
                <a:ea typeface="Avenir Light"/>
                <a:cs typeface="Avenir Light"/>
                <a:sym typeface="Avenir Light"/>
              </a:defRPr>
            </a:lvl2pPr>
            <a:lvl3pPr marL="1074737" indent="-268287">
              <a:spcBef>
                <a:spcPts val="200"/>
              </a:spcBef>
              <a:buClr>
                <a:srgbClr val="1191D1"/>
              </a:buClr>
              <a:buSzPct val="170000"/>
              <a:buFont typeface="Wingdings"/>
              <a:buChar char="◻"/>
              <a:defRPr cap="none">
                <a:latin typeface="Avenir Light"/>
                <a:ea typeface="Avenir Light"/>
                <a:cs typeface="Avenir Light"/>
                <a:sym typeface="Avenir Light"/>
              </a:defRPr>
            </a:lvl3pPr>
            <a:lvl4pPr marL="1525587" indent="-315912">
              <a:spcBef>
                <a:spcPts val="200"/>
              </a:spcBef>
              <a:buClr>
                <a:srgbClr val="1191D1"/>
              </a:buClr>
              <a:buSzPct val="170000"/>
              <a:buFont typeface="Wingdings"/>
              <a:buChar char="◻"/>
              <a:defRPr cap="none">
                <a:latin typeface="Avenir Light"/>
                <a:ea typeface="Avenir Light"/>
                <a:cs typeface="Avenir Light"/>
                <a:sym typeface="Avenir Light"/>
              </a:defRPr>
            </a:lvl4pPr>
            <a:lvl5pPr marL="1884363" indent="-271462">
              <a:spcBef>
                <a:spcPts val="200"/>
              </a:spcBef>
              <a:buClr>
                <a:srgbClr val="1191D1"/>
              </a:buClr>
              <a:buSzPct val="170000"/>
              <a:buFont typeface="Wingdings"/>
              <a:buChar char="◻"/>
              <a:defRPr cap="none">
                <a:latin typeface="Avenir Light"/>
                <a:ea typeface="Avenir Light"/>
                <a:cs typeface="Avenir Light"/>
                <a:sym typeface="Avenir Light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de-DE" sz="1000" smtClean="0">
                <a:solidFill>
                  <a:srgbClr val="5D5E5F"/>
                </a:solidFill>
              </a:rPr>
              <a:t>Mastertextformat bearbeiten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de-DE" sz="1000" smtClean="0">
                <a:solidFill>
                  <a:srgbClr val="5D5E5F"/>
                </a:solidFill>
              </a:rPr>
              <a:t>Zweite Ebene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lang="de-DE" sz="1000" smtClean="0">
                <a:solidFill>
                  <a:srgbClr val="5D5E5F"/>
                </a:solidFill>
              </a:rPr>
              <a:t>Dritte Ebene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lang="de-DE" sz="1000" smtClean="0">
                <a:solidFill>
                  <a:srgbClr val="5D5E5F"/>
                </a:solidFill>
              </a:rPr>
              <a:t>Vierte Ebene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lang="de-DE" sz="1000" smtClean="0">
                <a:solidFill>
                  <a:srgbClr val="5D5E5F"/>
                </a:solidFill>
              </a:rPr>
              <a:t>Fünfte Ebene</a:t>
            </a:r>
            <a:endParaRPr sz="1000" dirty="0">
              <a:solidFill>
                <a:srgbClr val="5D5E5F"/>
              </a:solidFill>
            </a:endParaRPr>
          </a:p>
        </p:txBody>
      </p:sp>
      <p:sp>
        <p:nvSpPr>
          <p:cNvPr id="21" name="Shape 21"/>
          <p:cNvSpPr/>
          <p:nvPr/>
        </p:nvSpPr>
        <p:spPr>
          <a:xfrm>
            <a:off x="1174411" y="860490"/>
            <a:ext cx="3673461" cy="461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lvl="0">
              <a:defRPr sz="1800"/>
            </a:pPr>
            <a:r>
              <a:rPr sz="2400" b="1" dirty="0" smtClean="0">
                <a:solidFill>
                  <a:srgbClr val="1191D1"/>
                </a:solidFill>
                <a:latin typeface="Avenir Heavy"/>
                <a:ea typeface="Avenir Book"/>
                <a:cs typeface="Avenir Heavy"/>
                <a:sym typeface="Avenir Book"/>
              </a:rPr>
              <a:t>TRAININGS</a:t>
            </a:r>
            <a:r>
              <a:rPr lang="de-DE" sz="2400" dirty="0" smtClean="0">
                <a:solidFill>
                  <a:srgbClr val="1191D1"/>
                </a:solidFill>
                <a:latin typeface="Avenir Light"/>
                <a:ea typeface="Avenir Light"/>
                <a:cs typeface="Avenir Light"/>
                <a:sym typeface="Avenir Book"/>
              </a:rPr>
              <a:t>SCHRITTE</a:t>
            </a:r>
            <a:endParaRPr sz="2400" dirty="0">
              <a:solidFill>
                <a:srgbClr val="167DC7"/>
              </a:solidFill>
              <a:latin typeface="Avenir Light"/>
              <a:ea typeface="Avenir Light"/>
              <a:cs typeface="Avenir Light"/>
              <a:sym typeface="Avenir Light"/>
            </a:endParaRPr>
          </a:p>
        </p:txBody>
      </p:sp>
      <p:pic>
        <p:nvPicPr>
          <p:cNvPr id="10" name="Bild 9" descr="am_Icon_apprentice.pd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4053" y="3735303"/>
            <a:ext cx="939800" cy="914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239285" y="4936890"/>
            <a:ext cx="10448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00" dirty="0">
                <a:solidFill>
                  <a:srgbClr val="5D5E5F"/>
                </a:solidFill>
                <a:latin typeface="Avenir Light"/>
                <a:cs typeface="Avenir Light"/>
              </a:rPr>
              <a:t>Letzte Änderung: </a:t>
            </a:r>
            <a:fld id="{7A8C7DAC-E536-564C-B5B3-90E8FAB50562}" type="datetime1">
              <a:rPr lang="de-DE" sz="600" smtClean="0">
                <a:solidFill>
                  <a:srgbClr val="5D5E5F"/>
                </a:solidFill>
                <a:latin typeface="Avenir Light"/>
                <a:cs typeface="Avenir Light"/>
              </a:rPr>
              <a:t>27.11.15</a:t>
            </a:fld>
            <a:endParaRPr lang="de-DE" sz="600" dirty="0">
              <a:solidFill>
                <a:srgbClr val="5D5E5F"/>
              </a:solidFill>
              <a:latin typeface="Avenir Light"/>
              <a:cs typeface="Avenir Light"/>
            </a:endParaRPr>
          </a:p>
        </p:txBody>
      </p:sp>
      <p:sp>
        <p:nvSpPr>
          <p:cNvPr id="12" name="Shape 7"/>
          <p:cNvSpPr/>
          <p:nvPr userDrawn="1"/>
        </p:nvSpPr>
        <p:spPr>
          <a:xfrm>
            <a:off x="1619767" y="4952581"/>
            <a:ext cx="4164935" cy="2769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lvl="0" algn="ctr">
              <a:defRPr sz="1800"/>
            </a:pPr>
            <a:r>
              <a:rPr sz="600" dirty="0">
                <a:latin typeface="Avenir Light"/>
                <a:ea typeface="Calibri"/>
                <a:cs typeface="Avenir Light"/>
                <a:sym typeface="Calibri"/>
              </a:rPr>
              <a:t>This work is licensed under the Creative Commons Attribution-NonCommercial-NoDerivatives 4.0 International License. </a:t>
            </a:r>
          </a:p>
          <a:p>
            <a:pPr lvl="0" algn="ctr">
              <a:defRPr sz="1800"/>
            </a:pPr>
            <a:r>
              <a:rPr sz="600" dirty="0">
                <a:latin typeface="Avenir Light"/>
                <a:ea typeface="Calibri"/>
                <a:cs typeface="Avenir Light"/>
                <a:sym typeface="Calibri"/>
              </a:rPr>
              <a:t>To view a copy of this license, visit http://creativecommons.org/licenses/by-nc-nd/4.0/.</a:t>
            </a:r>
          </a:p>
        </p:txBody>
      </p:sp>
      <p:pic>
        <p:nvPicPr>
          <p:cNvPr id="13" name="pasted-image.tif"/>
          <p:cNvPicPr/>
          <p:nvPr userDrawn="1"/>
        </p:nvPicPr>
        <p:blipFill>
          <a:blip r:embed="rId4">
            <a:extLst/>
          </a:blip>
          <a:stretch>
            <a:fillRect/>
          </a:stretch>
        </p:blipFill>
        <p:spPr>
          <a:xfrm>
            <a:off x="6216805" y="4992838"/>
            <a:ext cx="886619" cy="21412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Journeym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0" y="0"/>
            <a:ext cx="7562850" cy="61449"/>
          </a:xfrm>
          <a:prstGeom prst="rect">
            <a:avLst/>
          </a:prstGeom>
          <a:solidFill>
            <a:srgbClr val="9CD5E7"/>
          </a:solidFill>
          <a:ln>
            <a:solidFill>
              <a:srgbClr val="9CD5E7"/>
            </a:solidFill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25" name="Shape 25"/>
          <p:cNvSpPr/>
          <p:nvPr/>
        </p:nvSpPr>
        <p:spPr>
          <a:xfrm flipV="1">
            <a:off x="5189270" y="-6830"/>
            <a:ext cx="1905009" cy="4301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42" y="0"/>
                </a:moveTo>
                <a:lnTo>
                  <a:pt x="21058" y="0"/>
                </a:lnTo>
                <a:cubicBezTo>
                  <a:pt x="21357" y="0"/>
                  <a:pt x="21600" y="1074"/>
                  <a:pt x="21600" y="2400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400"/>
                </a:lnTo>
                <a:cubicBezTo>
                  <a:pt x="0" y="1074"/>
                  <a:pt x="243" y="0"/>
                  <a:pt x="542" y="0"/>
                </a:cubicBezTo>
                <a:close/>
              </a:path>
            </a:pathLst>
          </a:custGeom>
          <a:solidFill>
            <a:srgbClr val="1191D1"/>
          </a:solidFill>
          <a:ln>
            <a:solidFill>
              <a:srgbClr val="1191D1"/>
            </a:solidFill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pic>
        <p:nvPicPr>
          <p:cNvPr id="27" name="image1.png" descr="Agile-Moves_neu.png"/>
          <p:cNvPicPr/>
          <p:nvPr/>
        </p:nvPicPr>
        <p:blipFill>
          <a:blip r:embed="rId2">
            <a:extLst/>
          </a:blip>
          <a:srcRect l="41251" t="11643" r="41617" b="41498"/>
          <a:stretch>
            <a:fillRect/>
          </a:stretch>
        </p:blipFill>
        <p:spPr>
          <a:xfrm>
            <a:off x="218217" y="589975"/>
            <a:ext cx="886757" cy="808934"/>
          </a:xfrm>
          <a:prstGeom prst="rect">
            <a:avLst/>
          </a:prstGeom>
          <a:ln w="12700">
            <a:miter lim="400000"/>
          </a:ln>
        </p:spPr>
      </p:pic>
      <p:sp>
        <p:nvSpPr>
          <p:cNvPr id="28" name="Shape 28"/>
          <p:cNvSpPr/>
          <p:nvPr/>
        </p:nvSpPr>
        <p:spPr>
          <a:xfrm>
            <a:off x="0" y="0"/>
            <a:ext cx="7562850" cy="5330825"/>
          </a:xfrm>
          <a:prstGeom prst="rect">
            <a:avLst/>
          </a:prstGeom>
          <a:ln>
            <a:solidFill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29" name="Shape 29"/>
          <p:cNvSpPr>
            <a:spLocks noGrp="1"/>
          </p:cNvSpPr>
          <p:nvPr>
            <p:ph type="body" idx="1"/>
          </p:nvPr>
        </p:nvSpPr>
        <p:spPr>
          <a:xfrm>
            <a:off x="858837" y="1555750"/>
            <a:ext cx="6011548" cy="3396831"/>
          </a:xfrm>
          <a:prstGeom prst="rect">
            <a:avLst/>
          </a:prstGeom>
        </p:spPr>
        <p:txBody>
          <a:bodyPr/>
          <a:lstStyle>
            <a:lvl1pPr marL="263525" indent="-263525">
              <a:spcBef>
                <a:spcPts val="200"/>
              </a:spcBef>
              <a:buClr>
                <a:srgbClr val="1191D1"/>
              </a:buClr>
              <a:buSzPct val="170000"/>
              <a:buFont typeface="Wingdings"/>
              <a:buChar char="◻"/>
              <a:defRPr cap="none">
                <a:latin typeface="Avenir Light"/>
                <a:ea typeface="Avenir Light"/>
                <a:cs typeface="Avenir Light"/>
                <a:sym typeface="Avenir Light"/>
              </a:defRPr>
            </a:lvl1pPr>
            <a:lvl2pPr marL="536575" indent="-252413">
              <a:spcBef>
                <a:spcPts val="200"/>
              </a:spcBef>
              <a:buClr>
                <a:srgbClr val="1191D1"/>
              </a:buClr>
              <a:buSzPct val="170000"/>
              <a:buFont typeface="Wingdings"/>
              <a:buChar char="◻"/>
              <a:defRPr cap="none">
                <a:latin typeface="Avenir Light"/>
                <a:ea typeface="Avenir Light"/>
                <a:cs typeface="Avenir Light"/>
                <a:sym typeface="Avenir Light"/>
              </a:defRPr>
            </a:lvl2pPr>
            <a:lvl3pPr marL="1074737" indent="-268287">
              <a:spcBef>
                <a:spcPts val="200"/>
              </a:spcBef>
              <a:buClr>
                <a:srgbClr val="1191D1"/>
              </a:buClr>
              <a:buSzPct val="170000"/>
              <a:buFont typeface="Wingdings"/>
              <a:buChar char="◻"/>
              <a:defRPr cap="none">
                <a:latin typeface="Avenir Light"/>
                <a:ea typeface="Avenir Light"/>
                <a:cs typeface="Avenir Light"/>
                <a:sym typeface="Avenir Light"/>
              </a:defRPr>
            </a:lvl3pPr>
            <a:lvl4pPr marL="1525587" indent="-315912">
              <a:spcBef>
                <a:spcPts val="200"/>
              </a:spcBef>
              <a:buClr>
                <a:srgbClr val="1191D1"/>
              </a:buClr>
              <a:buSzPct val="170000"/>
              <a:buFont typeface="Wingdings"/>
              <a:buChar char="◻"/>
              <a:defRPr cap="none">
                <a:latin typeface="Avenir Light"/>
                <a:ea typeface="Avenir Light"/>
                <a:cs typeface="Avenir Light"/>
                <a:sym typeface="Avenir Light"/>
              </a:defRPr>
            </a:lvl4pPr>
            <a:lvl5pPr marL="1884363" indent="-271462">
              <a:spcBef>
                <a:spcPts val="200"/>
              </a:spcBef>
              <a:buClr>
                <a:srgbClr val="1191D1"/>
              </a:buClr>
              <a:buSzPct val="170000"/>
              <a:buFont typeface="Wingdings"/>
              <a:buChar char="◻"/>
              <a:defRPr cap="none">
                <a:latin typeface="Avenir Light"/>
                <a:ea typeface="Avenir Light"/>
                <a:cs typeface="Avenir Light"/>
                <a:sym typeface="Avenir Light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de-DE" sz="1000" smtClean="0">
                <a:solidFill>
                  <a:srgbClr val="5D5E5F"/>
                </a:solidFill>
              </a:rPr>
              <a:t>Mastertextformat bearbeiten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de-DE" sz="1000" smtClean="0">
                <a:solidFill>
                  <a:srgbClr val="5D5E5F"/>
                </a:solidFill>
              </a:rPr>
              <a:t>Zweite Ebene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lang="de-DE" sz="1000" smtClean="0">
                <a:solidFill>
                  <a:srgbClr val="5D5E5F"/>
                </a:solidFill>
              </a:rPr>
              <a:t>Dritte Ebene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lang="de-DE" sz="1000" smtClean="0">
                <a:solidFill>
                  <a:srgbClr val="5D5E5F"/>
                </a:solidFill>
              </a:rPr>
              <a:t>Vierte Ebene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lang="de-DE" sz="1000" smtClean="0">
                <a:solidFill>
                  <a:srgbClr val="5D5E5F"/>
                </a:solidFill>
              </a:rPr>
              <a:t>Fünfte Ebene</a:t>
            </a:r>
            <a:endParaRPr sz="1000">
              <a:solidFill>
                <a:srgbClr val="5D5E5F"/>
              </a:solidFill>
            </a:endParaRPr>
          </a:p>
        </p:txBody>
      </p:sp>
      <p:sp>
        <p:nvSpPr>
          <p:cNvPr id="30" name="Shape 30"/>
          <p:cNvSpPr/>
          <p:nvPr/>
        </p:nvSpPr>
        <p:spPr>
          <a:xfrm>
            <a:off x="1174411" y="860490"/>
            <a:ext cx="3673461" cy="461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lvl="0">
              <a:defRPr sz="1800"/>
            </a:pPr>
            <a:r>
              <a:rPr lang="de-DE" sz="2400" b="1" dirty="0" smtClean="0">
                <a:solidFill>
                  <a:srgbClr val="1191D1"/>
                </a:solidFill>
                <a:latin typeface="Avenir Heavy"/>
                <a:ea typeface="Avenir Book"/>
                <a:cs typeface="Avenir Heavy"/>
                <a:sym typeface="Avenir Book"/>
              </a:rPr>
              <a:t>TRAININGS</a:t>
            </a:r>
            <a:r>
              <a:rPr lang="de-DE" sz="2400" dirty="0" smtClean="0">
                <a:solidFill>
                  <a:srgbClr val="1191D1"/>
                </a:solidFill>
                <a:latin typeface="Avenir Light"/>
                <a:ea typeface="Avenir Light"/>
                <a:cs typeface="Avenir Light"/>
                <a:sym typeface="Avenir Book"/>
              </a:rPr>
              <a:t>SCHRITTE</a:t>
            </a:r>
            <a:endParaRPr lang="de-DE" sz="2400" dirty="0">
              <a:solidFill>
                <a:srgbClr val="167DC7"/>
              </a:solidFill>
              <a:latin typeface="Avenir Light"/>
              <a:ea typeface="Avenir Light"/>
              <a:cs typeface="Avenir Light"/>
              <a:sym typeface="Avenir Light"/>
            </a:endParaRPr>
          </a:p>
        </p:txBody>
      </p:sp>
      <p:pic>
        <p:nvPicPr>
          <p:cNvPr id="31" name="image7.png" descr="am_journeyman_icon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203797" y="3793473"/>
            <a:ext cx="905258" cy="896114"/>
          </a:xfrm>
          <a:prstGeom prst="rect">
            <a:avLst/>
          </a:prstGeom>
          <a:ln w="12700">
            <a:miter lim="400000"/>
          </a:ln>
        </p:spPr>
      </p:pic>
      <p:sp>
        <p:nvSpPr>
          <p:cNvPr id="10" name="Textfeld 9"/>
          <p:cNvSpPr txBox="1"/>
          <p:nvPr userDrawn="1"/>
        </p:nvSpPr>
        <p:spPr>
          <a:xfrm>
            <a:off x="239285" y="4936890"/>
            <a:ext cx="10448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00" dirty="0">
                <a:solidFill>
                  <a:srgbClr val="5D5E5F"/>
                </a:solidFill>
                <a:latin typeface="Avenir Light"/>
                <a:cs typeface="Avenir Light"/>
              </a:rPr>
              <a:t>Letzte Änderung: </a:t>
            </a:r>
            <a:fld id="{7A8C7DAC-E536-564C-B5B3-90E8FAB50562}" type="datetime1">
              <a:rPr lang="de-DE" sz="600" smtClean="0">
                <a:solidFill>
                  <a:srgbClr val="5D5E5F"/>
                </a:solidFill>
                <a:latin typeface="Avenir Light"/>
                <a:cs typeface="Avenir Light"/>
              </a:rPr>
              <a:t>27.11.15</a:t>
            </a:fld>
            <a:endParaRPr lang="de-DE" sz="600" dirty="0">
              <a:solidFill>
                <a:srgbClr val="5D5E5F"/>
              </a:solidFill>
              <a:latin typeface="Avenir Light"/>
              <a:cs typeface="Avenir Light"/>
            </a:endParaRPr>
          </a:p>
        </p:txBody>
      </p:sp>
      <p:sp>
        <p:nvSpPr>
          <p:cNvPr id="13" name="Shape 17"/>
          <p:cNvSpPr/>
          <p:nvPr userDrawn="1"/>
        </p:nvSpPr>
        <p:spPr>
          <a:xfrm>
            <a:off x="5192237" y="82389"/>
            <a:ext cx="1905009" cy="2462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lvl="0" algn="ctr">
              <a:defRPr sz="1800"/>
            </a:pPr>
            <a:r>
              <a:rPr sz="1000" b="1" dirty="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rPr>
              <a:t>TRAININGSKARTE</a:t>
            </a:r>
            <a:r>
              <a:rPr sz="1000" dirty="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rPr>
              <a:t> </a:t>
            </a:r>
            <a:r>
              <a:rPr lang="de-DE" sz="1000" b="0" dirty="0" smtClean="0">
                <a:solidFill>
                  <a:srgbClr val="FFFFFF"/>
                </a:solidFill>
                <a:latin typeface="Avenir Heavy"/>
                <a:ea typeface="Avenir Book"/>
                <a:cs typeface="Avenir Heavy"/>
                <a:sym typeface="Avenir Book"/>
              </a:rPr>
              <a:t>WOR 02</a:t>
            </a:r>
            <a:endParaRPr lang="de-DE" sz="1000" b="0" dirty="0">
              <a:solidFill>
                <a:srgbClr val="FFFFFF"/>
              </a:solidFill>
              <a:latin typeface="Avenir Heavy"/>
              <a:ea typeface="Avenir Book"/>
              <a:cs typeface="Avenir Heavy"/>
              <a:sym typeface="Avenir Book"/>
            </a:endParaRPr>
          </a:p>
        </p:txBody>
      </p:sp>
      <p:sp>
        <p:nvSpPr>
          <p:cNvPr id="14" name="Textfeld 13"/>
          <p:cNvSpPr txBox="1"/>
          <p:nvPr userDrawn="1"/>
        </p:nvSpPr>
        <p:spPr>
          <a:xfrm>
            <a:off x="239285" y="4936890"/>
            <a:ext cx="10448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00" dirty="0">
                <a:solidFill>
                  <a:srgbClr val="5D5E5F"/>
                </a:solidFill>
                <a:latin typeface="Avenir Light"/>
                <a:cs typeface="Avenir Light"/>
              </a:rPr>
              <a:t>Letzte Änderung: </a:t>
            </a:r>
            <a:fld id="{7A8C7DAC-E536-564C-B5B3-90E8FAB50562}" type="datetime1">
              <a:rPr lang="de-DE" sz="600" smtClean="0">
                <a:solidFill>
                  <a:srgbClr val="5D5E5F"/>
                </a:solidFill>
                <a:latin typeface="Avenir Light"/>
                <a:cs typeface="Avenir Light"/>
              </a:rPr>
              <a:t>27.11.15</a:t>
            </a:fld>
            <a:endParaRPr lang="de-DE" sz="600" dirty="0">
              <a:solidFill>
                <a:srgbClr val="5D5E5F"/>
              </a:solidFill>
              <a:latin typeface="Avenir Light"/>
              <a:cs typeface="Avenir Light"/>
            </a:endParaRPr>
          </a:p>
        </p:txBody>
      </p:sp>
      <p:sp>
        <p:nvSpPr>
          <p:cNvPr id="15" name="Shape 7"/>
          <p:cNvSpPr/>
          <p:nvPr userDrawn="1"/>
        </p:nvSpPr>
        <p:spPr>
          <a:xfrm>
            <a:off x="1619767" y="4952581"/>
            <a:ext cx="4164935" cy="2769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lvl="0" algn="ctr">
              <a:defRPr sz="1800"/>
            </a:pPr>
            <a:r>
              <a:rPr sz="600" dirty="0">
                <a:latin typeface="Avenir Light"/>
                <a:ea typeface="Calibri"/>
                <a:cs typeface="Avenir Light"/>
                <a:sym typeface="Calibri"/>
              </a:rPr>
              <a:t>This work is licensed under the Creative Commons Attribution-NonCommercial-NoDerivatives 4.0 International License. </a:t>
            </a:r>
          </a:p>
          <a:p>
            <a:pPr lvl="0" algn="ctr">
              <a:defRPr sz="1800"/>
            </a:pPr>
            <a:r>
              <a:rPr sz="600" dirty="0">
                <a:latin typeface="Avenir Light"/>
                <a:ea typeface="Calibri"/>
                <a:cs typeface="Avenir Light"/>
                <a:sym typeface="Calibri"/>
              </a:rPr>
              <a:t>To view a copy of this license, visit http://creativecommons.org/licenses/by-nc-nd/4.0/.</a:t>
            </a:r>
          </a:p>
        </p:txBody>
      </p:sp>
      <p:pic>
        <p:nvPicPr>
          <p:cNvPr id="16" name="pasted-image.tif"/>
          <p:cNvPicPr/>
          <p:nvPr userDrawn="1"/>
        </p:nvPicPr>
        <p:blipFill>
          <a:blip r:embed="rId4">
            <a:extLst/>
          </a:blip>
          <a:stretch>
            <a:fillRect/>
          </a:stretch>
        </p:blipFill>
        <p:spPr>
          <a:xfrm>
            <a:off x="6216805" y="4992838"/>
            <a:ext cx="886619" cy="21412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>
            <a:off x="0" y="0"/>
            <a:ext cx="7562850" cy="61449"/>
          </a:xfrm>
          <a:prstGeom prst="rect">
            <a:avLst/>
          </a:prstGeom>
          <a:solidFill>
            <a:srgbClr val="9CD5E7"/>
          </a:solidFill>
          <a:ln>
            <a:solidFill>
              <a:srgbClr val="9CD5E7"/>
            </a:solidFill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34" name="Shape 34"/>
          <p:cNvSpPr/>
          <p:nvPr/>
        </p:nvSpPr>
        <p:spPr>
          <a:xfrm flipV="1">
            <a:off x="5189270" y="-6830"/>
            <a:ext cx="1905009" cy="4301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42" y="0"/>
                </a:moveTo>
                <a:lnTo>
                  <a:pt x="21058" y="0"/>
                </a:lnTo>
                <a:cubicBezTo>
                  <a:pt x="21357" y="0"/>
                  <a:pt x="21600" y="1074"/>
                  <a:pt x="21600" y="2400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400"/>
                </a:lnTo>
                <a:cubicBezTo>
                  <a:pt x="0" y="1074"/>
                  <a:pt x="243" y="0"/>
                  <a:pt x="542" y="0"/>
                </a:cubicBezTo>
                <a:close/>
              </a:path>
            </a:pathLst>
          </a:custGeom>
          <a:solidFill>
            <a:srgbClr val="1191D1"/>
          </a:solidFill>
          <a:ln>
            <a:solidFill>
              <a:srgbClr val="1191D1"/>
            </a:solidFill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pic>
        <p:nvPicPr>
          <p:cNvPr id="36" name="image1.png" descr="Agile-Moves_neu.png"/>
          <p:cNvPicPr/>
          <p:nvPr/>
        </p:nvPicPr>
        <p:blipFill>
          <a:blip r:embed="rId2">
            <a:extLst/>
          </a:blip>
          <a:srcRect l="41251" t="11643" r="41617" b="41498"/>
          <a:stretch>
            <a:fillRect/>
          </a:stretch>
        </p:blipFill>
        <p:spPr>
          <a:xfrm>
            <a:off x="218217" y="589975"/>
            <a:ext cx="886757" cy="808934"/>
          </a:xfrm>
          <a:prstGeom prst="rect">
            <a:avLst/>
          </a:prstGeom>
          <a:ln w="12700">
            <a:miter lim="400000"/>
          </a:ln>
        </p:spPr>
      </p:pic>
      <p:sp>
        <p:nvSpPr>
          <p:cNvPr id="37" name="Shape 37"/>
          <p:cNvSpPr/>
          <p:nvPr/>
        </p:nvSpPr>
        <p:spPr>
          <a:xfrm>
            <a:off x="0" y="0"/>
            <a:ext cx="7562850" cy="5330825"/>
          </a:xfrm>
          <a:prstGeom prst="rect">
            <a:avLst/>
          </a:prstGeom>
          <a:ln>
            <a:solidFill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38" name="Shape 38"/>
          <p:cNvSpPr>
            <a:spLocks noGrp="1"/>
          </p:cNvSpPr>
          <p:nvPr>
            <p:ph type="body" idx="1"/>
          </p:nvPr>
        </p:nvSpPr>
        <p:spPr>
          <a:xfrm>
            <a:off x="858837" y="1555750"/>
            <a:ext cx="6011548" cy="3337148"/>
          </a:xfrm>
          <a:prstGeom prst="rect">
            <a:avLst/>
          </a:prstGeom>
        </p:spPr>
        <p:txBody>
          <a:bodyPr/>
          <a:lstStyle>
            <a:lvl1pPr marL="263525" indent="-263525">
              <a:spcBef>
                <a:spcPts val="200"/>
              </a:spcBef>
              <a:buClr>
                <a:srgbClr val="1191D1"/>
              </a:buClr>
              <a:buSzPct val="170000"/>
              <a:buFont typeface="Wingdings"/>
              <a:buChar char="◻"/>
              <a:defRPr cap="none">
                <a:latin typeface="Avenir Light"/>
                <a:ea typeface="Avenir Light"/>
                <a:cs typeface="Avenir Light"/>
                <a:sym typeface="Avenir Light"/>
              </a:defRPr>
            </a:lvl1pPr>
            <a:lvl2pPr marL="536575" indent="-252413">
              <a:spcBef>
                <a:spcPts val="200"/>
              </a:spcBef>
              <a:buClr>
                <a:srgbClr val="1191D1"/>
              </a:buClr>
              <a:buSzPct val="170000"/>
              <a:buFont typeface="Wingdings"/>
              <a:buChar char="◻"/>
              <a:defRPr cap="none">
                <a:latin typeface="Avenir Light"/>
                <a:ea typeface="Avenir Light"/>
                <a:cs typeface="Avenir Light"/>
                <a:sym typeface="Avenir Light"/>
              </a:defRPr>
            </a:lvl2pPr>
            <a:lvl3pPr marL="1074737" indent="-268287">
              <a:spcBef>
                <a:spcPts val="200"/>
              </a:spcBef>
              <a:buClr>
                <a:srgbClr val="1191D1"/>
              </a:buClr>
              <a:buSzPct val="170000"/>
              <a:buFont typeface="Wingdings"/>
              <a:buChar char="◻"/>
              <a:defRPr cap="none">
                <a:latin typeface="Avenir Light"/>
                <a:ea typeface="Avenir Light"/>
                <a:cs typeface="Avenir Light"/>
                <a:sym typeface="Avenir Light"/>
              </a:defRPr>
            </a:lvl3pPr>
            <a:lvl4pPr marL="1525587" indent="-315912">
              <a:spcBef>
                <a:spcPts val="200"/>
              </a:spcBef>
              <a:buClr>
                <a:srgbClr val="1191D1"/>
              </a:buClr>
              <a:buSzPct val="170000"/>
              <a:buFont typeface="Wingdings"/>
              <a:buChar char="◻"/>
              <a:defRPr cap="none">
                <a:latin typeface="Avenir Light"/>
                <a:ea typeface="Avenir Light"/>
                <a:cs typeface="Avenir Light"/>
                <a:sym typeface="Avenir Light"/>
              </a:defRPr>
            </a:lvl4pPr>
            <a:lvl5pPr marL="1884363" indent="-271462">
              <a:spcBef>
                <a:spcPts val="200"/>
              </a:spcBef>
              <a:buClr>
                <a:srgbClr val="1191D1"/>
              </a:buClr>
              <a:buSzPct val="170000"/>
              <a:buFont typeface="Wingdings"/>
              <a:buChar char="◻"/>
              <a:defRPr cap="none">
                <a:latin typeface="Avenir Light"/>
                <a:ea typeface="Avenir Light"/>
                <a:cs typeface="Avenir Light"/>
                <a:sym typeface="Avenir Light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de-DE" sz="1000" smtClean="0">
                <a:solidFill>
                  <a:srgbClr val="5D5E5F"/>
                </a:solidFill>
              </a:rPr>
              <a:t>Mastertextformat bearbeiten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de-DE" sz="1000" smtClean="0">
                <a:solidFill>
                  <a:srgbClr val="5D5E5F"/>
                </a:solidFill>
              </a:rPr>
              <a:t>Zweite Ebene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lang="de-DE" sz="1000" smtClean="0">
                <a:solidFill>
                  <a:srgbClr val="5D5E5F"/>
                </a:solidFill>
              </a:rPr>
              <a:t>Dritte Ebene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lang="de-DE" sz="1000" smtClean="0">
                <a:solidFill>
                  <a:srgbClr val="5D5E5F"/>
                </a:solidFill>
              </a:rPr>
              <a:t>Vierte Ebene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lang="de-DE" sz="1000" smtClean="0">
                <a:solidFill>
                  <a:srgbClr val="5D5E5F"/>
                </a:solidFill>
              </a:rPr>
              <a:t>Fünfte Ebene</a:t>
            </a:r>
            <a:endParaRPr sz="1000" dirty="0">
              <a:solidFill>
                <a:srgbClr val="5D5E5F"/>
              </a:solidFill>
            </a:endParaRPr>
          </a:p>
        </p:txBody>
      </p:sp>
      <p:sp>
        <p:nvSpPr>
          <p:cNvPr id="39" name="Shape 39"/>
          <p:cNvSpPr/>
          <p:nvPr/>
        </p:nvSpPr>
        <p:spPr>
          <a:xfrm>
            <a:off x="1174411" y="860490"/>
            <a:ext cx="3673461" cy="461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lvl="0">
              <a:defRPr sz="1800"/>
            </a:pPr>
            <a:r>
              <a:rPr lang="de-DE" sz="2400" b="1" dirty="0" smtClean="0">
                <a:solidFill>
                  <a:srgbClr val="1191D1"/>
                </a:solidFill>
                <a:latin typeface="Avenir Heavy"/>
                <a:ea typeface="Avenir Book"/>
                <a:cs typeface="Avenir Heavy"/>
                <a:sym typeface="Avenir Book"/>
              </a:rPr>
              <a:t>TRAININGS</a:t>
            </a:r>
            <a:r>
              <a:rPr lang="de-DE" sz="2400" dirty="0" smtClean="0">
                <a:solidFill>
                  <a:srgbClr val="1191D1"/>
                </a:solidFill>
                <a:latin typeface="Avenir Light"/>
                <a:ea typeface="Avenir Light"/>
                <a:cs typeface="Avenir Light"/>
                <a:sym typeface="Avenir Book"/>
              </a:rPr>
              <a:t>SCHRITTE</a:t>
            </a:r>
            <a:endParaRPr lang="de-DE" sz="2400" dirty="0">
              <a:solidFill>
                <a:srgbClr val="167DC7"/>
              </a:solidFill>
              <a:latin typeface="Avenir Light"/>
              <a:ea typeface="Avenir Light"/>
              <a:cs typeface="Avenir Light"/>
              <a:sym typeface="Avenir Light"/>
            </a:endParaRPr>
          </a:p>
        </p:txBody>
      </p:sp>
      <p:sp>
        <p:nvSpPr>
          <p:cNvPr id="10" name="Textfeld 9"/>
          <p:cNvSpPr txBox="1"/>
          <p:nvPr userDrawn="1"/>
        </p:nvSpPr>
        <p:spPr>
          <a:xfrm>
            <a:off x="239285" y="4936890"/>
            <a:ext cx="10448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00" dirty="0">
                <a:solidFill>
                  <a:srgbClr val="5D5E5F"/>
                </a:solidFill>
                <a:latin typeface="Avenir Light"/>
                <a:cs typeface="Avenir Light"/>
              </a:rPr>
              <a:t>Letzte Änderung: </a:t>
            </a:r>
            <a:fld id="{7A8C7DAC-E536-564C-B5B3-90E8FAB50562}" type="datetime1">
              <a:rPr lang="de-DE" sz="600" smtClean="0">
                <a:solidFill>
                  <a:srgbClr val="5D5E5F"/>
                </a:solidFill>
                <a:latin typeface="Avenir Light"/>
                <a:cs typeface="Avenir Light"/>
              </a:rPr>
              <a:t>27.11.15</a:t>
            </a:fld>
            <a:endParaRPr lang="de-DE" sz="600" dirty="0">
              <a:solidFill>
                <a:srgbClr val="5D5E5F"/>
              </a:solidFill>
              <a:latin typeface="Avenir Light"/>
              <a:cs typeface="Avenir Light"/>
            </a:endParaRPr>
          </a:p>
        </p:txBody>
      </p:sp>
      <p:pic>
        <p:nvPicPr>
          <p:cNvPr id="2" name="Bild 1" descr="am_Icon_master.pd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529" y="3737085"/>
            <a:ext cx="927100" cy="952500"/>
          </a:xfrm>
          <a:prstGeom prst="rect">
            <a:avLst/>
          </a:prstGeom>
        </p:spPr>
      </p:pic>
      <p:sp>
        <p:nvSpPr>
          <p:cNvPr id="13" name="Shape 17"/>
          <p:cNvSpPr/>
          <p:nvPr userDrawn="1"/>
        </p:nvSpPr>
        <p:spPr>
          <a:xfrm>
            <a:off x="5192237" y="82389"/>
            <a:ext cx="1905009" cy="4001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marL="0" marR="0" lvl="0" indent="0" algn="ctr" defTabSz="4033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pPr>
            <a:r>
              <a:rPr sz="1000" b="1" dirty="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rPr>
              <a:t>TRAININGSKARTE</a:t>
            </a:r>
            <a:r>
              <a:rPr sz="1000" dirty="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rPr>
              <a:t> </a:t>
            </a:r>
            <a:r>
              <a:rPr lang="de-DE" sz="1000" b="0" dirty="0" smtClean="0">
                <a:solidFill>
                  <a:srgbClr val="FFFFFF"/>
                </a:solidFill>
                <a:latin typeface="Avenir Heavy"/>
                <a:ea typeface="Avenir Book"/>
                <a:cs typeface="Avenir Heavy"/>
                <a:sym typeface="Avenir Book"/>
              </a:rPr>
              <a:t>WOR 02</a:t>
            </a:r>
          </a:p>
          <a:p>
            <a:pPr lvl="0" algn="ctr">
              <a:defRPr sz="1800"/>
            </a:pPr>
            <a:endParaRPr sz="1000" b="1" dirty="0">
              <a:solidFill>
                <a:srgbClr val="FFFFFF"/>
              </a:solidFill>
              <a:latin typeface="Avenir Book"/>
              <a:ea typeface="Avenir Book"/>
              <a:cs typeface="Avenir Book"/>
              <a:sym typeface="Avenir Book"/>
            </a:endParaRPr>
          </a:p>
        </p:txBody>
      </p:sp>
      <p:sp>
        <p:nvSpPr>
          <p:cNvPr id="14" name="Textfeld 13"/>
          <p:cNvSpPr txBox="1"/>
          <p:nvPr userDrawn="1"/>
        </p:nvSpPr>
        <p:spPr>
          <a:xfrm>
            <a:off x="239285" y="4936890"/>
            <a:ext cx="10448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00" dirty="0">
                <a:solidFill>
                  <a:srgbClr val="5D5E5F"/>
                </a:solidFill>
                <a:latin typeface="Avenir Light"/>
                <a:cs typeface="Avenir Light"/>
              </a:rPr>
              <a:t>Letzte Änderung: </a:t>
            </a:r>
            <a:fld id="{7A8C7DAC-E536-564C-B5B3-90E8FAB50562}" type="datetime1">
              <a:rPr lang="de-DE" sz="600" smtClean="0">
                <a:solidFill>
                  <a:srgbClr val="5D5E5F"/>
                </a:solidFill>
                <a:latin typeface="Avenir Light"/>
                <a:cs typeface="Avenir Light"/>
              </a:rPr>
              <a:t>27.11.15</a:t>
            </a:fld>
            <a:endParaRPr lang="de-DE" sz="600" dirty="0">
              <a:solidFill>
                <a:srgbClr val="5D5E5F"/>
              </a:solidFill>
              <a:latin typeface="Avenir Light"/>
              <a:cs typeface="Avenir Light"/>
            </a:endParaRPr>
          </a:p>
        </p:txBody>
      </p:sp>
      <p:sp>
        <p:nvSpPr>
          <p:cNvPr id="15" name="Shape 7"/>
          <p:cNvSpPr/>
          <p:nvPr userDrawn="1"/>
        </p:nvSpPr>
        <p:spPr>
          <a:xfrm>
            <a:off x="1619767" y="4952581"/>
            <a:ext cx="4164935" cy="2769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lvl="0" algn="ctr">
              <a:defRPr sz="1800"/>
            </a:pPr>
            <a:r>
              <a:rPr sz="600" dirty="0">
                <a:latin typeface="Avenir Light"/>
                <a:ea typeface="Calibri"/>
                <a:cs typeface="Avenir Light"/>
                <a:sym typeface="Calibri"/>
              </a:rPr>
              <a:t>This work is licensed under the Creative Commons Attribution-NonCommercial-NoDerivatives 4.0 International License. </a:t>
            </a:r>
          </a:p>
          <a:p>
            <a:pPr lvl="0" algn="ctr">
              <a:defRPr sz="1800"/>
            </a:pPr>
            <a:r>
              <a:rPr sz="600" dirty="0">
                <a:latin typeface="Avenir Light"/>
                <a:ea typeface="Calibri"/>
                <a:cs typeface="Avenir Light"/>
                <a:sym typeface="Calibri"/>
              </a:rPr>
              <a:t>To view a copy of this license, visit http://creativecommons.org/licenses/by-nc-nd/4.0/.</a:t>
            </a:r>
          </a:p>
        </p:txBody>
      </p:sp>
      <p:pic>
        <p:nvPicPr>
          <p:cNvPr id="16" name="pasted-image.tif"/>
          <p:cNvPicPr/>
          <p:nvPr userDrawn="1"/>
        </p:nvPicPr>
        <p:blipFill>
          <a:blip r:embed="rId4">
            <a:extLst/>
          </a:blip>
          <a:stretch>
            <a:fillRect/>
          </a:stretch>
        </p:blipFill>
        <p:spPr>
          <a:xfrm>
            <a:off x="6216805" y="4992838"/>
            <a:ext cx="886619" cy="21412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0" y="0"/>
            <a:ext cx="7562850" cy="61449"/>
          </a:xfrm>
          <a:prstGeom prst="rect">
            <a:avLst/>
          </a:prstGeom>
          <a:solidFill>
            <a:srgbClr val="9CD5E7"/>
          </a:solidFill>
          <a:ln>
            <a:solidFill>
              <a:srgbClr val="9CD5E7"/>
            </a:solidFill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3" name="Shape 3"/>
          <p:cNvSpPr/>
          <p:nvPr/>
        </p:nvSpPr>
        <p:spPr>
          <a:xfrm flipV="1">
            <a:off x="5189270" y="-6830"/>
            <a:ext cx="1905009" cy="4301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42" y="0"/>
                </a:moveTo>
                <a:lnTo>
                  <a:pt x="21058" y="0"/>
                </a:lnTo>
                <a:cubicBezTo>
                  <a:pt x="21357" y="0"/>
                  <a:pt x="21600" y="1074"/>
                  <a:pt x="21600" y="2400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400"/>
                </a:lnTo>
                <a:cubicBezTo>
                  <a:pt x="0" y="1074"/>
                  <a:pt x="243" y="0"/>
                  <a:pt x="542" y="0"/>
                </a:cubicBezTo>
                <a:close/>
              </a:path>
            </a:pathLst>
          </a:custGeom>
          <a:solidFill>
            <a:srgbClr val="1191D1"/>
          </a:solidFill>
          <a:ln>
            <a:solidFill>
              <a:srgbClr val="1191D1"/>
            </a:solidFill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4" name="Shape 4"/>
          <p:cNvSpPr/>
          <p:nvPr/>
        </p:nvSpPr>
        <p:spPr>
          <a:xfrm>
            <a:off x="5192237" y="82389"/>
            <a:ext cx="1905009" cy="2462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lvl="0" algn="ctr">
              <a:defRPr sz="1800"/>
            </a:pPr>
            <a:r>
              <a:rPr sz="1000" b="1" dirty="0">
                <a:solidFill>
                  <a:srgbClr val="FFFFFF"/>
                </a:solidFill>
                <a:latin typeface="Avenir Light"/>
                <a:ea typeface="Avenir Book"/>
                <a:cs typeface="Avenir Light"/>
                <a:sym typeface="Avenir Book"/>
              </a:rPr>
              <a:t>TRAININGSKARTE</a:t>
            </a:r>
            <a:r>
              <a:rPr sz="1000" dirty="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rPr>
              <a:t> </a:t>
            </a:r>
            <a:r>
              <a:rPr lang="de-DE" sz="1000" b="0" dirty="0" smtClean="0">
                <a:solidFill>
                  <a:srgbClr val="FFFFFF"/>
                </a:solidFill>
                <a:latin typeface="Avenir Heavy"/>
                <a:ea typeface="Avenir Book"/>
                <a:cs typeface="Avenir Heavy"/>
                <a:sym typeface="Avenir Book"/>
              </a:rPr>
              <a:t>WOR 02</a:t>
            </a:r>
            <a:endParaRPr sz="1000" b="0" dirty="0">
              <a:solidFill>
                <a:srgbClr val="FFFFFF"/>
              </a:solidFill>
              <a:latin typeface="Avenir Heavy"/>
              <a:ea typeface="Avenir Book"/>
              <a:cs typeface="Avenir Heavy"/>
              <a:sym typeface="Avenir Book"/>
            </a:endParaRPr>
          </a:p>
        </p:txBody>
      </p:sp>
      <p:pic>
        <p:nvPicPr>
          <p:cNvPr id="5" name="image1.png" descr="Agile-Moves_neu.png"/>
          <p:cNvPicPr/>
          <p:nvPr/>
        </p:nvPicPr>
        <p:blipFill>
          <a:blip r:embed="rId6">
            <a:extLst/>
          </a:blip>
          <a:srcRect l="41251" t="11643" r="41617" b="41498"/>
          <a:stretch>
            <a:fillRect/>
          </a:stretch>
        </p:blipFill>
        <p:spPr>
          <a:xfrm>
            <a:off x="218217" y="589975"/>
            <a:ext cx="886757" cy="808934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Shape 6"/>
          <p:cNvSpPr/>
          <p:nvPr/>
        </p:nvSpPr>
        <p:spPr>
          <a:xfrm>
            <a:off x="0" y="0"/>
            <a:ext cx="7562850" cy="5330825"/>
          </a:xfrm>
          <a:prstGeom prst="rect">
            <a:avLst/>
          </a:prstGeom>
          <a:ln>
            <a:solidFill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8" name="Shape 8"/>
          <p:cNvSpPr>
            <a:spLocks noGrp="1"/>
          </p:cNvSpPr>
          <p:nvPr>
            <p:ph type="title"/>
          </p:nvPr>
        </p:nvSpPr>
        <p:spPr>
          <a:xfrm>
            <a:off x="1166812" y="648566"/>
            <a:ext cx="5533296" cy="4616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/>
          <a:lstStyle/>
          <a:p>
            <a:pPr lvl="0">
              <a:defRPr sz="1800" b="0" cap="none">
                <a:solidFill>
                  <a:srgbClr val="000000"/>
                </a:solidFill>
              </a:defRPr>
            </a:pPr>
            <a:r>
              <a:rPr sz="2400" b="1" cap="all" dirty="0">
                <a:solidFill>
                  <a:srgbClr val="1191D1"/>
                </a:solidFill>
              </a:rPr>
              <a:t>Mastertitelformat bearbeiten</a:t>
            </a:r>
          </a:p>
        </p:txBody>
      </p:sp>
      <p:sp>
        <p:nvSpPr>
          <p:cNvPr id="9" name="Shape 9"/>
          <p:cNvSpPr>
            <a:spLocks noGrp="1"/>
          </p:cNvSpPr>
          <p:nvPr>
            <p:ph type="body" idx="1"/>
          </p:nvPr>
        </p:nvSpPr>
        <p:spPr>
          <a:xfrm>
            <a:off x="1166812" y="922701"/>
            <a:ext cx="5293998" cy="462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0337" tIns="40337" rIns="40337" bIns="40337">
            <a:normAutofit/>
          </a:bodyPr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1000" cap="all" dirty="0">
                <a:solidFill>
                  <a:srgbClr val="5D5E5F"/>
                </a:solidFill>
              </a:rPr>
              <a:t>Master-Untertitelformat bearbeiten</a:t>
            </a:r>
          </a:p>
        </p:txBody>
      </p:sp>
      <p:sp>
        <p:nvSpPr>
          <p:cNvPr id="10" name="Textplatzhalter 2"/>
          <p:cNvSpPr txBox="1">
            <a:spLocks/>
          </p:cNvSpPr>
          <p:nvPr/>
        </p:nvSpPr>
        <p:spPr>
          <a:xfrm>
            <a:off x="858838" y="1568452"/>
            <a:ext cx="6266026" cy="3502305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defTabSz="403387" eaLnBrk="1" hangingPunct="1">
              <a:lnSpc>
                <a:spcPct val="150000"/>
              </a:lnSpc>
              <a:defRPr sz="1000" cap="all">
                <a:solidFill>
                  <a:srgbClr val="5D5E5F"/>
                </a:solidFill>
                <a:latin typeface="Avenir Book"/>
                <a:ea typeface="Avenir Book"/>
                <a:cs typeface="Avenir Book"/>
                <a:sym typeface="Avenir Book"/>
              </a:defRPr>
            </a:lvl1pPr>
            <a:lvl2pPr marL="630237" indent="-227013" defTabSz="403387" eaLnBrk="1" hangingPunct="1">
              <a:lnSpc>
                <a:spcPct val="150000"/>
              </a:lnSpc>
              <a:buSzPct val="190000"/>
              <a:buBlip>
                <a:blip r:embed="rId7"/>
              </a:buBlip>
              <a:defRPr sz="1000" cap="all">
                <a:solidFill>
                  <a:srgbClr val="5D5E5F"/>
                </a:solidFill>
                <a:latin typeface="Avenir Book"/>
                <a:ea typeface="Avenir Book"/>
                <a:cs typeface="Avenir Book"/>
                <a:sym typeface="Avenir Book"/>
              </a:defRPr>
            </a:lvl2pPr>
            <a:lvl3pPr marL="1008467" indent="-201693" defTabSz="403387" eaLnBrk="1" hangingPunct="1">
              <a:lnSpc>
                <a:spcPct val="150000"/>
              </a:lnSpc>
              <a:buSzPct val="190000"/>
              <a:buBlip>
                <a:blip r:embed="rId7"/>
              </a:buBlip>
              <a:defRPr sz="1000" cap="all">
                <a:solidFill>
                  <a:srgbClr val="5D5E5F"/>
                </a:solidFill>
                <a:latin typeface="Avenir Book"/>
                <a:ea typeface="Avenir Book"/>
                <a:cs typeface="Avenir Book"/>
                <a:sym typeface="Avenir Book"/>
              </a:defRPr>
            </a:lvl3pPr>
            <a:lvl4pPr marL="1411855" indent="-201693" defTabSz="403387" eaLnBrk="1" hangingPunct="1">
              <a:lnSpc>
                <a:spcPct val="150000"/>
              </a:lnSpc>
              <a:buSzPct val="190000"/>
              <a:buBlip>
                <a:blip r:embed="rId7"/>
              </a:buBlip>
              <a:defRPr sz="1000" cap="all">
                <a:solidFill>
                  <a:srgbClr val="5D5E5F"/>
                </a:solidFill>
                <a:latin typeface="Avenir Book"/>
                <a:ea typeface="Avenir Book"/>
                <a:cs typeface="Avenir Book"/>
                <a:sym typeface="Avenir Book"/>
              </a:defRPr>
            </a:lvl4pPr>
            <a:lvl5pPr marL="1815244" indent="-201693" defTabSz="403387" eaLnBrk="1" hangingPunct="1">
              <a:lnSpc>
                <a:spcPct val="150000"/>
              </a:lnSpc>
              <a:buSzPct val="190000"/>
              <a:buBlip>
                <a:blip r:embed="rId7"/>
              </a:buBlip>
              <a:defRPr sz="1000" cap="all">
                <a:solidFill>
                  <a:srgbClr val="5D5E5F"/>
                </a:solidFill>
                <a:latin typeface="Avenir Book"/>
                <a:ea typeface="Avenir Book"/>
                <a:cs typeface="Avenir Book"/>
                <a:sym typeface="Avenir Book"/>
              </a:defRPr>
            </a:lvl5pPr>
            <a:lvl6pPr marL="2128990" indent="-112052" defTabSz="403387" eaLnBrk="1" hangingPunct="1">
              <a:lnSpc>
                <a:spcPct val="150000"/>
              </a:lnSpc>
              <a:buSzPct val="100000"/>
              <a:buChar char="•"/>
              <a:defRPr sz="1000" cap="all">
                <a:solidFill>
                  <a:srgbClr val="5D5E5F"/>
                </a:solidFill>
                <a:latin typeface="Avenir Book"/>
                <a:ea typeface="Avenir Book"/>
                <a:cs typeface="Avenir Book"/>
                <a:sym typeface="Avenir Book"/>
              </a:defRPr>
            </a:lvl6pPr>
            <a:lvl7pPr marL="2532377" indent="-112052" defTabSz="403387" eaLnBrk="1" hangingPunct="1">
              <a:lnSpc>
                <a:spcPct val="150000"/>
              </a:lnSpc>
              <a:buSzPct val="100000"/>
              <a:buChar char="•"/>
              <a:defRPr sz="1000" cap="all">
                <a:solidFill>
                  <a:srgbClr val="5D5E5F"/>
                </a:solidFill>
                <a:latin typeface="Avenir Book"/>
                <a:ea typeface="Avenir Book"/>
                <a:cs typeface="Avenir Book"/>
                <a:sym typeface="Avenir Book"/>
              </a:defRPr>
            </a:lvl7pPr>
            <a:lvl8pPr marL="2935764" indent="-112052" defTabSz="403387" eaLnBrk="1" hangingPunct="1">
              <a:lnSpc>
                <a:spcPct val="150000"/>
              </a:lnSpc>
              <a:buSzPct val="100000"/>
              <a:buChar char="•"/>
              <a:defRPr sz="1000" cap="all">
                <a:solidFill>
                  <a:srgbClr val="5D5E5F"/>
                </a:solidFill>
                <a:latin typeface="Avenir Book"/>
                <a:ea typeface="Avenir Book"/>
                <a:cs typeface="Avenir Book"/>
                <a:sym typeface="Avenir Book"/>
              </a:defRPr>
            </a:lvl8pPr>
            <a:lvl9pPr marL="3339150" indent="-112052" defTabSz="403387" eaLnBrk="1" hangingPunct="1">
              <a:lnSpc>
                <a:spcPct val="150000"/>
              </a:lnSpc>
              <a:buSzPct val="100000"/>
              <a:buChar char="•"/>
              <a:defRPr sz="1000" cap="all">
                <a:solidFill>
                  <a:srgbClr val="5D5E5F"/>
                </a:solidFill>
                <a:latin typeface="Avenir Book"/>
                <a:ea typeface="Avenir Book"/>
                <a:cs typeface="Avenir Book"/>
                <a:sym typeface="Avenir Book"/>
              </a:defRPr>
            </a:lvl9pPr>
          </a:lstStyle>
          <a:p>
            <a:pPr marL="269875" lvl="1" indent="-225425">
              <a:lnSpc>
                <a:spcPts val="1500"/>
              </a:lnSpc>
              <a:spcBef>
                <a:spcPts val="400"/>
              </a:spcBef>
            </a:pPr>
            <a:endParaRPr lang="de-DE" sz="1100" dirty="0" smtClean="0"/>
          </a:p>
          <a:p>
            <a:pPr lvl="1">
              <a:lnSpc>
                <a:spcPts val="1500"/>
              </a:lnSpc>
              <a:spcBef>
                <a:spcPts val="400"/>
              </a:spcBef>
            </a:pPr>
            <a:endParaRPr lang="de-DE" sz="1100" dirty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ransition xmlns:p14="http://schemas.microsoft.com/office/powerpoint/2010/main" spd="med"/>
  <p:txStyles>
    <p:titleStyle>
      <a:lvl1pPr defTabSz="403387" eaLnBrk="1" hangingPunct="1">
        <a:defRPr sz="2400" b="1" cap="all">
          <a:solidFill>
            <a:srgbClr val="1191D1"/>
          </a:solidFill>
          <a:latin typeface="Avenir Heavy"/>
          <a:ea typeface="Avenir Book"/>
          <a:cs typeface="Avenir Heavy"/>
          <a:sym typeface="Avenir Book"/>
        </a:defRPr>
      </a:lvl1pPr>
      <a:lvl2pPr defTabSz="403387" eaLnBrk="1" hangingPunct="1">
        <a:defRPr sz="2400" b="1" cap="all">
          <a:solidFill>
            <a:srgbClr val="1191D1"/>
          </a:solidFill>
          <a:latin typeface="Avenir Book"/>
          <a:ea typeface="Avenir Book"/>
          <a:cs typeface="Avenir Book"/>
          <a:sym typeface="Avenir Book"/>
        </a:defRPr>
      </a:lvl2pPr>
      <a:lvl3pPr defTabSz="403387" eaLnBrk="1" hangingPunct="1">
        <a:defRPr sz="2400" b="1" cap="all">
          <a:solidFill>
            <a:srgbClr val="1191D1"/>
          </a:solidFill>
          <a:latin typeface="Avenir Book"/>
          <a:ea typeface="Avenir Book"/>
          <a:cs typeface="Avenir Book"/>
          <a:sym typeface="Avenir Book"/>
        </a:defRPr>
      </a:lvl3pPr>
      <a:lvl4pPr defTabSz="403387" eaLnBrk="1" hangingPunct="1">
        <a:defRPr sz="2400" b="1" cap="all">
          <a:solidFill>
            <a:srgbClr val="1191D1"/>
          </a:solidFill>
          <a:latin typeface="Avenir Book"/>
          <a:ea typeface="Avenir Book"/>
          <a:cs typeface="Avenir Book"/>
          <a:sym typeface="Avenir Book"/>
        </a:defRPr>
      </a:lvl4pPr>
      <a:lvl5pPr defTabSz="403387" eaLnBrk="1" hangingPunct="1">
        <a:defRPr sz="2400" b="1" cap="all">
          <a:solidFill>
            <a:srgbClr val="1191D1"/>
          </a:solidFill>
          <a:latin typeface="Avenir Book"/>
          <a:ea typeface="Avenir Book"/>
          <a:cs typeface="Avenir Book"/>
          <a:sym typeface="Avenir Book"/>
        </a:defRPr>
      </a:lvl5pPr>
      <a:lvl6pPr defTabSz="403387" eaLnBrk="1" hangingPunct="1">
        <a:defRPr sz="2400" b="1" cap="all">
          <a:solidFill>
            <a:srgbClr val="1191D1"/>
          </a:solidFill>
          <a:latin typeface="Avenir Book"/>
          <a:ea typeface="Avenir Book"/>
          <a:cs typeface="Avenir Book"/>
          <a:sym typeface="Avenir Book"/>
        </a:defRPr>
      </a:lvl6pPr>
      <a:lvl7pPr defTabSz="403387" eaLnBrk="1" hangingPunct="1">
        <a:defRPr sz="2400" b="1" cap="all">
          <a:solidFill>
            <a:srgbClr val="1191D1"/>
          </a:solidFill>
          <a:latin typeface="Avenir Book"/>
          <a:ea typeface="Avenir Book"/>
          <a:cs typeface="Avenir Book"/>
          <a:sym typeface="Avenir Book"/>
        </a:defRPr>
      </a:lvl7pPr>
      <a:lvl8pPr defTabSz="403387" eaLnBrk="1" hangingPunct="1">
        <a:defRPr sz="2400" b="1" cap="all">
          <a:solidFill>
            <a:srgbClr val="1191D1"/>
          </a:solidFill>
          <a:latin typeface="Avenir Book"/>
          <a:ea typeface="Avenir Book"/>
          <a:cs typeface="Avenir Book"/>
          <a:sym typeface="Avenir Book"/>
        </a:defRPr>
      </a:lvl8pPr>
      <a:lvl9pPr defTabSz="403387" eaLnBrk="1" hangingPunct="1">
        <a:defRPr sz="2400" b="1" cap="all">
          <a:solidFill>
            <a:srgbClr val="1191D1"/>
          </a:solidFill>
          <a:latin typeface="Avenir Book"/>
          <a:ea typeface="Avenir Book"/>
          <a:cs typeface="Avenir Book"/>
          <a:sym typeface="Avenir Book"/>
        </a:defRPr>
      </a:lvl9pPr>
    </p:titleStyle>
    <p:bodyStyle>
      <a:lvl1pPr marL="171450" indent="-171450" defTabSz="403387" eaLnBrk="1" hangingPunct="1">
        <a:lnSpc>
          <a:spcPct val="150000"/>
        </a:lnSpc>
        <a:defRPr sz="1000" cap="all">
          <a:solidFill>
            <a:srgbClr val="5D5E5F"/>
          </a:solidFill>
          <a:latin typeface="Avenir Light"/>
          <a:ea typeface="Avenir Book"/>
          <a:cs typeface="Avenir Light"/>
          <a:sym typeface="Avenir Book"/>
        </a:defRPr>
      </a:lvl1pPr>
      <a:lvl2pPr marL="630237" indent="-227013" defTabSz="403387" eaLnBrk="1" hangingPunct="1">
        <a:lnSpc>
          <a:spcPct val="150000"/>
        </a:lnSpc>
        <a:buSzPct val="190000"/>
        <a:buBlip>
          <a:blip r:embed="rId7"/>
        </a:buBlip>
        <a:defRPr sz="1000" cap="all">
          <a:solidFill>
            <a:srgbClr val="5D5E5F"/>
          </a:solidFill>
          <a:latin typeface="Avenir Book"/>
          <a:ea typeface="Avenir Book"/>
          <a:cs typeface="Avenir Book"/>
          <a:sym typeface="Avenir Book"/>
        </a:defRPr>
      </a:lvl2pPr>
      <a:lvl3pPr marL="1008467" indent="-201693" defTabSz="403387" eaLnBrk="1" hangingPunct="1">
        <a:lnSpc>
          <a:spcPct val="150000"/>
        </a:lnSpc>
        <a:buSzPct val="190000"/>
        <a:buBlip>
          <a:blip r:embed="rId7"/>
        </a:buBlip>
        <a:defRPr sz="1000" cap="all">
          <a:solidFill>
            <a:srgbClr val="5D5E5F"/>
          </a:solidFill>
          <a:latin typeface="Avenir Book"/>
          <a:ea typeface="Avenir Book"/>
          <a:cs typeface="Avenir Book"/>
          <a:sym typeface="Avenir Book"/>
        </a:defRPr>
      </a:lvl3pPr>
      <a:lvl4pPr marL="1411855" indent="-201693" defTabSz="403387" eaLnBrk="1" hangingPunct="1">
        <a:lnSpc>
          <a:spcPct val="150000"/>
        </a:lnSpc>
        <a:buSzPct val="190000"/>
        <a:buBlip>
          <a:blip r:embed="rId7"/>
        </a:buBlip>
        <a:defRPr sz="1000" cap="all">
          <a:solidFill>
            <a:srgbClr val="5D5E5F"/>
          </a:solidFill>
          <a:latin typeface="Avenir Book"/>
          <a:ea typeface="Avenir Book"/>
          <a:cs typeface="Avenir Book"/>
          <a:sym typeface="Avenir Book"/>
        </a:defRPr>
      </a:lvl4pPr>
      <a:lvl5pPr marL="1815244" indent="-201693" defTabSz="403387" eaLnBrk="1" hangingPunct="1">
        <a:lnSpc>
          <a:spcPct val="150000"/>
        </a:lnSpc>
        <a:buSzPct val="190000"/>
        <a:buBlip>
          <a:blip r:embed="rId7"/>
        </a:buBlip>
        <a:defRPr sz="1000" cap="all">
          <a:solidFill>
            <a:srgbClr val="5D5E5F"/>
          </a:solidFill>
          <a:latin typeface="Avenir Book"/>
          <a:ea typeface="Avenir Book"/>
          <a:cs typeface="Avenir Book"/>
          <a:sym typeface="Avenir Book"/>
        </a:defRPr>
      </a:lvl5pPr>
      <a:lvl6pPr marL="2128990" indent="-112052" defTabSz="403387" eaLnBrk="1" hangingPunct="1">
        <a:lnSpc>
          <a:spcPct val="150000"/>
        </a:lnSpc>
        <a:buSzPct val="100000"/>
        <a:buChar char="•"/>
        <a:defRPr sz="1000" cap="all">
          <a:solidFill>
            <a:srgbClr val="5D5E5F"/>
          </a:solidFill>
          <a:latin typeface="Avenir Book"/>
          <a:ea typeface="Avenir Book"/>
          <a:cs typeface="Avenir Book"/>
          <a:sym typeface="Avenir Book"/>
        </a:defRPr>
      </a:lvl6pPr>
      <a:lvl7pPr marL="2532377" indent="-112052" defTabSz="403387" eaLnBrk="1" hangingPunct="1">
        <a:lnSpc>
          <a:spcPct val="150000"/>
        </a:lnSpc>
        <a:buSzPct val="100000"/>
        <a:buChar char="•"/>
        <a:defRPr sz="1000" cap="all">
          <a:solidFill>
            <a:srgbClr val="5D5E5F"/>
          </a:solidFill>
          <a:latin typeface="Avenir Book"/>
          <a:ea typeface="Avenir Book"/>
          <a:cs typeface="Avenir Book"/>
          <a:sym typeface="Avenir Book"/>
        </a:defRPr>
      </a:lvl7pPr>
      <a:lvl8pPr marL="2935764" indent="-112052" defTabSz="403387" eaLnBrk="1" hangingPunct="1">
        <a:lnSpc>
          <a:spcPct val="150000"/>
        </a:lnSpc>
        <a:buSzPct val="100000"/>
        <a:buChar char="•"/>
        <a:defRPr sz="1000" cap="all">
          <a:solidFill>
            <a:srgbClr val="5D5E5F"/>
          </a:solidFill>
          <a:latin typeface="Avenir Book"/>
          <a:ea typeface="Avenir Book"/>
          <a:cs typeface="Avenir Book"/>
          <a:sym typeface="Avenir Book"/>
        </a:defRPr>
      </a:lvl8pPr>
      <a:lvl9pPr marL="3339150" indent="-112052" defTabSz="403387" eaLnBrk="1" hangingPunct="1">
        <a:lnSpc>
          <a:spcPct val="150000"/>
        </a:lnSpc>
        <a:buSzPct val="100000"/>
        <a:buChar char="•"/>
        <a:defRPr sz="1000" cap="all">
          <a:solidFill>
            <a:srgbClr val="5D5E5F"/>
          </a:solidFill>
          <a:latin typeface="Avenir Book"/>
          <a:ea typeface="Avenir Book"/>
          <a:cs typeface="Avenir Book"/>
          <a:sym typeface="Avenir Book"/>
        </a:defRPr>
      </a:lvl9pPr>
    </p:bodyStyle>
    <p:otherStyle>
      <a:lvl1pPr algn="r" defTabSz="403387" eaLnBrk="1" hangingPunct="1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1pPr>
      <a:lvl2pPr algn="r" defTabSz="403387" eaLnBrk="1" hangingPunct="1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2pPr>
      <a:lvl3pPr algn="r" defTabSz="403387" eaLnBrk="1" hangingPunct="1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3pPr>
      <a:lvl4pPr algn="r" defTabSz="403387" eaLnBrk="1" hangingPunct="1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4pPr>
      <a:lvl5pPr algn="r" defTabSz="403387" eaLnBrk="1" hangingPunct="1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5pPr>
      <a:lvl6pPr algn="r" defTabSz="403387" eaLnBrk="1" hangingPunct="1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6pPr>
      <a:lvl7pPr algn="r" defTabSz="403387" eaLnBrk="1" hangingPunct="1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7pPr>
      <a:lvl8pPr algn="r" defTabSz="403387" eaLnBrk="1" hangingPunct="1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8pPr>
      <a:lvl9pPr algn="r" defTabSz="403387" eaLnBrk="1" hangingPunct="1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66812" y="648566"/>
            <a:ext cx="6203606" cy="461667"/>
          </a:xfrm>
        </p:spPr>
        <p:txBody>
          <a:bodyPr/>
          <a:lstStyle/>
          <a:p>
            <a:r>
              <a:rPr lang="de-DE" dirty="0" smtClean="0">
                <a:latin typeface="Avenir Light"/>
                <a:cs typeface="Avenir Light"/>
              </a:rPr>
              <a:t>WS: </a:t>
            </a:r>
            <a:r>
              <a:rPr lang="de-DE" dirty="0" smtClean="0"/>
              <a:t>Wie gut sind wir?</a:t>
            </a:r>
            <a:r>
              <a:rPr lang="de-DE" dirty="0"/>
              <a:t/>
            </a:r>
            <a:br>
              <a:rPr lang="de-DE" dirty="0"/>
            </a:b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Regina </a:t>
            </a:r>
            <a:r>
              <a:rPr lang="de-DE" dirty="0" err="1" smtClean="0"/>
              <a:t>Brandhuber</a:t>
            </a:r>
            <a:endParaRPr lang="de-DE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5"/>
          </p:nvPr>
        </p:nvSpPr>
        <p:spPr>
          <a:xfrm>
            <a:off x="858838" y="1468734"/>
            <a:ext cx="6265862" cy="3502025"/>
          </a:xfrm>
        </p:spPr>
        <p:txBody>
          <a:bodyPr>
            <a:noAutofit/>
          </a:bodyPr>
          <a:lstStyle/>
          <a:p>
            <a:pPr>
              <a:lnSpc>
                <a:spcPts val="1400"/>
              </a:lnSpc>
              <a:spcBef>
                <a:spcPts val="800"/>
              </a:spcBef>
            </a:pPr>
            <a:r>
              <a:rPr lang="de-DE" sz="1100" b="1" dirty="0" smtClean="0">
                <a:latin typeface="Avenir Heavy"/>
                <a:cs typeface="Avenir Heavy"/>
              </a:rPr>
              <a:t>Input</a:t>
            </a:r>
            <a:r>
              <a:rPr lang="de-DE" sz="1100" b="1" dirty="0">
                <a:latin typeface="Avenir Heavy"/>
                <a:cs typeface="Avenir Heavy"/>
              </a:rPr>
              <a:t>:</a:t>
            </a:r>
            <a:r>
              <a:rPr lang="de-DE" sz="1100" dirty="0">
                <a:latin typeface="Avenir Heavy"/>
                <a:cs typeface="Avenir Heavy"/>
              </a:rPr>
              <a:t> </a:t>
            </a:r>
            <a:r>
              <a:rPr lang="de-DE" sz="1100" dirty="0"/>
              <a:t>Fähigkeiten-Story </a:t>
            </a:r>
            <a:r>
              <a:rPr lang="de-DE" sz="1100" dirty="0" err="1"/>
              <a:t>Map</a:t>
            </a:r>
            <a:r>
              <a:rPr lang="de-DE" sz="1100" dirty="0"/>
              <a:t> (</a:t>
            </a:r>
            <a:r>
              <a:rPr lang="de-DE" sz="1100" dirty="0" smtClean="0"/>
              <a:t>siehe </a:t>
            </a:r>
            <a:r>
              <a:rPr lang="de-DE" sz="1100" dirty="0"/>
              <a:t>WOR 01</a:t>
            </a:r>
            <a:r>
              <a:rPr lang="de-DE" sz="1100" dirty="0" smtClean="0"/>
              <a:t>)</a:t>
            </a:r>
          </a:p>
          <a:p>
            <a:pPr>
              <a:lnSpc>
                <a:spcPts val="1400"/>
              </a:lnSpc>
              <a:spcBef>
                <a:spcPts val="800"/>
              </a:spcBef>
            </a:pPr>
            <a:r>
              <a:rPr lang="de-DE" sz="1100" b="1" dirty="0" smtClean="0">
                <a:latin typeface="Avenir Heavy"/>
                <a:cs typeface="Avenir Heavy"/>
              </a:rPr>
              <a:t>Output</a:t>
            </a:r>
            <a:r>
              <a:rPr lang="de-DE" sz="1100" b="1" dirty="0">
                <a:latin typeface="Avenir Heavy"/>
                <a:cs typeface="Avenir Heavy"/>
              </a:rPr>
              <a:t>:</a:t>
            </a:r>
            <a:r>
              <a:rPr lang="de-DE" sz="1100" dirty="0"/>
              <a:t> </a:t>
            </a:r>
            <a:r>
              <a:rPr lang="de-DE" sz="1100" dirty="0" err="1"/>
              <a:t>beschätzte</a:t>
            </a:r>
            <a:r>
              <a:rPr lang="de-DE" sz="1100" dirty="0"/>
              <a:t> Fähigkeiten-Story </a:t>
            </a:r>
            <a:r>
              <a:rPr lang="de-DE" sz="1100" dirty="0" err="1"/>
              <a:t>Map</a:t>
            </a:r>
            <a:r>
              <a:rPr lang="de-DE" sz="1100" dirty="0"/>
              <a:t>, Fähigkeiten-Radar </a:t>
            </a:r>
            <a:r>
              <a:rPr lang="de-DE" sz="1100" dirty="0" smtClean="0"/>
              <a:t>Chart</a:t>
            </a:r>
          </a:p>
          <a:p>
            <a:pPr>
              <a:lnSpc>
                <a:spcPts val="1400"/>
              </a:lnSpc>
              <a:spcBef>
                <a:spcPts val="800"/>
              </a:spcBef>
            </a:pPr>
            <a:r>
              <a:rPr lang="de-DE" sz="1100" dirty="0"/>
              <a:t>Um eine Treppe zu bauen muss erst einmal Maß genommen werden. Um ein passendes Teamtraining zu schneidern auch.</a:t>
            </a:r>
          </a:p>
          <a:p>
            <a:pPr>
              <a:lnSpc>
                <a:spcPts val="1400"/>
              </a:lnSpc>
              <a:spcBef>
                <a:spcPts val="800"/>
              </a:spcBef>
            </a:pPr>
            <a:r>
              <a:rPr lang="de-DE" sz="1100" dirty="0"/>
              <a:t>Wenn dem Team bekannt ist, welche Fähigkeiten sie </a:t>
            </a:r>
            <a:r>
              <a:rPr lang="de-DE" sz="1100" dirty="0" smtClean="0"/>
              <a:t>ihrer Meinung nach benötigen, um </a:t>
            </a:r>
            <a:r>
              <a:rPr lang="de-DE" sz="1100" dirty="0"/>
              <a:t>gute Software zu produzieren, ist </a:t>
            </a:r>
            <a:r>
              <a:rPr lang="de-DE" sz="1100" dirty="0" smtClean="0"/>
              <a:t>nun der </a:t>
            </a:r>
            <a:r>
              <a:rPr lang="de-DE" sz="1100" dirty="0"/>
              <a:t>nächste </a:t>
            </a:r>
            <a:r>
              <a:rPr lang="de-DE" sz="1100" dirty="0" smtClean="0"/>
              <a:t>Schritt </a:t>
            </a:r>
            <a:r>
              <a:rPr lang="de-DE" sz="1100" dirty="0"/>
              <a:t>herauszufinden, welche Fähigkeiten in welcher Form im </a:t>
            </a:r>
            <a:r>
              <a:rPr lang="de-DE" sz="1100" dirty="0" smtClean="0"/>
              <a:t>Team vorhanden und wie stark sie</a:t>
            </a:r>
            <a:r>
              <a:rPr lang="de-DE" sz="1100" dirty="0"/>
              <a:t> ausgeprägt sind.</a:t>
            </a:r>
          </a:p>
          <a:p>
            <a:pPr>
              <a:lnSpc>
                <a:spcPts val="1400"/>
              </a:lnSpc>
              <a:spcBef>
                <a:spcPts val="800"/>
              </a:spcBef>
            </a:pPr>
            <a:r>
              <a:rPr lang="de-DE" sz="1100" dirty="0"/>
              <a:t>Die Meinung des Teams ist </a:t>
            </a:r>
            <a:r>
              <a:rPr lang="de-DE" sz="1100" dirty="0" smtClean="0"/>
              <a:t>maßgeblich</a:t>
            </a:r>
            <a:r>
              <a:rPr lang="de-DE" sz="1100" dirty="0"/>
              <a:t>. </a:t>
            </a:r>
            <a:r>
              <a:rPr lang="de-DE" sz="1100" dirty="0" smtClean="0"/>
              <a:t>Es ist an dieser Stelle wichtig, besonders auf das </a:t>
            </a:r>
            <a:r>
              <a:rPr lang="de-DE" sz="1100" dirty="0"/>
              <a:t>Gefühl, das das Team zu den eigenen Fähigkeiten hat, </a:t>
            </a:r>
            <a:r>
              <a:rPr lang="de-DE" sz="1100" dirty="0" smtClean="0"/>
              <a:t>zu achten. </a:t>
            </a:r>
            <a:r>
              <a:rPr lang="de-DE" sz="1100" dirty="0"/>
              <a:t>Dieses „Bauchgefühl“ bezieht mehr </a:t>
            </a:r>
            <a:r>
              <a:rPr lang="de-DE" sz="1100" dirty="0" smtClean="0"/>
              <a:t>wichtige implizite </a:t>
            </a:r>
            <a:r>
              <a:rPr lang="de-DE" sz="1100" dirty="0"/>
              <a:t>Informationen mit ein, als sich rational </a:t>
            </a:r>
            <a:r>
              <a:rPr lang="de-DE" sz="1100" dirty="0" smtClean="0"/>
              <a:t>erschließen und bewusst zugänglich sind. Es bringt außerdem das </a:t>
            </a:r>
            <a:r>
              <a:rPr lang="de-DE" sz="1100" dirty="0"/>
              <a:t>Bedürfnis zum Vorschein, wo sich das Team verbessern </a:t>
            </a:r>
            <a:r>
              <a:rPr lang="de-DE" sz="1100" dirty="0" smtClean="0"/>
              <a:t>möchte.</a:t>
            </a:r>
          </a:p>
          <a:p>
            <a:pPr>
              <a:lnSpc>
                <a:spcPts val="1400"/>
              </a:lnSpc>
              <a:spcBef>
                <a:spcPts val="800"/>
              </a:spcBef>
            </a:pPr>
            <a:r>
              <a:rPr lang="de-DE" sz="1100" dirty="0" smtClean="0"/>
              <a:t>Als </a:t>
            </a:r>
            <a:r>
              <a:rPr lang="de-DE" sz="1100" dirty="0"/>
              <a:t>Wahrnehmungsfragen können helfen:</a:t>
            </a:r>
          </a:p>
          <a:p>
            <a:pPr lvl="1">
              <a:lnSpc>
                <a:spcPts val="1400"/>
              </a:lnSpc>
              <a:spcBef>
                <a:spcPts val="800"/>
              </a:spcBef>
            </a:pPr>
            <a:r>
              <a:rPr lang="de-DE" sz="1100" dirty="0"/>
              <a:t>Wie gut können wir das, was wir können sollten? </a:t>
            </a:r>
          </a:p>
          <a:p>
            <a:pPr lvl="1">
              <a:lnSpc>
                <a:spcPts val="1400"/>
              </a:lnSpc>
              <a:spcBef>
                <a:spcPts val="800"/>
              </a:spcBef>
            </a:pPr>
            <a:r>
              <a:rPr lang="de-DE" sz="1100" dirty="0"/>
              <a:t>Wie gut ist das, was wir brauchen ausgeprägt?</a:t>
            </a:r>
          </a:p>
          <a:p>
            <a:pPr marL="0" indent="0">
              <a:lnSpc>
                <a:spcPts val="1300"/>
              </a:lnSpc>
              <a:spcBef>
                <a:spcPts val="600"/>
              </a:spcBef>
              <a:buNone/>
            </a:pPr>
            <a:endParaRPr lang="de-DE" sz="1100" dirty="0"/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idx="1"/>
          </p:nvPr>
        </p:nvSpPr>
        <p:spPr>
          <a:xfrm>
            <a:off x="858836" y="1436712"/>
            <a:ext cx="6382810" cy="3500178"/>
          </a:xfrm>
        </p:spPr>
        <p:txBody>
          <a:bodyPr>
            <a:noAutofit/>
          </a:bodyPr>
          <a:lstStyle/>
          <a:p>
            <a:pPr>
              <a:lnSpc>
                <a:spcPts val="1300"/>
              </a:lnSpc>
              <a:spcBef>
                <a:spcPts val="800"/>
              </a:spcBef>
            </a:pPr>
            <a:r>
              <a:rPr lang="de-DE" dirty="0" smtClean="0">
                <a:latin typeface="Avenir Heavy"/>
                <a:cs typeface="Avenir Heavy"/>
              </a:rPr>
              <a:t>Material: </a:t>
            </a:r>
            <a:r>
              <a:rPr lang="de-DE" dirty="0" err="1" smtClean="0"/>
              <a:t>Planning</a:t>
            </a:r>
            <a:r>
              <a:rPr lang="de-DE" dirty="0" smtClean="0"/>
              <a:t> </a:t>
            </a:r>
            <a:r>
              <a:rPr lang="de-DE" dirty="0"/>
              <a:t>Poker Karten mit T-Shirt Größen XS, S, M, L, XL, XXL, XXXL für jeden </a:t>
            </a:r>
            <a:r>
              <a:rPr lang="de-DE" dirty="0" smtClean="0"/>
              <a:t>Teilnehmer</a:t>
            </a:r>
            <a:endParaRPr lang="de-DE" dirty="0"/>
          </a:p>
          <a:p>
            <a:pPr>
              <a:lnSpc>
                <a:spcPts val="1300"/>
              </a:lnSpc>
              <a:spcBef>
                <a:spcPts val="800"/>
              </a:spcBef>
            </a:pPr>
            <a:r>
              <a:rPr lang="de-DE" dirty="0" smtClean="0">
                <a:latin typeface="Avenir Heavy"/>
                <a:cs typeface="Avenir Heavy"/>
              </a:rPr>
              <a:t>Zeit: </a:t>
            </a:r>
            <a:r>
              <a:rPr lang="de-DE" dirty="0" smtClean="0"/>
              <a:t>mind. 90 Minuten</a:t>
            </a:r>
          </a:p>
          <a:p>
            <a:pPr>
              <a:lnSpc>
                <a:spcPts val="1300"/>
              </a:lnSpc>
              <a:spcBef>
                <a:spcPts val="800"/>
              </a:spcBef>
            </a:pPr>
            <a:r>
              <a:rPr lang="de-DE" dirty="0" smtClean="0"/>
              <a:t>Nehmt </a:t>
            </a:r>
            <a:r>
              <a:rPr lang="de-DE" dirty="0"/>
              <a:t>die überarbeitete Fähigkeiten-Story </a:t>
            </a:r>
            <a:r>
              <a:rPr lang="de-DE" dirty="0" err="1"/>
              <a:t>Map</a:t>
            </a:r>
            <a:r>
              <a:rPr lang="de-DE" dirty="0"/>
              <a:t> als Grundlage. Wichtig ist, </a:t>
            </a:r>
            <a:r>
              <a:rPr lang="de-DE" dirty="0" smtClean="0"/>
              <a:t>dass die Version, die in den Workshop einfließt, alle </a:t>
            </a:r>
            <a:r>
              <a:rPr lang="de-DE" dirty="0"/>
              <a:t>Argumente </a:t>
            </a:r>
            <a:r>
              <a:rPr lang="de-DE" dirty="0" smtClean="0"/>
              <a:t>berücksichtigt und sich jeder Teilnehmer mit ihr wohlfühlt.</a:t>
            </a:r>
            <a:endParaRPr lang="de-DE" dirty="0"/>
          </a:p>
          <a:p>
            <a:pPr>
              <a:lnSpc>
                <a:spcPts val="1300"/>
              </a:lnSpc>
              <a:spcBef>
                <a:spcPts val="800"/>
              </a:spcBef>
            </a:pPr>
            <a:r>
              <a:rPr lang="de-DE" dirty="0" smtClean="0"/>
              <a:t>Nun beginnt ein Fähigkeiten-</a:t>
            </a:r>
            <a:r>
              <a:rPr lang="de-DE" dirty="0" err="1" smtClean="0"/>
              <a:t>Planning</a:t>
            </a:r>
            <a:r>
              <a:rPr lang="de-DE" dirty="0" smtClean="0"/>
              <a:t> Poker. Nehmt </a:t>
            </a:r>
            <a:r>
              <a:rPr lang="de-DE" dirty="0"/>
              <a:t>die </a:t>
            </a:r>
            <a:r>
              <a:rPr lang="de-DE" dirty="0" err="1"/>
              <a:t>Planning</a:t>
            </a:r>
            <a:r>
              <a:rPr lang="de-DE" dirty="0"/>
              <a:t> Poker Karten und gebt damit eine Einschätzung ab, wie sehr eine bestimmte Fähigkeit im Team ausgeprägt ist. S steht für sehr wenig und XXXL für herausragend gut ausgeprägt.</a:t>
            </a:r>
            <a:endParaRPr lang="de-DE" dirty="0"/>
          </a:p>
          <a:p>
            <a:pPr>
              <a:lnSpc>
                <a:spcPts val="1300"/>
              </a:lnSpc>
              <a:spcBef>
                <a:spcPts val="800"/>
              </a:spcBef>
            </a:pPr>
            <a:r>
              <a:rPr lang="de-DE" dirty="0"/>
              <a:t>Wie beim echten </a:t>
            </a:r>
            <a:r>
              <a:rPr lang="de-DE" dirty="0" err="1"/>
              <a:t>Planning</a:t>
            </a:r>
            <a:r>
              <a:rPr lang="de-DE" dirty="0"/>
              <a:t> Poker heben alle Teilnehmer </a:t>
            </a:r>
            <a:r>
              <a:rPr lang="de-DE" dirty="0" smtClean="0"/>
              <a:t>pro Fähigkeit gleichzeitig ihre Karte </a:t>
            </a:r>
            <a:r>
              <a:rPr lang="de-DE" dirty="0"/>
              <a:t>hoch. Derjenige mit der höchsten und der </a:t>
            </a:r>
            <a:r>
              <a:rPr lang="de-DE" dirty="0" smtClean="0"/>
              <a:t>mit der niedrigsten </a:t>
            </a:r>
            <a:r>
              <a:rPr lang="de-DE" dirty="0"/>
              <a:t>Bewertung äußert seine Argumente. </a:t>
            </a:r>
            <a:endParaRPr lang="de-DE" dirty="0" smtClean="0"/>
          </a:p>
          <a:p>
            <a:pPr>
              <a:lnSpc>
                <a:spcPts val="1300"/>
              </a:lnSpc>
              <a:spcBef>
                <a:spcPts val="800"/>
              </a:spcBef>
            </a:pPr>
            <a:r>
              <a:rPr lang="de-DE" dirty="0" smtClean="0"/>
              <a:t>Diskutiert die verschiedenen Sichtweisen. Diese </a:t>
            </a:r>
            <a:r>
              <a:rPr lang="de-DE" dirty="0"/>
              <a:t>Diskussionen </a:t>
            </a:r>
            <a:r>
              <a:rPr lang="de-DE" dirty="0" smtClean="0"/>
              <a:t>mit dem Austausch der Perspektiven sind </a:t>
            </a:r>
            <a:r>
              <a:rPr lang="de-DE" dirty="0"/>
              <a:t>das Wertvollste in diesem </a:t>
            </a:r>
            <a:r>
              <a:rPr lang="de-DE" dirty="0" smtClean="0"/>
              <a:t>Workshop, denn das Team kann sich auf diese mit den unterschiedlichen Sichtweisen auseinandersetzen und zu einer </a:t>
            </a:r>
            <a:r>
              <a:rPr lang="de-DE" dirty="0" err="1" smtClean="0"/>
              <a:t>fundierteren</a:t>
            </a:r>
            <a:r>
              <a:rPr lang="de-DE" dirty="0" smtClean="0"/>
              <a:t> </a:t>
            </a:r>
            <a:r>
              <a:rPr lang="de-DE" dirty="0"/>
              <a:t>B</a:t>
            </a:r>
            <a:r>
              <a:rPr lang="de-DE" dirty="0" smtClean="0"/>
              <a:t>ewertung kommen.</a:t>
            </a:r>
          </a:p>
          <a:p>
            <a:pPr>
              <a:lnSpc>
                <a:spcPts val="1300"/>
              </a:lnSpc>
              <a:spcBef>
                <a:spcPts val="800"/>
              </a:spcBef>
            </a:pPr>
            <a:r>
              <a:rPr lang="de-DE" dirty="0" smtClean="0"/>
              <a:t>Bewertet </a:t>
            </a:r>
            <a:r>
              <a:rPr lang="de-DE" dirty="0"/>
              <a:t>nach einer kurzen Diskussionsrunde </a:t>
            </a:r>
            <a:r>
              <a:rPr lang="de-DE" dirty="0" smtClean="0"/>
              <a:t>noch einmal </a:t>
            </a:r>
            <a:r>
              <a:rPr lang="de-DE" dirty="0"/>
              <a:t>und wiederholt </a:t>
            </a:r>
            <a:r>
              <a:rPr lang="de-DE" dirty="0" smtClean="0"/>
              <a:t>dieses</a:t>
            </a:r>
            <a:br>
              <a:rPr lang="de-DE" dirty="0" smtClean="0"/>
            </a:br>
            <a:r>
              <a:rPr lang="de-DE" dirty="0" smtClean="0"/>
              <a:t> </a:t>
            </a:r>
            <a:r>
              <a:rPr lang="de-DE" dirty="0"/>
              <a:t>Vorgehen </a:t>
            </a:r>
            <a:r>
              <a:rPr lang="de-DE" dirty="0" smtClean="0"/>
              <a:t>solange, </a:t>
            </a:r>
            <a:r>
              <a:rPr lang="de-DE" dirty="0"/>
              <a:t>bis Ihr Euch als Team auf eine gemeinsame Größe einigen könnt. </a:t>
            </a:r>
            <a:endParaRPr lang="de-DE" dirty="0"/>
          </a:p>
          <a:p>
            <a:pPr>
              <a:lnSpc>
                <a:spcPts val="1300"/>
              </a:lnSpc>
              <a:spcBef>
                <a:spcPts val="800"/>
              </a:spcBef>
            </a:pPr>
            <a:r>
              <a:rPr lang="de-DE" dirty="0" smtClean="0"/>
              <a:t>Nachdem Ihr auch </a:t>
            </a:r>
            <a:r>
              <a:rPr lang="de-DE" dirty="0"/>
              <a:t>das Backbone der Story </a:t>
            </a:r>
            <a:r>
              <a:rPr lang="de-DE" dirty="0" err="1"/>
              <a:t>Map</a:t>
            </a:r>
            <a:r>
              <a:rPr lang="de-DE" dirty="0"/>
              <a:t> </a:t>
            </a:r>
            <a:r>
              <a:rPr lang="de-DE" dirty="0" smtClean="0"/>
              <a:t>– die Oberbegriffe der Cluster - </a:t>
            </a:r>
            <a:r>
              <a:rPr lang="de-DE" dirty="0" err="1" smtClean="0"/>
              <a:t>beschätzt</a:t>
            </a:r>
            <a:r>
              <a:rPr lang="de-DE" dirty="0" smtClean="0"/>
              <a:t> habt, </a:t>
            </a:r>
            <a:br>
              <a:rPr lang="de-DE" dirty="0" smtClean="0"/>
            </a:br>
            <a:r>
              <a:rPr lang="de-DE" dirty="0" smtClean="0"/>
              <a:t>könnt </a:t>
            </a:r>
            <a:r>
              <a:rPr lang="de-DE" dirty="0"/>
              <a:t>ihr daraus ein Radar Chart generieren. Jede </a:t>
            </a:r>
            <a:r>
              <a:rPr lang="de-DE" dirty="0" err="1"/>
              <a:t>Fähigkeitenkategorie</a:t>
            </a:r>
            <a:r>
              <a:rPr lang="de-DE" dirty="0"/>
              <a:t> ist eine Achse im Radar Chart. </a:t>
            </a:r>
            <a:endParaRPr lang="de-DE" dirty="0"/>
          </a:p>
        </p:txBody>
      </p:sp>
    </p:spTree>
  </p:cSld>
  <p:clrMapOvr>
    <a:masterClrMapping/>
  </p:clrMapOvr>
  <p:transition xmlns:p14="http://schemas.microsoft.com/office/powerpoint/2010/main" spd="med"/>
</p:sld>
</file>

<file path=ppt/theme/theme1.xml><?xml version="1.0" encoding="utf-8"?>
<a:theme xmlns:a="http://schemas.openxmlformats.org/drawingml/2006/main" name="ger_training_card_template_am_cc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03387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03387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03387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03387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ger_training_card_template_am_cc.potx</Template>
  <TotalTime>0</TotalTime>
  <Words>127</Words>
  <Application>Microsoft Macintosh PowerPoint</Application>
  <PresentationFormat>Benutzerdefiniert</PresentationFormat>
  <Paragraphs>18</Paragraphs>
  <Slides>2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3" baseType="lpstr">
      <vt:lpstr>ger_training_card_template_am_cc</vt:lpstr>
      <vt:lpstr>WS: Wie gut sind wir? 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cp:lastModifiedBy>Silke Kainzbauer</cp:lastModifiedBy>
  <cp:revision>23</cp:revision>
  <dcterms:modified xsi:type="dcterms:W3CDTF">2015-11-27T09:50:21Z</dcterms:modified>
</cp:coreProperties>
</file>