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56" d="100"/>
          <a:sy n="156" d="100"/>
        </p:scale>
        <p:origin x="-856" y="480"/>
      </p:cViewPr>
      <p:guideLst>
        <p:guide orient="horz" pos="629"/>
        <p:guide pos="4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13</a:t>
            </a:r>
            <a:endParaRPr lang="de-DE" sz="1000" b="0" dirty="0">
              <a:solidFill>
                <a:srgbClr val="FFFFFF"/>
              </a:solidFill>
              <a:latin typeface="Avenir Heavy"/>
              <a:ea typeface="Avenir Book"/>
              <a:cs typeface="Avenir Heavy"/>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38114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defTabSz="403387" eaLnBrk="1" fontAlgn="auto" latinLnBrk="0" hangingPunct="1">
              <a:lnSpc>
                <a:spcPct val="100000"/>
              </a:lnSpc>
              <a:spcBef>
                <a:spcPts val="0"/>
              </a:spcBef>
              <a:spcAft>
                <a:spcPts val="0"/>
              </a:spcAft>
              <a:buClrTx/>
              <a:buSzTx/>
              <a:buFontTx/>
              <a:buNone/>
              <a:tabLst/>
              <a:defRPr sz="1800"/>
            </a:pPr>
            <a:r>
              <a:rPr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sz="2400" dirty="0">
              <a:solidFill>
                <a:srgbClr val="167DC7"/>
              </a:solidFill>
              <a:latin typeface="Avenir Light"/>
              <a:ea typeface="Avenir Light"/>
              <a:cs typeface="Avenir Light"/>
              <a:sym typeface="Avenir Light"/>
            </a:endParaRP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1993" y="641350"/>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396831"/>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lang="de-DE" sz="2400" dirty="0">
              <a:solidFill>
                <a:srgbClr val="167DC7"/>
              </a:solidFill>
              <a:latin typeface="Avenir Light"/>
              <a:ea typeface="Avenir Light"/>
              <a:cs typeface="Avenir Light"/>
              <a:sym typeface="Avenir Light"/>
            </a:endParaRPr>
          </a:p>
        </p:txBody>
      </p:sp>
      <p:pic>
        <p:nvPicPr>
          <p:cNvPr id="31" name="image7.png" descr="am_journeyman_icon.png"/>
          <p:cNvPicPr/>
          <p:nvPr/>
        </p:nvPicPr>
        <p:blipFill>
          <a:blip r:embed="rId3">
            <a:extLst/>
          </a:blip>
          <a:stretch>
            <a:fillRect/>
          </a:stretch>
        </p:blipFill>
        <p:spPr>
          <a:xfrm>
            <a:off x="6198166" y="659636"/>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13</a:t>
            </a:r>
            <a:endParaRPr lang="de-DE" sz="1000" b="0" dirty="0">
              <a:solidFill>
                <a:srgbClr val="FFFFFF"/>
              </a:solidFill>
              <a:latin typeface="Avenir Heavy"/>
              <a:ea typeface="Avenir Book"/>
              <a:cs typeface="Avenir Heavy"/>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337148"/>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lang="de-DE" sz="2400" dirty="0">
              <a:solidFill>
                <a:srgbClr val="167DC7"/>
              </a:solidFill>
              <a:latin typeface="Avenir Light"/>
              <a:ea typeface="Avenir Light"/>
              <a:cs typeface="Avenir Light"/>
              <a:sym typeface="Avenir Light"/>
            </a:endParaRP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pic>
        <p:nvPicPr>
          <p:cNvPr id="2" name="Bild 1" descr="am_Icon_master.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67179" y="603250"/>
            <a:ext cx="927100" cy="952500"/>
          </a:xfrm>
          <a:prstGeom prst="rect">
            <a:avLst/>
          </a:prstGeom>
        </p:spPr>
      </p:pic>
      <p:sp>
        <p:nvSpPr>
          <p:cNvPr id="13" name="Shape 17"/>
          <p:cNvSpPr/>
          <p:nvPr userDrawn="1"/>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13</a:t>
            </a:r>
            <a:endParaRPr lang="de-DE" sz="1000" b="0" dirty="0" smtClean="0">
              <a:solidFill>
                <a:srgbClr val="FFFFFF"/>
              </a:solidFill>
              <a:latin typeface="Avenir Heavy"/>
              <a:ea typeface="Avenir Book"/>
              <a:cs typeface="Avenir Heavy"/>
              <a:sym typeface="Avenir Book"/>
            </a:endParaRPr>
          </a:p>
          <a:p>
            <a:pPr lvl="0" algn="ctr">
              <a:defRPr sz="1800"/>
            </a:pPr>
            <a:endParaRPr sz="1000" b="1" dirty="0">
              <a:solidFill>
                <a:srgbClr val="FFFFFF"/>
              </a:solidFill>
              <a:latin typeface="Avenir Book"/>
              <a:ea typeface="Avenir Book"/>
              <a:cs typeface="Avenir Book"/>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Light"/>
                <a:ea typeface="Avenir Book"/>
                <a:cs typeface="Avenir Light"/>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13</a:t>
            </a:r>
          </a:p>
          <a:p>
            <a:pPr lvl="0" algn="ctr">
              <a:defRPr sz="1800"/>
            </a:pPr>
            <a:endParaRPr sz="1000" b="0" dirty="0">
              <a:solidFill>
                <a:srgbClr val="FFFFFF"/>
              </a:solidFill>
              <a:latin typeface="Avenir Heavy"/>
              <a:ea typeface="Avenir Book"/>
              <a:cs typeface="Avenir Heavy"/>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48566"/>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22701"/>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dirty="0">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Light"/>
          <a:ea typeface="Avenir Book"/>
          <a:cs typeface="Avenir Light"/>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6812" y="648566"/>
            <a:ext cx="6515630" cy="461667"/>
          </a:xfrm>
        </p:spPr>
        <p:txBody>
          <a:bodyPr/>
          <a:lstStyle/>
          <a:p>
            <a:r>
              <a:rPr lang="de-DE" dirty="0"/>
              <a:t>Remote Team Workshop </a:t>
            </a:r>
            <a:r>
              <a:rPr lang="de-DE" dirty="0" smtClean="0"/>
              <a:t>3</a:t>
            </a:r>
            <a:endParaRPr lang="de-DE" dirty="0"/>
          </a:p>
        </p:txBody>
      </p:sp>
      <p:sp>
        <p:nvSpPr>
          <p:cNvPr id="3" name="Textplatzhalter 2"/>
          <p:cNvSpPr>
            <a:spLocks noGrp="1"/>
          </p:cNvSpPr>
          <p:nvPr>
            <p:ph type="body" idx="1"/>
          </p:nvPr>
        </p:nvSpPr>
        <p:spPr/>
        <p:txBody>
          <a:bodyPr/>
          <a:lstStyle/>
          <a:p>
            <a:r>
              <a:rPr lang="de-DE" b="1" dirty="0"/>
              <a:t>Trainingsideen sammeln und priorisieren</a:t>
            </a:r>
            <a:endParaRPr lang="de-DE" dirty="0"/>
          </a:p>
        </p:txBody>
      </p:sp>
      <p:sp>
        <p:nvSpPr>
          <p:cNvPr id="12" name="Textplatzhalter 11"/>
          <p:cNvSpPr>
            <a:spLocks noGrp="1"/>
          </p:cNvSpPr>
          <p:nvPr>
            <p:ph type="body" sz="quarter" idx="15"/>
          </p:nvPr>
        </p:nvSpPr>
        <p:spPr>
          <a:xfrm>
            <a:off x="482776" y="1447742"/>
            <a:ext cx="6641924" cy="3502025"/>
          </a:xfrm>
        </p:spPr>
        <p:txBody>
          <a:bodyPr>
            <a:noAutofit/>
          </a:bodyPr>
          <a:lstStyle/>
          <a:p>
            <a:pPr>
              <a:lnSpc>
                <a:spcPts val="1300"/>
              </a:lnSpc>
              <a:spcBef>
                <a:spcPts val="600"/>
              </a:spcBef>
            </a:pPr>
            <a:r>
              <a:rPr lang="de-DE" b="1" dirty="0" smtClean="0">
                <a:latin typeface="Avenir Heavy"/>
                <a:cs typeface="Avenir Heavy"/>
              </a:rPr>
              <a:t>Input</a:t>
            </a:r>
            <a:r>
              <a:rPr lang="de-DE" b="1" dirty="0">
                <a:latin typeface="Avenir Heavy"/>
                <a:cs typeface="Avenir Heavy"/>
              </a:rPr>
              <a:t>:</a:t>
            </a:r>
            <a:r>
              <a:rPr lang="de-DE" dirty="0">
                <a:latin typeface="Avenir Heavy"/>
                <a:cs typeface="Avenir Heavy"/>
              </a:rPr>
              <a:t> </a:t>
            </a:r>
            <a:r>
              <a:rPr lang="de-DE" dirty="0"/>
              <a:t>Fähigkeiten-Radar Chart (siehe Remote Team Workshop 2)	</a:t>
            </a:r>
          </a:p>
          <a:p>
            <a:pPr>
              <a:lnSpc>
                <a:spcPts val="1300"/>
              </a:lnSpc>
              <a:spcBef>
                <a:spcPts val="600"/>
              </a:spcBef>
            </a:pPr>
            <a:r>
              <a:rPr lang="de-DE" b="1" dirty="0" smtClean="0">
                <a:latin typeface="Avenir Heavy"/>
                <a:cs typeface="Avenir Heavy"/>
              </a:rPr>
              <a:t>Output</a:t>
            </a:r>
            <a:r>
              <a:rPr lang="de-DE" b="1" dirty="0">
                <a:latin typeface="Avenir Heavy"/>
                <a:cs typeface="Avenir Heavy"/>
              </a:rPr>
              <a:t>:</a:t>
            </a:r>
            <a:r>
              <a:rPr lang="de-DE" dirty="0"/>
              <a:t> </a:t>
            </a:r>
            <a:r>
              <a:rPr lang="de-DE" dirty="0"/>
              <a:t>Priorisierte </a:t>
            </a:r>
            <a:r>
              <a:rPr lang="de-DE" dirty="0" err="1"/>
              <a:t>Backlog</a:t>
            </a:r>
            <a:r>
              <a:rPr lang="de-DE" dirty="0"/>
              <a:t> für </a:t>
            </a:r>
            <a:r>
              <a:rPr lang="de-DE" dirty="0" smtClean="0"/>
              <a:t>Trainingsideen</a:t>
            </a:r>
          </a:p>
          <a:p>
            <a:pPr>
              <a:lnSpc>
                <a:spcPts val="1300"/>
              </a:lnSpc>
              <a:spcBef>
                <a:spcPts val="600"/>
              </a:spcBef>
            </a:pPr>
            <a:r>
              <a:rPr lang="de-DE" dirty="0" smtClean="0"/>
              <a:t>Grundlage </a:t>
            </a:r>
            <a:r>
              <a:rPr lang="de-DE" dirty="0"/>
              <a:t>ist das aktualisierte Fähigkeiten Radar, in das nach Teamkonsens weitere Aspekte der Aktualisierungsschlange eingeflossen ist.</a:t>
            </a:r>
          </a:p>
          <a:p>
            <a:pPr>
              <a:lnSpc>
                <a:spcPts val="1300"/>
              </a:lnSpc>
              <a:spcBef>
                <a:spcPts val="600"/>
              </a:spcBef>
            </a:pPr>
            <a:r>
              <a:rPr lang="de-DE" dirty="0"/>
              <a:t>Nachdem das Team selbst eingeschätzt hat, was es braucht (Remote Team Workshop 1) und was es kann (Remote Team Workshop 2), sind die Workshops 3 und 4 darauf ausgerichtet, sich ein maßgeschneidertes Training zu erstellen.</a:t>
            </a:r>
          </a:p>
          <a:p>
            <a:pPr>
              <a:lnSpc>
                <a:spcPts val="1300"/>
              </a:lnSpc>
              <a:spcBef>
                <a:spcPts val="600"/>
              </a:spcBef>
            </a:pPr>
            <a:r>
              <a:rPr lang="de-DE" dirty="0"/>
              <a:t>Ein Brainstorming sowie die Diskussion mit dem gesamten Team ist ein guter Startpunkt für erste Ideen: Was wollen wir miteinander trainieren und wie?</a:t>
            </a:r>
          </a:p>
          <a:p>
            <a:pPr>
              <a:lnSpc>
                <a:spcPts val="1300"/>
              </a:lnSpc>
              <a:spcBef>
                <a:spcPts val="600"/>
              </a:spcBef>
            </a:pPr>
            <a:r>
              <a:rPr lang="de-DE" dirty="0"/>
              <a:t>Effizientes Training erfolgt in kleinen kontinuierlichen Schritten (</a:t>
            </a:r>
            <a:r>
              <a:rPr lang="de-DE" dirty="0" err="1"/>
              <a:t>Moves</a:t>
            </a:r>
            <a:r>
              <a:rPr lang="de-DE" dirty="0"/>
              <a:t>). Jede Trainingsidee ist ein Move und sollte daher nur einen kleinen einfachen Trainingsschritt beinhalten, der in 1- 2 Wochen gut im Arbeitsalltag zu bewältigen ist.</a:t>
            </a:r>
          </a:p>
          <a:p>
            <a:pPr>
              <a:lnSpc>
                <a:spcPts val="1300"/>
              </a:lnSpc>
              <a:spcBef>
                <a:spcPts val="600"/>
              </a:spcBef>
            </a:pPr>
            <a:r>
              <a:rPr lang="de-DE" dirty="0"/>
              <a:t>Wenn eine Trainingsidee zu groß ist, sollte sie in kleine, aufeinanderfolgende </a:t>
            </a:r>
            <a:r>
              <a:rPr lang="de-DE" dirty="0" err="1"/>
              <a:t>Moves</a:t>
            </a:r>
            <a:r>
              <a:rPr lang="de-DE" dirty="0"/>
              <a:t> herunter gebrochen werden.</a:t>
            </a:r>
          </a:p>
          <a:p>
            <a:pPr>
              <a:lnSpc>
                <a:spcPts val="1300"/>
              </a:lnSpc>
              <a:spcBef>
                <a:spcPts val="600"/>
              </a:spcBef>
            </a:pPr>
            <a:r>
              <a:rPr lang="de-DE" dirty="0"/>
              <a:t>Die Ideen in einem </a:t>
            </a:r>
            <a:r>
              <a:rPr lang="de-DE" dirty="0" err="1"/>
              <a:t>Backlog</a:t>
            </a:r>
            <a:r>
              <a:rPr lang="de-DE" dirty="0"/>
              <a:t> zu sammeln und später zu priorisieren, ermöglicht, die für das Team wichtigsten Trainingsideen präsent zu haben.</a:t>
            </a:r>
            <a:endParaRPr lang="de-DE" dirty="0" smtClean="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98815" y="1436712"/>
            <a:ext cx="6842831" cy="3500178"/>
          </a:xfrm>
        </p:spPr>
        <p:txBody>
          <a:bodyPr>
            <a:noAutofit/>
          </a:bodyPr>
          <a:lstStyle/>
          <a:p>
            <a:pPr>
              <a:lnSpc>
                <a:spcPts val="1200"/>
              </a:lnSpc>
            </a:pPr>
            <a:r>
              <a:rPr lang="de-DE" b="1" dirty="0" smtClean="0">
                <a:latin typeface="Avenir Heavy"/>
                <a:cs typeface="Avenir Heavy"/>
              </a:rPr>
              <a:t>Material</a:t>
            </a:r>
            <a:r>
              <a:rPr lang="de-DE" dirty="0" smtClean="0"/>
              <a:t>: </a:t>
            </a:r>
            <a:r>
              <a:rPr lang="de-DE" dirty="0" smtClean="0"/>
              <a:t>Klebezettel</a:t>
            </a:r>
          </a:p>
          <a:p>
            <a:pPr>
              <a:lnSpc>
                <a:spcPts val="1200"/>
              </a:lnSpc>
            </a:pPr>
            <a:r>
              <a:rPr lang="de-DE" b="1" dirty="0" smtClean="0">
                <a:latin typeface="Avenir Heavy"/>
                <a:cs typeface="Avenir Heavy"/>
              </a:rPr>
              <a:t>Zeit</a:t>
            </a:r>
            <a:r>
              <a:rPr lang="de-DE" dirty="0" smtClean="0"/>
              <a:t>: </a:t>
            </a:r>
            <a:r>
              <a:rPr lang="de-DE" dirty="0"/>
              <a:t>60 Minuten bei einem Team von 5 - 10 </a:t>
            </a:r>
            <a:r>
              <a:rPr lang="de-DE" dirty="0" smtClean="0"/>
              <a:t>Personen</a:t>
            </a:r>
            <a:endParaRPr lang="de-DE" dirty="0"/>
          </a:p>
          <a:p>
            <a:pPr>
              <a:lnSpc>
                <a:spcPts val="1200"/>
              </a:lnSpc>
            </a:pPr>
            <a:r>
              <a:rPr lang="de-DE" dirty="0"/>
              <a:t>Sammelt in einem Brainstorming jeder für sich 5 Minuten lang Ideen für euer Training: Was wollt ihr trainieren?</a:t>
            </a:r>
          </a:p>
          <a:p>
            <a:pPr>
              <a:lnSpc>
                <a:spcPts val="1200"/>
              </a:lnSpc>
            </a:pPr>
            <a:r>
              <a:rPr lang="de-DE" dirty="0"/>
              <a:t>Jede Trainingsidee sollte nur einen kleinen einfachen Trainingsschritt beinhalten, der in 1- 2 Wochen gut im Arbeitsalltag zu bewältigen ist. Schreibt jede Idee auf einen Klebezettel.</a:t>
            </a:r>
          </a:p>
          <a:p>
            <a:pPr>
              <a:lnSpc>
                <a:spcPts val="1200"/>
              </a:lnSpc>
            </a:pPr>
            <a:r>
              <a:rPr lang="de-DE" dirty="0"/>
              <a:t>Nehmt Euch einen der Klebezettel, klebt ihn in die Mitte einer Wand oder eines Flipcharts und sprecht über die Idee.</a:t>
            </a:r>
          </a:p>
          <a:p>
            <a:pPr>
              <a:lnSpc>
                <a:spcPts val="1200"/>
              </a:lnSpc>
            </a:pPr>
            <a:r>
              <a:rPr lang="de-DE" dirty="0"/>
              <a:t>Nehmt dann einen weiteren Klebezettel und diskutiert, ob dieser Move wichtiger zu trainieren wäre, um die Fläche des Fähigkeiten Radars zu </a:t>
            </a:r>
            <a:r>
              <a:rPr lang="de-DE" dirty="0" smtClean="0"/>
              <a:t>vergrößern, </a:t>
            </a:r>
            <a:r>
              <a:rPr lang="de-DE" dirty="0"/>
              <a:t>als der erste.</a:t>
            </a:r>
          </a:p>
          <a:p>
            <a:pPr>
              <a:lnSpc>
                <a:spcPts val="1200"/>
              </a:lnSpc>
            </a:pPr>
            <a:r>
              <a:rPr lang="de-DE" dirty="0"/>
              <a:t>Klebt ihn entsprechend seiner Wichtigkeit oder oder unterhalb des ersten Zettels an die Wand. Verfahrt so mit den weiteren Zetteln, bis alle alle Zettel ihrer Wichtigkeit entsprechend von oben nach unten geordnet an der Wand hängen.</a:t>
            </a:r>
          </a:p>
          <a:p>
            <a:pPr>
              <a:lnSpc>
                <a:spcPts val="1200"/>
              </a:lnSpc>
            </a:pPr>
            <a:r>
              <a:rPr lang="de-DE" dirty="0"/>
              <a:t>Während des Workshops gilt, dass es wichtiger ist, dass der Energielevel hoch bleibt, als dass ein perfektes Ergebnis erzielt wird. Die Aktualisierungstreffen geben nach dem Workshop die Möglichkeit, die Ergebnisse zu verändern.</a:t>
            </a:r>
          </a:p>
          <a:p>
            <a:pPr>
              <a:lnSpc>
                <a:spcPts val="1200"/>
              </a:lnSpc>
            </a:pPr>
            <a:r>
              <a:rPr lang="de-DE" dirty="0"/>
              <a:t>Für die Workshops gilt, dass sie möglichst kurz gehalten werden sollten und dadurch leicht in den Arbeitsalltag zu integrieren sind.</a:t>
            </a:r>
          </a:p>
          <a:p>
            <a:pPr>
              <a:lnSpc>
                <a:spcPts val="1200"/>
              </a:lnSpc>
            </a:pPr>
            <a:r>
              <a:rPr lang="de-DE" dirty="0"/>
              <a:t>Arbeitet nach dem Workshop mit den </a:t>
            </a:r>
            <a:r>
              <a:rPr lang="de-DE" dirty="0" err="1"/>
              <a:t>Moves</a:t>
            </a:r>
            <a:r>
              <a:rPr lang="de-DE" dirty="0"/>
              <a:t> Aktualisierungsschlange und Aktualisierungstreffen weiter. Der Workshop ist der Startpunkt für die Arbeitsrunde, denn die eigentliche Arbeit beginnt nach Ende des Workshops. </a:t>
            </a:r>
            <a:r>
              <a:rPr lang="de-DE" dirty="0" smtClean="0"/>
              <a:t>Modifiziert </a:t>
            </a:r>
            <a:r>
              <a:rPr lang="de-DE" dirty="0"/>
              <a:t>mit diesen </a:t>
            </a:r>
            <a:r>
              <a:rPr lang="de-DE" dirty="0" err="1"/>
              <a:t>Moves</a:t>
            </a:r>
            <a:r>
              <a:rPr lang="de-DE" dirty="0"/>
              <a:t> das Trainings </a:t>
            </a:r>
            <a:r>
              <a:rPr lang="de-DE" dirty="0" err="1"/>
              <a:t>Backlog</a:t>
            </a:r>
            <a:r>
              <a:rPr lang="de-DE" dirty="0"/>
              <a:t>, so dass es zu Beginn des nächsten Workshops für alle passt.</a:t>
            </a:r>
            <a:endParaRPr lang="de-DE" dirty="0" smtClean="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287</Words>
  <Application>Microsoft Macintosh PowerPoint</Application>
  <PresentationFormat>Benutzerdefiniert</PresentationFormat>
  <Paragraphs>20</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Remote Team Workshop 3</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Milenko Bugueno</cp:lastModifiedBy>
  <cp:revision>33</cp:revision>
  <dcterms:modified xsi:type="dcterms:W3CDTF">2016-05-15T08:43:13Z</dcterms:modified>
</cp:coreProperties>
</file>