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tif" ContentType="image/t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7556500" cy="5321300"/>
  <p:notesSz cx="6858000" cy="9144000"/>
  <p:defaultTextStyle>
    <a:lvl1pPr defTabSz="403387">
      <a:defRPr sz="1600">
        <a:latin typeface="+mj-lt"/>
        <a:ea typeface="+mj-ea"/>
        <a:cs typeface="+mj-cs"/>
        <a:sym typeface="Helvetica Neue"/>
      </a:defRPr>
    </a:lvl1pPr>
    <a:lvl2pPr defTabSz="403387">
      <a:defRPr sz="1600">
        <a:latin typeface="+mj-lt"/>
        <a:ea typeface="+mj-ea"/>
        <a:cs typeface="+mj-cs"/>
        <a:sym typeface="Helvetica Neue"/>
      </a:defRPr>
    </a:lvl2pPr>
    <a:lvl3pPr defTabSz="403387">
      <a:defRPr sz="1600">
        <a:latin typeface="+mj-lt"/>
        <a:ea typeface="+mj-ea"/>
        <a:cs typeface="+mj-cs"/>
        <a:sym typeface="Helvetica Neue"/>
      </a:defRPr>
    </a:lvl3pPr>
    <a:lvl4pPr defTabSz="403387">
      <a:defRPr sz="1600">
        <a:latin typeface="+mj-lt"/>
        <a:ea typeface="+mj-ea"/>
        <a:cs typeface="+mj-cs"/>
        <a:sym typeface="Helvetica Neue"/>
      </a:defRPr>
    </a:lvl4pPr>
    <a:lvl5pPr defTabSz="403387">
      <a:defRPr sz="1600">
        <a:latin typeface="+mj-lt"/>
        <a:ea typeface="+mj-ea"/>
        <a:cs typeface="+mj-cs"/>
        <a:sym typeface="Helvetica Neue"/>
      </a:defRPr>
    </a:lvl5pPr>
    <a:lvl6pPr defTabSz="403387">
      <a:defRPr sz="1600">
        <a:latin typeface="+mj-lt"/>
        <a:ea typeface="+mj-ea"/>
        <a:cs typeface="+mj-cs"/>
        <a:sym typeface="Helvetica Neue"/>
      </a:defRPr>
    </a:lvl6pPr>
    <a:lvl7pPr defTabSz="403387">
      <a:defRPr sz="1600">
        <a:latin typeface="+mj-lt"/>
        <a:ea typeface="+mj-ea"/>
        <a:cs typeface="+mj-cs"/>
        <a:sym typeface="Helvetica Neue"/>
      </a:defRPr>
    </a:lvl7pPr>
    <a:lvl8pPr defTabSz="403387">
      <a:defRPr sz="1600">
        <a:latin typeface="+mj-lt"/>
        <a:ea typeface="+mj-ea"/>
        <a:cs typeface="+mj-cs"/>
        <a:sym typeface="Helvetica Neue"/>
      </a:defRPr>
    </a:lvl8pPr>
    <a:lvl9pPr defTabSz="403387">
      <a:defRPr sz="1600">
        <a:latin typeface="+mj-lt"/>
        <a:ea typeface="+mj-ea"/>
        <a:cs typeface="+mj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61" d="100"/>
          <a:sy n="161" d="100"/>
        </p:scale>
        <p:origin x="-1216" y="-344"/>
      </p:cViewPr>
      <p:guideLst>
        <p:guide orient="horz" pos="632"/>
        <p:guide pos="23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5167081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://creativecommons.org/licenses/by-nc-nd/4.0/" TargetMode="External"/><Relationship Id="rId5" Type="http://schemas.openxmlformats.org/officeDocument/2006/relationships/image" Target="../media/image4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nd/4.0/" TargetMode="External"/><Relationship Id="rId4" Type="http://schemas.openxmlformats.org/officeDocument/2006/relationships/image" Target="../media/image4.tif"/><Relationship Id="rId5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venir Heavy"/>
                <a:cs typeface="Avenir Heavy"/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de-DE" sz="2400" b="1" cap="all" smtClean="0">
                <a:solidFill>
                  <a:srgbClr val="1191D1"/>
                </a:solidFill>
              </a:rPr>
              <a:t>Mastertitelformat bearbeiten</a:t>
            </a:r>
            <a:endParaRPr sz="2400" b="1" cap="all" dirty="0">
              <a:solidFill>
                <a:srgbClr val="1191D1"/>
              </a:solidFill>
            </a:endParaRP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de-DE" sz="1000" cap="all" smtClean="0">
                <a:solidFill>
                  <a:srgbClr val="5D5E5F"/>
                </a:solidFill>
              </a:rPr>
              <a:t>Mastertextformat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858838" y="1614488"/>
            <a:ext cx="6265862" cy="3502025"/>
          </a:xfrm>
        </p:spPr>
        <p:txBody>
          <a:bodyPr vert="horz"/>
          <a:lstStyle>
            <a:lvl1pPr marL="171450" indent="-171450">
              <a:buSzPct val="190000"/>
              <a:buFontTx/>
              <a:buBlip>
                <a:blip r:embed="rId2"/>
              </a:buBlip>
              <a:defRPr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ppren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is-IS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TRC 04</a:t>
            </a:r>
            <a:endParaRPr lang="is-IS"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  <p:pic>
        <p:nvPicPr>
          <p:cNvPr id="18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76555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>
              <a:solidFill>
                <a:srgbClr val="5D5E5F"/>
              </a:solidFill>
            </a:endParaRPr>
          </a:p>
        </p:txBody>
      </p:sp>
      <p:sp>
        <p:nvSpPr>
          <p:cNvPr id="21" name="Shape 21"/>
          <p:cNvSpPr/>
          <p:nvPr/>
        </p:nvSpPr>
        <p:spPr>
          <a:xfrm>
            <a:off x="1174411" y="860490"/>
            <a:ext cx="3673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2400" b="1" dirty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rPr>
              <a:t>TRAININGS</a:t>
            </a:r>
            <a:r>
              <a:rPr sz="2400" dirty="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Light"/>
              </a:rPr>
              <a:t>AUFGABEN</a:t>
            </a:r>
          </a:p>
        </p:txBody>
      </p:sp>
      <p:pic>
        <p:nvPicPr>
          <p:cNvPr id="10" name="Bild 9" descr="a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749" y="3775185"/>
            <a:ext cx="939800" cy="914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25.11.15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2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http://creativecommons.org/licenses/by-nc-nd/4.0/.</a:t>
            </a:r>
          </a:p>
        </p:txBody>
      </p:sp>
      <p:pic>
        <p:nvPicPr>
          <p:cNvPr id="13" name="pasted-image.ti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Journey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5" name="Shape 25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27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hape 28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76555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>
              <a:solidFill>
                <a:srgbClr val="5D5E5F"/>
              </a:solidFill>
            </a:endParaRPr>
          </a:p>
        </p:txBody>
      </p:sp>
      <p:sp>
        <p:nvSpPr>
          <p:cNvPr id="30" name="Shape 30"/>
          <p:cNvSpPr/>
          <p:nvPr/>
        </p:nvSpPr>
        <p:spPr>
          <a:xfrm>
            <a:off x="1174411" y="860490"/>
            <a:ext cx="3673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2400" b="1" dirty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rPr>
              <a:t>TRAININGS</a:t>
            </a:r>
            <a:r>
              <a:rPr sz="2400" dirty="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Light"/>
              </a:rPr>
              <a:t>AUFGABEN</a:t>
            </a:r>
          </a:p>
        </p:txBody>
      </p:sp>
      <p:pic>
        <p:nvPicPr>
          <p:cNvPr id="31" name="image7.png" descr="am_journeyman_icon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65125" y="3793473"/>
            <a:ext cx="905258" cy="89611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extfeld 9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25.11.15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1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  <a:hlinkClick r:id="rId4"/>
              </a:rPr>
              <a:t>http://creativecommons.org/licenses/by-nc-nd/4.0/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.</a:t>
            </a:r>
          </a:p>
        </p:txBody>
      </p:sp>
      <p:pic>
        <p:nvPicPr>
          <p:cNvPr id="12" name="pasted-image.tif"/>
          <p:cNvPicPr/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7"/>
          <p:cNvSpPr/>
          <p:nvPr userDrawn="1"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is-IS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TRC 04</a:t>
            </a:r>
            <a:endParaRPr lang="is-IS"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36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37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76555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 dirty="0">
              <a:solidFill>
                <a:srgbClr val="5D5E5F"/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1174411" y="860490"/>
            <a:ext cx="3673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2400" b="1" dirty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rPr>
              <a:t>TRAININGS</a:t>
            </a:r>
            <a:r>
              <a:rPr sz="2400" dirty="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Light"/>
              </a:rPr>
              <a:t>AUFGABEN</a:t>
            </a:r>
          </a:p>
        </p:txBody>
      </p:sp>
      <p:sp>
        <p:nvSpPr>
          <p:cNvPr id="10" name="Textfeld 9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25.11.15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1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  <a:hlinkClick r:id="rId3"/>
              </a:rPr>
              <a:t>http://creativecommons.org/licenses/by-nc-nd/4.0/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.</a:t>
            </a:r>
          </a:p>
        </p:txBody>
      </p:sp>
      <p:pic>
        <p:nvPicPr>
          <p:cNvPr id="12" name="pasted-image.ti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Bild 1" descr="am_Icon_master.pdf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285" y="3737085"/>
            <a:ext cx="927100" cy="952500"/>
          </a:xfrm>
          <a:prstGeom prst="rect">
            <a:avLst/>
          </a:prstGeom>
        </p:spPr>
      </p:pic>
      <p:sp>
        <p:nvSpPr>
          <p:cNvPr id="13" name="Shape 17"/>
          <p:cNvSpPr/>
          <p:nvPr userDrawn="1"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is-IS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TRC 04</a:t>
            </a:r>
            <a:endParaRPr lang="is-IS"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TRC</a:t>
            </a:r>
            <a:r>
              <a:rPr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04</a:t>
            </a:r>
            <a:endParaRPr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  <p:pic>
        <p:nvPicPr>
          <p:cNvPr id="5" name="image1.png" descr="Agile-Moves_neu.png"/>
          <p:cNvPicPr/>
          <p:nvPr/>
        </p:nvPicPr>
        <p:blipFill>
          <a:blip r:embed="rId6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166812" y="863450"/>
            <a:ext cx="5533296" cy="461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sz="2400" b="1" cap="all" dirty="0">
                <a:solidFill>
                  <a:srgbClr val="1191D1"/>
                </a:solidFill>
              </a:rPr>
              <a:t>Mastertitelformat bearbeiten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166812" y="1163157"/>
            <a:ext cx="5293998" cy="462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337" tIns="40337" rIns="40337" bIns="40337"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1000" cap="all">
                <a:solidFill>
                  <a:srgbClr val="5D5E5F"/>
                </a:solidFill>
              </a:rPr>
              <a:t>Master-Untertitelformat bearbeiten</a:t>
            </a:r>
          </a:p>
        </p:txBody>
      </p:sp>
      <p:sp>
        <p:nvSpPr>
          <p:cNvPr id="10" name="Textplatzhalter 2"/>
          <p:cNvSpPr txBox="1">
            <a:spLocks/>
          </p:cNvSpPr>
          <p:nvPr/>
        </p:nvSpPr>
        <p:spPr>
          <a:xfrm>
            <a:off x="858838" y="1568452"/>
            <a:ext cx="6266026" cy="350230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defTabSz="403387" eaLnBrk="1" hangingPunct="1">
              <a:lnSpc>
                <a:spcPct val="150000"/>
              </a:lnSpc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630237" indent="-22701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1008467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1411855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1815244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  <a:lvl6pPr marL="2128990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6pPr>
            <a:lvl7pPr marL="2532377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7pPr>
            <a:lvl8pPr marL="2935764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8pPr>
            <a:lvl9pPr marL="3339150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9pPr>
          </a:lstStyle>
          <a:p>
            <a:pPr marL="269875" lvl="1" indent="-225425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  <a:p>
            <a:pPr lvl="1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xmlns:p14="http://schemas.microsoft.com/office/powerpoint/2010/main" spd="med"/>
  <p:txStyles>
    <p:titleStyle>
      <a:lvl1pPr defTabSz="403387" eaLnBrk="1" hangingPunct="1">
        <a:defRPr sz="2400" b="1" cap="all">
          <a:solidFill>
            <a:srgbClr val="1191D1"/>
          </a:solidFill>
          <a:latin typeface="Avenir Heavy"/>
          <a:ea typeface="Avenir Book"/>
          <a:cs typeface="Avenir Heavy"/>
          <a:sym typeface="Avenir Book"/>
        </a:defRPr>
      </a:lvl1pPr>
      <a:lvl2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2pPr>
      <a:lvl3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3pPr>
      <a:lvl4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4pPr>
      <a:lvl5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5pPr>
      <a:lvl6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6pPr>
      <a:lvl7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7pPr>
      <a:lvl8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8pPr>
      <a:lvl9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9pPr>
    </p:titleStyle>
    <p:bodyStyle>
      <a:lvl1pPr marL="171450" indent="-171450" defTabSz="403387" eaLnBrk="1" hangingPunct="1">
        <a:lnSpc>
          <a:spcPct val="150000"/>
        </a:lnSpc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1pPr>
      <a:lvl2pPr marL="630237" indent="-22701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2pPr>
      <a:lvl3pPr marL="1008467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3pPr>
      <a:lvl4pPr marL="1411855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4pPr>
      <a:lvl5pPr marL="1815244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5pPr>
      <a:lvl6pPr marL="2128990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6pPr>
      <a:lvl7pPr marL="2532377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7pPr>
      <a:lvl8pPr marL="2935764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8pPr>
      <a:lvl9pPr marL="3339150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9pPr>
    </p:bodyStyle>
    <p:otherStyle>
      <a:lvl1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Trainingskarten </a:t>
            </a:r>
            <a:r>
              <a:rPr lang="de-DE" dirty="0" smtClean="0">
                <a:latin typeface="Avenir Light"/>
                <a:cs typeface="Avenir Light"/>
              </a:rPr>
              <a:t>schreiben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Regina </a:t>
            </a:r>
            <a:r>
              <a:rPr lang="de-DE" dirty="0" err="1" smtClean="0"/>
              <a:t>Brandhuber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>
          <a:xfrm>
            <a:off x="858838" y="1646040"/>
            <a:ext cx="6265862" cy="350202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ts val="1200"/>
              </a:lnSpc>
              <a:spcBef>
                <a:spcPts val="450"/>
              </a:spcBef>
            </a:pPr>
            <a:r>
              <a:rPr lang="de-DE" sz="1100" dirty="0">
                <a:latin typeface="Avenir Light"/>
                <a:cs typeface="Avenir Light"/>
              </a:rPr>
              <a:t>Eine </a:t>
            </a:r>
            <a:r>
              <a:rPr lang="de-DE" sz="1100" dirty="0" smtClean="0">
                <a:latin typeface="Avenir Light"/>
                <a:cs typeface="Avenir Light"/>
              </a:rPr>
              <a:t>Trainingskarte, auch </a:t>
            </a:r>
            <a:r>
              <a:rPr lang="de-DE" sz="1100" dirty="0">
                <a:latin typeface="Avenir Light"/>
                <a:cs typeface="Avenir Light"/>
              </a:rPr>
              <a:t>„Move“ genannt, ist eine kleine Übungseinheit, die on-</a:t>
            </a:r>
            <a:r>
              <a:rPr lang="de-DE" sz="1100" dirty="0" err="1">
                <a:latin typeface="Avenir Light"/>
                <a:cs typeface="Avenir Light"/>
              </a:rPr>
              <a:t>the</a:t>
            </a:r>
            <a:r>
              <a:rPr lang="de-DE" sz="1100" dirty="0">
                <a:latin typeface="Avenir Light"/>
                <a:cs typeface="Avenir Light"/>
              </a:rPr>
              <a:t>-</a:t>
            </a:r>
            <a:r>
              <a:rPr lang="de-DE" sz="1100" dirty="0" smtClean="0">
                <a:latin typeface="Avenir Light"/>
                <a:cs typeface="Avenir Light"/>
              </a:rPr>
              <a:t>job, </a:t>
            </a:r>
            <a:r>
              <a:rPr lang="de-DE" sz="1100" dirty="0" smtClean="0">
                <a:latin typeface="Avenir Light"/>
                <a:cs typeface="Avenir Light"/>
              </a:rPr>
              <a:t>also </a:t>
            </a:r>
            <a:r>
              <a:rPr lang="de-DE" sz="1100" dirty="0" smtClean="0">
                <a:latin typeface="Avenir Light"/>
                <a:cs typeface="Avenir Light"/>
              </a:rPr>
              <a:t>während Deines </a:t>
            </a:r>
            <a:r>
              <a:rPr lang="de-DE" sz="1100" dirty="0">
                <a:latin typeface="Avenir Light"/>
                <a:cs typeface="Avenir Light"/>
              </a:rPr>
              <a:t>(Arbeits-)</a:t>
            </a:r>
            <a:r>
              <a:rPr lang="de-DE" sz="1100" dirty="0" smtClean="0">
                <a:latin typeface="Avenir Light"/>
                <a:cs typeface="Avenir Light"/>
              </a:rPr>
              <a:t>Alltags, durchgeführt </a:t>
            </a:r>
            <a:r>
              <a:rPr lang="de-DE" sz="1100" dirty="0">
                <a:latin typeface="Avenir Light"/>
                <a:cs typeface="Avenir Light"/>
              </a:rPr>
              <a:t>werden kann</a:t>
            </a:r>
            <a:r>
              <a:rPr lang="de-DE" sz="1100" dirty="0" smtClean="0">
                <a:latin typeface="Avenir Light"/>
                <a:cs typeface="Avenir Light"/>
              </a:rPr>
              <a:t>.</a:t>
            </a:r>
            <a:endParaRPr lang="de-DE" sz="1100" dirty="0">
              <a:latin typeface="Avenir Light"/>
              <a:cs typeface="Avenir Light"/>
            </a:endParaRPr>
          </a:p>
          <a:p>
            <a:pPr>
              <a:lnSpc>
                <a:spcPts val="1200"/>
              </a:lnSpc>
              <a:spcBef>
                <a:spcPts val="450"/>
              </a:spcBef>
            </a:pPr>
            <a:r>
              <a:rPr lang="de-DE" sz="1100" dirty="0">
                <a:latin typeface="Avenir Light"/>
                <a:cs typeface="Avenir Light"/>
              </a:rPr>
              <a:t>Um eine </a:t>
            </a:r>
            <a:r>
              <a:rPr lang="de-DE" sz="1100" dirty="0" smtClean="0">
                <a:latin typeface="Avenir Light"/>
                <a:cs typeface="Avenir Light"/>
              </a:rPr>
              <a:t>Trainingskarte zu </a:t>
            </a:r>
            <a:r>
              <a:rPr lang="de-DE" sz="1100" dirty="0">
                <a:latin typeface="Avenir Light"/>
                <a:cs typeface="Avenir Light"/>
              </a:rPr>
              <a:t>schreiben brauchst Du </a:t>
            </a:r>
            <a:r>
              <a:rPr lang="de-DE" sz="1100" dirty="0" smtClean="0">
                <a:latin typeface="Avenir Light"/>
                <a:cs typeface="Avenir Light"/>
              </a:rPr>
              <a:t>zuerst eine Trainingsidee. </a:t>
            </a:r>
            <a:r>
              <a:rPr lang="de-DE" sz="1100" dirty="0" smtClean="0">
                <a:latin typeface="Avenir Light"/>
                <a:cs typeface="Avenir Light"/>
              </a:rPr>
              <a:t>Was </a:t>
            </a:r>
            <a:r>
              <a:rPr lang="de-DE" sz="1100" dirty="0" smtClean="0">
                <a:latin typeface="Avenir Light"/>
                <a:cs typeface="Avenir Light"/>
              </a:rPr>
              <a:t>wäre ein Ziel, das Du erreichen möchtest und auf das zu trainieren Dir </a:t>
            </a:r>
            <a:r>
              <a:rPr lang="de-DE" sz="1100" dirty="0">
                <a:latin typeface="Avenir Light"/>
                <a:cs typeface="Avenir Light"/>
              </a:rPr>
              <a:t>Spaß machen </a:t>
            </a:r>
            <a:r>
              <a:rPr lang="de-DE" sz="1100" dirty="0" smtClean="0">
                <a:latin typeface="Avenir Light"/>
                <a:cs typeface="Avenir Light"/>
              </a:rPr>
              <a:t>würde?</a:t>
            </a:r>
          </a:p>
          <a:p>
            <a:pPr>
              <a:lnSpc>
                <a:spcPts val="1200"/>
              </a:lnSpc>
              <a:spcBef>
                <a:spcPts val="450"/>
              </a:spcBef>
            </a:pPr>
            <a:r>
              <a:rPr lang="de-DE" sz="1100" dirty="0" smtClean="0">
                <a:latin typeface="Avenir Light"/>
                <a:cs typeface="Avenir Light"/>
              </a:rPr>
              <a:t>Jede Trainingskarte hat </a:t>
            </a:r>
            <a:r>
              <a:rPr lang="de-DE" sz="1100" dirty="0">
                <a:latin typeface="Avenir Light"/>
                <a:cs typeface="Avenir Light"/>
              </a:rPr>
              <a:t>verschiedene inhaltliche Elemente: Titel, Einführung ins Thema und Trainingsaufgaben.</a:t>
            </a:r>
          </a:p>
          <a:p>
            <a:pPr>
              <a:lnSpc>
                <a:spcPts val="1200"/>
              </a:lnSpc>
              <a:spcBef>
                <a:spcPts val="450"/>
              </a:spcBef>
            </a:pPr>
            <a:r>
              <a:rPr lang="de-DE" sz="1100" dirty="0">
                <a:latin typeface="Avenir Light"/>
                <a:cs typeface="Avenir Light"/>
              </a:rPr>
              <a:t>Auf der Vorderseite der Karte steht der Titel und eine Hinführung zum Move. </a:t>
            </a:r>
            <a:r>
              <a:rPr lang="de-DE" sz="1100" dirty="0" smtClean="0">
                <a:latin typeface="Avenir Light"/>
                <a:cs typeface="Avenir Light"/>
              </a:rPr>
              <a:t>Ein </a:t>
            </a:r>
            <a:r>
              <a:rPr lang="de-DE" sz="1100" dirty="0">
                <a:latin typeface="Avenir Light"/>
                <a:cs typeface="Avenir Light"/>
              </a:rPr>
              <a:t>guter Titel ist kurz, </a:t>
            </a:r>
            <a:r>
              <a:rPr lang="de-DE" sz="1100" dirty="0" smtClean="0">
                <a:latin typeface="Avenir Light"/>
                <a:cs typeface="Avenir Light"/>
              </a:rPr>
              <a:t>schmissig, </a:t>
            </a:r>
            <a:r>
              <a:rPr lang="de-DE" sz="1100" dirty="0">
                <a:latin typeface="Avenir Light"/>
                <a:cs typeface="Avenir Light"/>
              </a:rPr>
              <a:t>vielleicht auch witzig und </a:t>
            </a:r>
            <a:r>
              <a:rPr lang="de-DE" sz="1100" dirty="0" smtClean="0">
                <a:latin typeface="Avenir Light"/>
                <a:cs typeface="Avenir Light"/>
              </a:rPr>
              <a:t>gibt dem Leser einen Hinweis auf den Inhalt der Karte.</a:t>
            </a:r>
            <a:endParaRPr lang="de-DE" sz="1100" dirty="0">
              <a:latin typeface="Avenir Light"/>
              <a:cs typeface="Avenir Light"/>
            </a:endParaRPr>
          </a:p>
          <a:p>
            <a:pPr>
              <a:lnSpc>
                <a:spcPts val="1200"/>
              </a:lnSpc>
              <a:spcBef>
                <a:spcPts val="450"/>
              </a:spcBef>
            </a:pPr>
            <a:r>
              <a:rPr lang="de-DE" sz="1100" dirty="0">
                <a:latin typeface="Avenir Light"/>
                <a:cs typeface="Avenir Light"/>
              </a:rPr>
              <a:t>Die </a:t>
            </a:r>
            <a:r>
              <a:rPr lang="de-DE" sz="1100" dirty="0" smtClean="0">
                <a:latin typeface="Avenir Light"/>
                <a:cs typeface="Avenir Light"/>
              </a:rPr>
              <a:t>Punkteliste </a:t>
            </a:r>
            <a:r>
              <a:rPr lang="de-DE" sz="1100" dirty="0" smtClean="0">
                <a:latin typeface="Avenir Light"/>
                <a:cs typeface="Avenir Light"/>
              </a:rPr>
              <a:t>unter </a:t>
            </a:r>
            <a:r>
              <a:rPr lang="de-DE" sz="1100" dirty="0">
                <a:latin typeface="Avenir Light"/>
                <a:cs typeface="Avenir Light"/>
              </a:rPr>
              <a:t>dem Titel </a:t>
            </a:r>
            <a:r>
              <a:rPr lang="de-DE" sz="1100" dirty="0" smtClean="0">
                <a:latin typeface="Avenir Light"/>
                <a:cs typeface="Avenir Light"/>
              </a:rPr>
              <a:t>beinhaltet </a:t>
            </a:r>
            <a:r>
              <a:rPr lang="de-DE" sz="1100" dirty="0">
                <a:latin typeface="Avenir Light"/>
                <a:cs typeface="Avenir Light"/>
              </a:rPr>
              <a:t>alle wichtigen Hintergrundinformationen, das Ziel des Trainings </a:t>
            </a:r>
            <a:r>
              <a:rPr lang="de-DE" sz="1100" dirty="0" smtClean="0">
                <a:latin typeface="Avenir Light"/>
                <a:cs typeface="Avenir Light"/>
              </a:rPr>
              <a:t>und </a:t>
            </a:r>
            <a:r>
              <a:rPr lang="de-DE" sz="1100" dirty="0">
                <a:latin typeface="Avenir Light"/>
                <a:cs typeface="Avenir Light"/>
              </a:rPr>
              <a:t>eine Erläuterung, die den Zweck und Ablauf des Trainings verständlich macht.</a:t>
            </a:r>
          </a:p>
          <a:p>
            <a:pPr>
              <a:lnSpc>
                <a:spcPts val="1200"/>
              </a:lnSpc>
              <a:spcBef>
                <a:spcPts val="450"/>
              </a:spcBef>
            </a:pPr>
            <a:r>
              <a:rPr lang="de-DE" sz="1100" dirty="0">
                <a:latin typeface="Avenir Light"/>
                <a:cs typeface="Avenir Light"/>
              </a:rPr>
              <a:t>Die Rückseite trägt den Titel “TRAININGSAUFGABEN“.</a:t>
            </a:r>
          </a:p>
          <a:p>
            <a:pPr>
              <a:lnSpc>
                <a:spcPts val="1200"/>
              </a:lnSpc>
              <a:spcBef>
                <a:spcPts val="450"/>
              </a:spcBef>
            </a:pPr>
            <a:r>
              <a:rPr lang="de-DE" sz="1100" dirty="0">
                <a:latin typeface="Avenir Light"/>
                <a:cs typeface="Avenir Light"/>
              </a:rPr>
              <a:t>Dort stehen genaue und nachvollziehbare Handlungsanweisungen. Sie fordern zu Ergebnissen auf, </a:t>
            </a:r>
            <a:r>
              <a:rPr lang="de-DE" sz="1100" dirty="0" smtClean="0">
                <a:latin typeface="Avenir Light"/>
                <a:cs typeface="Avenir Light"/>
              </a:rPr>
              <a:t>die </a:t>
            </a:r>
            <a:r>
              <a:rPr lang="de-DE" sz="1100" dirty="0">
                <a:latin typeface="Avenir Light"/>
                <a:cs typeface="Avenir Light"/>
              </a:rPr>
              <a:t>für das </a:t>
            </a:r>
            <a:r>
              <a:rPr lang="de-DE" sz="1100" dirty="0" smtClean="0">
                <a:latin typeface="Avenir Light"/>
                <a:cs typeface="Avenir Light"/>
              </a:rPr>
              <a:t>Team oder Deine Trainingspartner, die Deine  </a:t>
            </a:r>
            <a:r>
              <a:rPr lang="de-DE" sz="1100" dirty="0">
                <a:latin typeface="Avenir Light"/>
                <a:cs typeface="Avenir Light"/>
              </a:rPr>
              <a:t>Zertifizierung </a:t>
            </a:r>
            <a:r>
              <a:rPr lang="de-DE" sz="1100" dirty="0" smtClean="0">
                <a:latin typeface="Avenir Light"/>
                <a:cs typeface="Avenir Light"/>
              </a:rPr>
              <a:t>begleiten, </a:t>
            </a:r>
            <a:r>
              <a:rPr lang="de-DE" sz="1100" dirty="0">
                <a:latin typeface="Avenir Light"/>
                <a:cs typeface="Avenir Light"/>
              </a:rPr>
              <a:t>sichtbar sind.</a:t>
            </a:r>
          </a:p>
          <a:p>
            <a:pPr>
              <a:lnSpc>
                <a:spcPts val="1200"/>
              </a:lnSpc>
              <a:spcBef>
                <a:spcPts val="450"/>
              </a:spcBef>
            </a:pPr>
            <a:r>
              <a:rPr lang="de-DE" sz="1100" dirty="0" smtClean="0">
                <a:latin typeface="Avenir Light"/>
                <a:cs typeface="Avenir Light"/>
              </a:rPr>
              <a:t>Trainingskarten funktionieren nach </a:t>
            </a:r>
            <a:r>
              <a:rPr lang="de-DE" sz="1100" dirty="0">
                <a:latin typeface="Avenir Light"/>
                <a:cs typeface="Avenir Light"/>
              </a:rPr>
              <a:t>den Prinzipien </a:t>
            </a:r>
            <a:r>
              <a:rPr lang="de-DE" sz="1100" dirty="0" smtClean="0">
                <a:latin typeface="Avenir Light"/>
                <a:cs typeface="Avenir Light"/>
              </a:rPr>
              <a:t>der kleinen Schritte (</a:t>
            </a:r>
            <a:r>
              <a:rPr lang="de-DE" sz="1100" dirty="0" err="1" smtClean="0">
                <a:latin typeface="Avenir Light"/>
                <a:cs typeface="Avenir Light"/>
              </a:rPr>
              <a:t>Kaizen</a:t>
            </a:r>
            <a:r>
              <a:rPr lang="de-DE" sz="1100" dirty="0" smtClean="0">
                <a:latin typeface="Avenir Light"/>
                <a:cs typeface="Avenir Light"/>
              </a:rPr>
              <a:t>). Es ist elementar, dass jeder der Trainingsschritte klein </a:t>
            </a:r>
            <a:r>
              <a:rPr lang="de-DE" sz="1100" dirty="0">
                <a:latin typeface="Avenir Light"/>
                <a:cs typeface="Avenir Light"/>
              </a:rPr>
              <a:t>genug ist, um </a:t>
            </a:r>
            <a:r>
              <a:rPr lang="de-DE" sz="1100" dirty="0" smtClean="0">
                <a:latin typeface="Avenir Light"/>
                <a:cs typeface="Avenir Light"/>
              </a:rPr>
              <a:t>leicht zu sein und nicht </a:t>
            </a:r>
            <a:r>
              <a:rPr lang="de-DE" sz="1100" dirty="0">
                <a:latin typeface="Avenir Light"/>
                <a:cs typeface="Avenir Light"/>
              </a:rPr>
              <a:t>zu überfordern. Wenn Du also zweifelst, wie viele Wiederholungen sinnvoll sind, nimm die kleinstmögliche Variante, die zwar eine Gewöhnung an den Move </a:t>
            </a:r>
            <a:r>
              <a:rPr lang="de-DE" sz="1100" dirty="0" smtClean="0">
                <a:latin typeface="Avenir Light"/>
                <a:cs typeface="Avenir Light"/>
              </a:rPr>
              <a:t>erlaubt</a:t>
            </a:r>
            <a:r>
              <a:rPr lang="de-DE" sz="1100" dirty="0" smtClean="0">
                <a:latin typeface="Avenir Light"/>
                <a:cs typeface="Avenir Light"/>
              </a:rPr>
              <a:t>, </a:t>
            </a:r>
            <a:r>
              <a:rPr lang="de-DE" sz="1100" dirty="0">
                <a:latin typeface="Avenir Light"/>
                <a:cs typeface="Avenir Light"/>
              </a:rPr>
              <a:t>aber den Move </a:t>
            </a:r>
            <a:r>
              <a:rPr lang="de-DE" sz="1100" dirty="0" smtClean="0">
                <a:latin typeface="Avenir Light"/>
                <a:cs typeface="Avenir Light"/>
              </a:rPr>
              <a:t>dennoch leicht bewältigen lässt.</a:t>
            </a:r>
            <a:endParaRPr lang="de-DE" sz="1100" dirty="0">
              <a:latin typeface="Avenir Light"/>
              <a:cs typeface="Avenir Light"/>
            </a:endParaRPr>
          </a:p>
          <a:p>
            <a:pPr>
              <a:lnSpc>
                <a:spcPts val="1200"/>
              </a:lnSpc>
              <a:spcBef>
                <a:spcPts val="450"/>
              </a:spcBef>
            </a:pPr>
            <a:r>
              <a:rPr lang="de-DE" sz="1100" dirty="0" smtClean="0">
                <a:latin typeface="Avenir Light"/>
                <a:cs typeface="Avenir Light"/>
              </a:rPr>
              <a:t>Trainingskarten gibt es in drei Level. Das </a:t>
            </a:r>
            <a:r>
              <a:rPr lang="de-DE" sz="1100" dirty="0">
                <a:latin typeface="Avenir Light"/>
                <a:cs typeface="Avenir Light"/>
              </a:rPr>
              <a:t>Icon auf der Rückseite zeigt den jeweiligen Level an: </a:t>
            </a:r>
            <a:r>
              <a:rPr lang="de-DE" sz="1100" dirty="0" smtClean="0">
                <a:latin typeface="Avenir Light"/>
                <a:cs typeface="Avenir Light"/>
              </a:rPr>
              <a:t> </a:t>
            </a:r>
            <a:br>
              <a:rPr lang="de-DE" sz="1100" dirty="0" smtClean="0">
                <a:latin typeface="Avenir Light"/>
                <a:cs typeface="Avenir Light"/>
              </a:rPr>
            </a:br>
            <a:r>
              <a:rPr lang="de-DE" sz="1100" dirty="0" smtClean="0">
                <a:latin typeface="Avenir Light"/>
                <a:cs typeface="Avenir Light"/>
              </a:rPr>
              <a:t>Baseballkappe </a:t>
            </a:r>
            <a:r>
              <a:rPr lang="de-DE" sz="1100" dirty="0">
                <a:latin typeface="Avenir Light"/>
                <a:cs typeface="Avenir Light"/>
              </a:rPr>
              <a:t>= </a:t>
            </a:r>
            <a:r>
              <a:rPr lang="de-DE" sz="1100" dirty="0" smtClean="0">
                <a:latin typeface="Avenir Light"/>
                <a:cs typeface="Avenir Light"/>
              </a:rPr>
              <a:t>1. Level „</a:t>
            </a:r>
            <a:r>
              <a:rPr lang="de-DE" sz="1100" dirty="0" err="1" smtClean="0">
                <a:latin typeface="Avenir Light"/>
                <a:cs typeface="Avenir Light"/>
              </a:rPr>
              <a:t>Apprentice</a:t>
            </a:r>
            <a:r>
              <a:rPr lang="de-DE" sz="1100" dirty="0" smtClean="0">
                <a:latin typeface="Avenir Light"/>
                <a:cs typeface="Avenir Light"/>
              </a:rPr>
              <a:t>“ ; Gesellenhut </a:t>
            </a:r>
            <a:r>
              <a:rPr lang="de-DE" sz="1100" dirty="0">
                <a:latin typeface="Avenir Light"/>
                <a:cs typeface="Avenir Light"/>
              </a:rPr>
              <a:t>= </a:t>
            </a:r>
            <a:r>
              <a:rPr lang="de-DE" sz="1100" dirty="0" smtClean="0">
                <a:latin typeface="Avenir Light"/>
                <a:cs typeface="Avenir Light"/>
              </a:rPr>
              <a:t>2. Level „</a:t>
            </a:r>
            <a:r>
              <a:rPr lang="de-DE" sz="1100" dirty="0" err="1" smtClean="0">
                <a:latin typeface="Avenir Light"/>
                <a:cs typeface="Avenir Light"/>
              </a:rPr>
              <a:t>Journeyman</a:t>
            </a:r>
            <a:r>
              <a:rPr lang="de-DE" sz="1100" dirty="0" smtClean="0">
                <a:latin typeface="Avenir Light"/>
                <a:cs typeface="Avenir Light"/>
              </a:rPr>
              <a:t>“, Doktorhut = 3.  Level „Master“</a:t>
            </a:r>
            <a:r>
              <a:rPr lang="de-DE" sz="1100" dirty="0">
                <a:latin typeface="Avenir Light"/>
                <a:cs typeface="Avenir Light"/>
              </a:rPr>
              <a:t> </a:t>
            </a:r>
            <a:endParaRPr lang="de-DE" sz="1100" dirty="0" smtClean="0">
              <a:latin typeface="Avenir Light"/>
              <a:cs typeface="Avenir Light"/>
            </a:endParaRPr>
          </a:p>
          <a:p>
            <a:pPr>
              <a:lnSpc>
                <a:spcPts val="1200"/>
              </a:lnSpc>
              <a:spcBef>
                <a:spcPts val="450"/>
              </a:spcBef>
            </a:pPr>
            <a:r>
              <a:rPr lang="de-DE" sz="1100" dirty="0">
                <a:latin typeface="Avenir Light"/>
                <a:cs typeface="Avenir Light"/>
              </a:rPr>
              <a:t>Für den </a:t>
            </a:r>
            <a:r>
              <a:rPr lang="de-DE" sz="1100" dirty="0" err="1">
                <a:latin typeface="Avenir Light"/>
                <a:cs typeface="Avenir Light"/>
              </a:rPr>
              <a:t>Apprentice</a:t>
            </a:r>
            <a:r>
              <a:rPr lang="de-DE" sz="1100" dirty="0">
                <a:latin typeface="Avenir Light"/>
                <a:cs typeface="Avenir Light"/>
              </a:rPr>
              <a:t> Level ist ein Trainingszeitraum </a:t>
            </a:r>
            <a:r>
              <a:rPr lang="de-DE" sz="1100" dirty="0" smtClean="0">
                <a:latin typeface="Avenir Light"/>
                <a:cs typeface="Avenir Light"/>
              </a:rPr>
              <a:t>von 2 Wochen </a:t>
            </a:r>
            <a:r>
              <a:rPr lang="de-DE" sz="1100" dirty="0">
                <a:latin typeface="Avenir Light"/>
                <a:cs typeface="Avenir Light"/>
              </a:rPr>
              <a:t>eine bewährte Trainingsspanne.</a:t>
            </a:r>
          </a:p>
          <a:p>
            <a:pPr lvl="1"/>
            <a:endParaRPr lang="de-DE" sz="900" dirty="0"/>
          </a:p>
          <a:p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xfrm>
            <a:off x="858837" y="1721397"/>
            <a:ext cx="6011548" cy="313383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Diskutiere Deine Trainingsidee mit einem </a:t>
            </a:r>
            <a:r>
              <a:rPr lang="de-DE" dirty="0" smtClean="0"/>
              <a:t>Teammitglied oder einem Trainingspartner.</a:t>
            </a:r>
            <a:endParaRPr lang="de-DE" dirty="0"/>
          </a:p>
          <a:p>
            <a:r>
              <a:rPr lang="de-DE" dirty="0" smtClean="0"/>
              <a:t>Sucht </a:t>
            </a:r>
            <a:r>
              <a:rPr lang="de-DE" dirty="0"/>
              <a:t>zusammen Aspekte für die Vorderseite, indem ihr alle Gedanken zu dem Thema brainstormt.</a:t>
            </a:r>
          </a:p>
          <a:p>
            <a:r>
              <a:rPr lang="de-DE" dirty="0"/>
              <a:t>Schreibe die </a:t>
            </a:r>
            <a:r>
              <a:rPr lang="de-DE" dirty="0" smtClean="0"/>
              <a:t>Trainingskarte </a:t>
            </a:r>
            <a:r>
              <a:rPr lang="de-DE" dirty="0"/>
              <a:t>nach allen Regeln der </a:t>
            </a:r>
            <a:r>
              <a:rPr lang="de-DE" dirty="0" smtClean="0"/>
              <a:t>Kunst ... und den Hinweisen auf der Vorderseite.</a:t>
            </a:r>
            <a:endParaRPr lang="de-DE" dirty="0"/>
          </a:p>
          <a:p>
            <a:r>
              <a:rPr lang="de-DE" dirty="0"/>
              <a:t>Lass Dir von Deinem Team Feedback </a:t>
            </a:r>
            <a:r>
              <a:rPr lang="de-DE" dirty="0" smtClean="0"/>
              <a:t>zu Deiner Trainingskarte geben </a:t>
            </a:r>
            <a:r>
              <a:rPr lang="de-DE" dirty="0"/>
              <a:t>und überarbeite die Karte dementsprechend</a:t>
            </a:r>
            <a:r>
              <a:rPr lang="de-DE" dirty="0" smtClean="0"/>
              <a:t>.</a:t>
            </a:r>
          </a:p>
          <a:p>
            <a:r>
              <a:rPr lang="de-DE" dirty="0" smtClean="0"/>
              <a:t>Schreibe auf diese Weise in </a:t>
            </a:r>
            <a:r>
              <a:rPr lang="de-DE" dirty="0"/>
              <a:t>zwei Wochen eine </a:t>
            </a:r>
            <a:r>
              <a:rPr lang="de-DE" dirty="0" smtClean="0"/>
              <a:t>Trainingskarte.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ger_training_card_template_am_cc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ger_training_card_template_am_cc.potx</Template>
  <TotalTime>0</TotalTime>
  <Words>171</Words>
  <Application>Microsoft Macintosh PowerPoint</Application>
  <PresentationFormat>Benutzerdefiniert</PresentationFormat>
  <Paragraphs>17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ger_training_card_template_am_cc</vt:lpstr>
      <vt:lpstr>Trainingskarten schreiben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Regina Brandhuber</cp:lastModifiedBy>
  <cp:revision>19</cp:revision>
  <dcterms:modified xsi:type="dcterms:W3CDTF">2015-11-25T11:48:15Z</dcterms:modified>
</cp:coreProperties>
</file>