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8" d="100"/>
          <a:sy n="178" d="100"/>
        </p:scale>
        <p:origin x="720" y="1208"/>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01</a:t>
            </a:r>
            <a:endParaRPr lang="de-DE"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smtClean="0">
                <a:solidFill>
                  <a:srgbClr val="1191D1"/>
                </a:solidFill>
                <a:latin typeface="Avenir Heavy"/>
                <a:ea typeface="Avenir Book"/>
                <a:cs typeface="Avenir Heavy"/>
                <a:sym typeface="Avenir Book"/>
              </a:rPr>
              <a:t>TRAININGS</a:t>
            </a:r>
            <a:r>
              <a:rPr lang="de-DE" sz="2400" dirty="0" smtClean="0">
                <a:solidFill>
                  <a:srgbClr val="1191D1"/>
                </a:solidFill>
                <a:latin typeface="Avenir Light"/>
                <a:ea typeface="Avenir Light"/>
                <a:cs typeface="Avenir Light"/>
                <a:sym typeface="Avenir Book"/>
              </a:rPr>
              <a:t>SCHRITTE</a:t>
            </a:r>
            <a:endParaRPr sz="2400" dirty="0">
              <a:solidFill>
                <a:srgbClr val="167DC7"/>
              </a:solidFill>
              <a:latin typeface="Avenir Light"/>
              <a:ea typeface="Avenir Light"/>
              <a:cs typeface="Avenir Light"/>
              <a:sym typeface="Avenir Light"/>
            </a:endParaRP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84858" y="742017"/>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27.06.16</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dirty="0" smtClean="0">
                <a:solidFill>
                  <a:srgbClr val="1191D1"/>
                </a:solidFill>
                <a:latin typeface="Avenir Light"/>
                <a:ea typeface="Avenir Light"/>
                <a:cs typeface="Avenir Light"/>
                <a:sym typeface="Avenir Book"/>
              </a:rPr>
              <a:t>SCHRITTE</a:t>
            </a:r>
            <a:endParaRPr lang="de-DE" sz="2400" dirty="0">
              <a:solidFill>
                <a:srgbClr val="167DC7"/>
              </a:solidFill>
              <a:latin typeface="Avenir Light"/>
              <a:ea typeface="Avenir Light"/>
              <a:cs typeface="Avenir Light"/>
              <a:sym typeface="Avenir Light"/>
            </a:endParaRP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27.06.16</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01</a:t>
            </a:r>
            <a:endParaRPr lang="de-DE"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lang="de-DE" sz="2400" b="1" dirty="0" smtClean="0">
                <a:solidFill>
                  <a:srgbClr val="1191D1"/>
                </a:solidFill>
                <a:latin typeface="Avenir Heavy"/>
                <a:ea typeface="Avenir Book"/>
                <a:cs typeface="Avenir Heavy"/>
                <a:sym typeface="Avenir Book"/>
              </a:rPr>
              <a:t>TRAININGS</a:t>
            </a:r>
            <a:r>
              <a:rPr lang="de-DE" sz="2400" dirty="0" smtClean="0">
                <a:solidFill>
                  <a:srgbClr val="1191D1"/>
                </a:solidFill>
                <a:latin typeface="Avenir Light"/>
                <a:ea typeface="Avenir Light"/>
                <a:cs typeface="Avenir Light"/>
                <a:sym typeface="Avenir Book"/>
              </a:rPr>
              <a:t>SCHRITTE</a:t>
            </a:r>
            <a:endParaRPr lang="de-DE" sz="2400" dirty="0">
              <a:solidFill>
                <a:srgbClr val="167DC7"/>
              </a:solidFill>
              <a:latin typeface="Avenir Light"/>
              <a:ea typeface="Avenir Light"/>
              <a:cs typeface="Avenir Light"/>
              <a:sym typeface="Avenir Light"/>
            </a:endParaRP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27.06.16</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01</a:t>
            </a:r>
          </a:p>
          <a:p>
            <a:pPr lvl="0" algn="ctr">
              <a:defRPr sz="1800"/>
            </a:pPr>
            <a:endParaRPr sz="1000" b="1" dirty="0">
              <a:solidFill>
                <a:srgbClr val="FFFFFF"/>
              </a:solidFill>
              <a:latin typeface="Avenir Book"/>
              <a:ea typeface="Avenir Book"/>
              <a:cs typeface="Avenir Book"/>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27.06.16</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WOR 01</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2" y="648566"/>
            <a:ext cx="6203606" cy="461667"/>
          </a:xfrm>
        </p:spPr>
        <p:txBody>
          <a:bodyPr/>
          <a:lstStyle/>
          <a:p>
            <a:r>
              <a:rPr lang="de-DE" dirty="0" smtClean="0">
                <a:latin typeface="Avenir Light"/>
                <a:cs typeface="Avenir Light"/>
              </a:rPr>
              <a:t>WS: </a:t>
            </a:r>
            <a:r>
              <a:rPr lang="de-DE" dirty="0"/>
              <a:t>Was braucht mein Team?</a:t>
            </a:r>
            <a:br>
              <a:rPr lang="de-DE" dirty="0"/>
            </a:br>
            <a:endParaRPr lang="de-DE" dirty="0"/>
          </a:p>
        </p:txBody>
      </p:sp>
      <p:sp>
        <p:nvSpPr>
          <p:cNvPr id="3" name="Textplatzhalter 2"/>
          <p:cNvSpPr>
            <a:spLocks noGrp="1"/>
          </p:cNvSpPr>
          <p:nvPr>
            <p:ph type="body" idx="1"/>
          </p:nvPr>
        </p:nvSpPr>
        <p:spPr/>
        <p:txBody>
          <a:bodyPr/>
          <a:lstStyle/>
          <a:p>
            <a:r>
              <a:rPr lang="de-DE" dirty="0" smtClean="0"/>
              <a:t>Regina </a:t>
            </a:r>
            <a:r>
              <a:rPr lang="de-DE" dirty="0" err="1" smtClean="0"/>
              <a:t>Brandhuber</a:t>
            </a:r>
            <a:endParaRPr lang="de-DE" dirty="0"/>
          </a:p>
        </p:txBody>
      </p:sp>
      <p:sp>
        <p:nvSpPr>
          <p:cNvPr id="12" name="Textplatzhalter 11"/>
          <p:cNvSpPr>
            <a:spLocks noGrp="1"/>
          </p:cNvSpPr>
          <p:nvPr>
            <p:ph type="body" sz="quarter" idx="15"/>
          </p:nvPr>
        </p:nvSpPr>
        <p:spPr>
          <a:xfrm>
            <a:off x="858838" y="1447742"/>
            <a:ext cx="6265862" cy="3502025"/>
          </a:xfrm>
        </p:spPr>
        <p:txBody>
          <a:bodyPr>
            <a:noAutofit/>
          </a:bodyPr>
          <a:lstStyle/>
          <a:p>
            <a:pPr>
              <a:lnSpc>
                <a:spcPts val="1300"/>
              </a:lnSpc>
              <a:spcBef>
                <a:spcPts val="600"/>
              </a:spcBef>
            </a:pPr>
            <a:r>
              <a:rPr lang="de-DE" sz="1050" b="1" dirty="0" smtClean="0">
                <a:latin typeface="Avenir Heavy"/>
                <a:cs typeface="Avenir Heavy"/>
              </a:rPr>
              <a:t>Input</a:t>
            </a:r>
            <a:r>
              <a:rPr lang="de-DE" sz="1050" b="1" dirty="0">
                <a:latin typeface="Avenir Heavy"/>
                <a:cs typeface="Avenir Heavy"/>
              </a:rPr>
              <a:t>:</a:t>
            </a:r>
            <a:r>
              <a:rPr lang="de-DE" sz="1050" dirty="0">
                <a:latin typeface="Avenir Heavy"/>
                <a:cs typeface="Avenir Heavy"/>
              </a:rPr>
              <a:t> </a:t>
            </a:r>
            <a:r>
              <a:rPr lang="de-DE" sz="1050" dirty="0"/>
              <a:t>Ein Team, das sich verbessern will.</a:t>
            </a:r>
          </a:p>
          <a:p>
            <a:pPr>
              <a:lnSpc>
                <a:spcPts val="1300"/>
              </a:lnSpc>
              <a:spcBef>
                <a:spcPts val="600"/>
              </a:spcBef>
            </a:pPr>
            <a:r>
              <a:rPr lang="de-DE" sz="1050" b="1" dirty="0">
                <a:latin typeface="Avenir Heavy"/>
                <a:cs typeface="Avenir Heavy"/>
              </a:rPr>
              <a:t>Output:</a:t>
            </a:r>
            <a:r>
              <a:rPr lang="de-DE" sz="1050" dirty="0"/>
              <a:t> Fähigkeiten-Story </a:t>
            </a:r>
            <a:r>
              <a:rPr lang="de-DE" sz="1050" dirty="0" err="1" smtClean="0"/>
              <a:t>Map</a:t>
            </a:r>
            <a:r>
              <a:rPr lang="de-DE" sz="1050" dirty="0" smtClean="0"/>
              <a:t> </a:t>
            </a:r>
            <a:endParaRPr lang="de-DE" sz="1050" dirty="0"/>
          </a:p>
          <a:p>
            <a:pPr>
              <a:lnSpc>
                <a:spcPts val="1300"/>
              </a:lnSpc>
              <a:spcBef>
                <a:spcPts val="600"/>
              </a:spcBef>
            </a:pPr>
            <a:r>
              <a:rPr lang="de-DE" sz="1050" dirty="0"/>
              <a:t>Um einen sinnvollen Trainingsplan mit einem Team zu erarbeiten, </a:t>
            </a:r>
            <a:r>
              <a:rPr lang="de-DE" sz="1050" dirty="0" smtClean="0"/>
              <a:t>ist es notwendig zu wissen, was das Team braucht, um </a:t>
            </a:r>
            <a:r>
              <a:rPr lang="de-DE" sz="1050" dirty="0" err="1" smtClean="0"/>
              <a:t>Sotftware</a:t>
            </a:r>
            <a:r>
              <a:rPr lang="de-DE" sz="1050" dirty="0" smtClean="0"/>
              <a:t> in guter Qualität zu entwickeln.</a:t>
            </a:r>
          </a:p>
          <a:p>
            <a:pPr>
              <a:lnSpc>
                <a:spcPts val="1300"/>
              </a:lnSpc>
              <a:spcBef>
                <a:spcPts val="600"/>
              </a:spcBef>
            </a:pPr>
            <a:r>
              <a:rPr lang="de-DE" sz="1050" dirty="0" smtClean="0"/>
              <a:t>Niemand </a:t>
            </a:r>
            <a:r>
              <a:rPr lang="de-DE" sz="1050" dirty="0"/>
              <a:t>kann das besser beurteilen als das Team selbst, denn bei der Arbeit entsteht auch der Überblick über das, was </a:t>
            </a:r>
            <a:r>
              <a:rPr lang="de-DE" sz="1050" dirty="0" smtClean="0"/>
              <a:t>gebraucht wird, </a:t>
            </a:r>
            <a:r>
              <a:rPr lang="de-DE" sz="1050" dirty="0"/>
              <a:t>um diese Arbeit zu meistern. </a:t>
            </a:r>
          </a:p>
          <a:p>
            <a:pPr>
              <a:lnSpc>
                <a:spcPts val="1300"/>
              </a:lnSpc>
              <a:spcBef>
                <a:spcPts val="600"/>
              </a:spcBef>
            </a:pPr>
            <a:r>
              <a:rPr lang="de-DE" sz="1050" dirty="0"/>
              <a:t>Das Resultat dieses Workshops ist eine Story </a:t>
            </a:r>
            <a:r>
              <a:rPr lang="de-DE" sz="1050" dirty="0" smtClean="0"/>
              <a:t>Map</a:t>
            </a:r>
            <a:r>
              <a:rPr lang="de-DE" sz="1050" baseline="30000" dirty="0" smtClean="0"/>
              <a:t>1</a:t>
            </a:r>
            <a:r>
              <a:rPr lang="de-DE" sz="1050" dirty="0" smtClean="0"/>
              <a:t>, </a:t>
            </a:r>
            <a:r>
              <a:rPr lang="de-DE" sz="1050" dirty="0"/>
              <a:t>die die Perspektiven aus dem Team sammelt und </a:t>
            </a:r>
            <a:r>
              <a:rPr lang="de-DE" sz="1050" dirty="0" smtClean="0"/>
              <a:t>kategorisiert, </a:t>
            </a:r>
            <a:r>
              <a:rPr lang="de-DE" sz="1050" dirty="0"/>
              <a:t>welche Fähigkeiten man </a:t>
            </a:r>
            <a:r>
              <a:rPr lang="de-DE" sz="1050" dirty="0" smtClean="0"/>
              <a:t>für hochwertige </a:t>
            </a:r>
            <a:r>
              <a:rPr lang="de-DE" sz="1050" dirty="0" err="1" smtClean="0"/>
              <a:t>Softwarentwicklung</a:t>
            </a:r>
            <a:r>
              <a:rPr lang="de-DE" sz="1050" dirty="0" smtClean="0"/>
              <a:t> und die zu bewältigenden Aufgaben benötigt.</a:t>
            </a:r>
          </a:p>
          <a:p>
            <a:pPr>
              <a:lnSpc>
                <a:spcPts val="1300"/>
              </a:lnSpc>
              <a:spcBef>
                <a:spcPts val="600"/>
              </a:spcBef>
            </a:pPr>
            <a:r>
              <a:rPr lang="de-DE" sz="1050" dirty="0" smtClean="0"/>
              <a:t>Überlegt Euch, ob ihr mit diesem Workshop einen oder mehrere der Bereiche</a:t>
            </a:r>
            <a:br>
              <a:rPr lang="de-DE" sz="1050" dirty="0" smtClean="0"/>
            </a:br>
            <a:r>
              <a:rPr lang="de-DE" sz="1050" dirty="0" smtClean="0"/>
              <a:t> Anforderung – Entwicklung – Betrieb abdecken möchtet.</a:t>
            </a:r>
            <a:endParaRPr lang="de-DE" sz="1050" dirty="0"/>
          </a:p>
          <a:p>
            <a:pPr>
              <a:lnSpc>
                <a:spcPts val="1300"/>
              </a:lnSpc>
              <a:spcBef>
                <a:spcPts val="600"/>
              </a:spcBef>
            </a:pPr>
            <a:r>
              <a:rPr lang="de-DE" sz="1050" dirty="0"/>
              <a:t>Vielleicht gibt es auch den Wunsch nach einigen Fähigkeiten, die aber im Team noch nicht vorhanden sind. Vor allem dafür sollte in diesem Workshop Platz sein.</a:t>
            </a:r>
          </a:p>
          <a:p>
            <a:pPr>
              <a:lnSpc>
                <a:spcPts val="1300"/>
              </a:lnSpc>
              <a:spcBef>
                <a:spcPts val="600"/>
              </a:spcBef>
            </a:pPr>
            <a:r>
              <a:rPr lang="de-DE" sz="1050" dirty="0"/>
              <a:t>Der Workshop schafft eine Wahrnehmung, die erst wachsen muss. Fähigkeiten können hinzukommen, wegfallen oder es ändert sich ihre Priorisierung</a:t>
            </a:r>
            <a:r>
              <a:rPr lang="de-DE" sz="1050" dirty="0" smtClean="0"/>
              <a:t>. </a:t>
            </a:r>
          </a:p>
          <a:p>
            <a:pPr>
              <a:lnSpc>
                <a:spcPts val="1300"/>
              </a:lnSpc>
              <a:spcBef>
                <a:spcPts val="600"/>
              </a:spcBef>
            </a:pPr>
            <a:r>
              <a:rPr lang="de-DE" sz="1050" dirty="0"/>
              <a:t>Daher ist es sinnvoll, nach dem Workshop </a:t>
            </a:r>
            <a:r>
              <a:rPr lang="de-DE" sz="1050" dirty="0" smtClean="0"/>
              <a:t>Ideen und Argumente </a:t>
            </a:r>
            <a:r>
              <a:rPr lang="de-DE" sz="1050" dirty="0"/>
              <a:t>für/gegen die in der Story </a:t>
            </a:r>
            <a:r>
              <a:rPr lang="de-DE" sz="1050" dirty="0" err="1"/>
              <a:t>Map</a:t>
            </a:r>
            <a:r>
              <a:rPr lang="de-DE" sz="1050" dirty="0"/>
              <a:t> zusammengetragenen Aspekte zu </a:t>
            </a:r>
            <a:r>
              <a:rPr lang="de-DE" sz="1050" dirty="0" smtClean="0"/>
              <a:t>sammeln und dazu den </a:t>
            </a:r>
            <a:r>
              <a:rPr lang="de-DE" sz="1050" dirty="0"/>
              <a:t>Move </a:t>
            </a:r>
            <a:r>
              <a:rPr lang="de-DE" sz="1050" dirty="0" smtClean="0"/>
              <a:t>Drain </a:t>
            </a:r>
            <a:r>
              <a:rPr lang="de-DE" sz="1050" dirty="0" err="1" smtClean="0"/>
              <a:t>Snake</a:t>
            </a:r>
            <a:r>
              <a:rPr lang="de-DE" sz="1050" dirty="0"/>
              <a:t> </a:t>
            </a:r>
            <a:r>
              <a:rPr lang="de-DE" sz="1050" dirty="0" smtClean="0"/>
              <a:t>durchzuführen</a:t>
            </a:r>
            <a:r>
              <a:rPr lang="de-DE" sz="1050" dirty="0"/>
              <a:t>, </a:t>
            </a:r>
            <a:r>
              <a:rPr lang="de-DE" sz="1050" dirty="0" smtClean="0"/>
              <a:t>der in </a:t>
            </a:r>
            <a:r>
              <a:rPr lang="de-DE" sz="1050" dirty="0"/>
              <a:t>Kombination mit dem </a:t>
            </a:r>
            <a:r>
              <a:rPr lang="de-DE" sz="1050" dirty="0" smtClean="0"/>
              <a:t>Aktualisierungstreffen zugleich </a:t>
            </a:r>
            <a:r>
              <a:rPr lang="de-DE" sz="1050" dirty="0"/>
              <a:t>die Vorbereitung für den 2. </a:t>
            </a:r>
            <a:r>
              <a:rPr lang="de-DE" sz="1050" dirty="0" smtClean="0"/>
              <a:t>Workshop ist.</a:t>
            </a:r>
            <a:endParaRPr lang="de-DE" sz="1050" dirty="0"/>
          </a:p>
          <a:p>
            <a:pPr>
              <a:lnSpc>
                <a:spcPts val="1300"/>
              </a:lnSpc>
              <a:spcBef>
                <a:spcPts val="600"/>
              </a:spcBef>
            </a:pPr>
            <a:endParaRPr lang="de-DE" sz="1050" dirty="0"/>
          </a:p>
        </p:txBody>
      </p:sp>
      <p:sp>
        <p:nvSpPr>
          <p:cNvPr id="5" name="Textfeld 4"/>
          <p:cNvSpPr txBox="1"/>
          <p:nvPr/>
        </p:nvSpPr>
        <p:spPr>
          <a:xfrm>
            <a:off x="1051431" y="5022031"/>
            <a:ext cx="6481788" cy="215444"/>
          </a:xfrm>
          <a:prstGeom prst="rect">
            <a:avLst/>
          </a:prstGeom>
          <a:noFill/>
        </p:spPr>
        <p:txBody>
          <a:bodyPr wrap="square" rtlCol="0">
            <a:spAutoFit/>
          </a:bodyPr>
          <a:lstStyle/>
          <a:p>
            <a:r>
              <a:rPr lang="de-DE" sz="800" baseline="30000" dirty="0"/>
              <a:t>1</a:t>
            </a:r>
            <a:r>
              <a:rPr lang="de-DE" sz="800" dirty="0" smtClean="0">
                <a:solidFill>
                  <a:schemeClr val="tx1">
                    <a:lumMod val="50000"/>
                    <a:lumOff val="50000"/>
                  </a:schemeClr>
                </a:solidFill>
                <a:latin typeface="Avenir Light"/>
                <a:cs typeface="Avenir Light"/>
              </a:rPr>
              <a:t>Quelle: Patton</a:t>
            </a:r>
            <a:r>
              <a:rPr lang="de-DE" sz="800" dirty="0">
                <a:solidFill>
                  <a:schemeClr val="tx1">
                    <a:lumMod val="50000"/>
                    <a:lumOff val="50000"/>
                  </a:schemeClr>
                </a:solidFill>
                <a:latin typeface="Avenir Light"/>
                <a:cs typeface="Avenir Light"/>
              </a:rPr>
              <a:t>, Jeff (2015): User Story Mapping- Nutzerbedürfnisse besser verstehen als Schlüssel für erfolgreiche Produkte, </a:t>
            </a:r>
            <a:r>
              <a:rPr lang="de-DE" sz="800" dirty="0" err="1">
                <a:solidFill>
                  <a:schemeClr val="tx1">
                    <a:lumMod val="50000"/>
                    <a:lumOff val="50000"/>
                  </a:schemeClr>
                </a:solidFill>
                <a:latin typeface="Avenir Light"/>
                <a:cs typeface="Avenir Light"/>
              </a:rPr>
              <a:t>O'Reilly</a:t>
            </a:r>
            <a:endParaRPr lang="de-DE" sz="800" dirty="0">
              <a:solidFill>
                <a:schemeClr val="tx1">
                  <a:lumMod val="50000"/>
                  <a:lumOff val="50000"/>
                </a:schemeClr>
              </a:solidFill>
              <a:latin typeface="Avenir Light"/>
              <a:cs typeface="Avenir Light"/>
            </a:endParaRP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a:xfrm>
            <a:off x="858836" y="1436712"/>
            <a:ext cx="6382810" cy="3500178"/>
          </a:xfrm>
        </p:spPr>
        <p:txBody>
          <a:bodyPr>
            <a:noAutofit/>
          </a:bodyPr>
          <a:lstStyle/>
          <a:p>
            <a:pPr>
              <a:lnSpc>
                <a:spcPts val="1200"/>
              </a:lnSpc>
            </a:pPr>
            <a:r>
              <a:rPr lang="de-DE" b="1" dirty="0" smtClean="0">
                <a:latin typeface="Avenir Heavy"/>
                <a:cs typeface="Avenir Heavy"/>
              </a:rPr>
              <a:t>Material: </a:t>
            </a:r>
            <a:r>
              <a:rPr lang="de-DE" dirty="0" smtClean="0"/>
              <a:t>Klebezettel, Stifte</a:t>
            </a:r>
            <a:r>
              <a:rPr lang="de-DE" dirty="0" smtClean="0"/>
              <a:t>, </a:t>
            </a:r>
            <a:r>
              <a:rPr lang="de-DE" dirty="0" smtClean="0"/>
              <a:t>Wand</a:t>
            </a:r>
            <a:r>
              <a:rPr lang="de-DE" dirty="0"/>
              <a:t>- oder </a:t>
            </a:r>
            <a:r>
              <a:rPr lang="de-DE" dirty="0" smtClean="0"/>
              <a:t>W</a:t>
            </a:r>
            <a:r>
              <a:rPr lang="de-DE" sz="1100" dirty="0" smtClean="0">
                <a:ea typeface="Avenir Book"/>
                <a:sym typeface="Avenir Book"/>
              </a:rPr>
              <a:t>eißwan</a:t>
            </a:r>
            <a:r>
              <a:rPr lang="de-DE" dirty="0" smtClean="0"/>
              <a:t>dtafelfläche</a:t>
            </a:r>
            <a:endParaRPr lang="de-DE" dirty="0"/>
          </a:p>
          <a:p>
            <a:pPr>
              <a:lnSpc>
                <a:spcPts val="1200"/>
              </a:lnSpc>
            </a:pPr>
            <a:r>
              <a:rPr lang="de-DE" dirty="0" smtClean="0">
                <a:latin typeface="Avenir Heavy"/>
                <a:cs typeface="Avenir Heavy"/>
              </a:rPr>
              <a:t>Zeit: </a:t>
            </a:r>
            <a:r>
              <a:rPr lang="de-DE" dirty="0" smtClean="0"/>
              <a:t>60 Minuten bei einem Team von 5 – 10 Personen</a:t>
            </a:r>
          </a:p>
          <a:p>
            <a:pPr>
              <a:lnSpc>
                <a:spcPts val="1200"/>
              </a:lnSpc>
            </a:pPr>
            <a:r>
              <a:rPr lang="de-DE" dirty="0" smtClean="0"/>
              <a:t>Je </a:t>
            </a:r>
            <a:r>
              <a:rPr lang="de-DE" dirty="0"/>
              <a:t>nachdem wie groß das Team ist und wie ihr arbeiten möchtet, könnt Ihr bei jedem Schritt einzeln, in Kleingruppen oder im gesamten Team </a:t>
            </a:r>
            <a:r>
              <a:rPr lang="de-DE" dirty="0" smtClean="0"/>
              <a:t>arbeiten</a:t>
            </a:r>
            <a:r>
              <a:rPr lang="de-DE" dirty="0" smtClean="0"/>
              <a:t>.</a:t>
            </a:r>
            <a:endParaRPr lang="de-DE" dirty="0"/>
          </a:p>
          <a:p>
            <a:pPr>
              <a:lnSpc>
                <a:spcPts val="1200"/>
              </a:lnSpc>
            </a:pPr>
            <a:r>
              <a:rPr lang="de-DE" dirty="0"/>
              <a:t>Nachdem Ihr entschieden habt, in welche Gruppen Ihr Euch einteilt, stellt Euch die Frage: </a:t>
            </a:r>
            <a:r>
              <a:rPr lang="de-DE" dirty="0" smtClean="0"/>
              <a:t/>
            </a:r>
            <a:br>
              <a:rPr lang="de-DE" dirty="0" smtClean="0"/>
            </a:br>
            <a:r>
              <a:rPr lang="de-DE" dirty="0" smtClean="0">
                <a:latin typeface="Avenir Heavy"/>
                <a:cs typeface="Avenir Heavy"/>
              </a:rPr>
              <a:t>"</a:t>
            </a:r>
            <a:r>
              <a:rPr lang="de-DE" dirty="0">
                <a:latin typeface="Avenir Heavy"/>
                <a:cs typeface="Avenir Heavy"/>
              </a:rPr>
              <a:t>Welche Fähigkeiten brauchen wir als Team, um Software in guter Qualität zu entwickeln?"</a:t>
            </a:r>
          </a:p>
          <a:p>
            <a:pPr>
              <a:lnSpc>
                <a:spcPts val="1200"/>
              </a:lnSpc>
            </a:pPr>
            <a:r>
              <a:rPr lang="de-DE" dirty="0" smtClean="0"/>
              <a:t>Sammelt in </a:t>
            </a:r>
            <a:r>
              <a:rPr lang="de-DE" dirty="0"/>
              <a:t>einem Brainstorming 5 Minuten lang alles, was Euch zu dieser Frage einfällt und schreibt jede Fähigkeit auf einen Klebezettel. Das Brainstorming kann einzeln (jeder für sich), in den Kleingruppen oder auch gemeinsam erfolgen. </a:t>
            </a:r>
          </a:p>
          <a:p>
            <a:pPr>
              <a:lnSpc>
                <a:spcPts val="1200"/>
              </a:lnSpc>
            </a:pPr>
            <a:r>
              <a:rPr lang="de-DE" dirty="0" smtClean="0"/>
              <a:t>Tragt </a:t>
            </a:r>
            <a:r>
              <a:rPr lang="de-DE" dirty="0"/>
              <a:t>nun im gesamten Team die Ergebnisse zusammen. Lest dafür nacheinander einzeln die Fähigkeiten vor und hängt die Zettel an eine Wand. Sucht dabei nach Clustern in den Fähigkeiten und findet einen Oberbegriff für jedes </a:t>
            </a:r>
            <a:r>
              <a:rPr lang="de-DE" dirty="0" err="1"/>
              <a:t>Fähigkeitencluster</a:t>
            </a:r>
            <a:r>
              <a:rPr lang="de-DE" dirty="0" smtClean="0"/>
              <a:t>.</a:t>
            </a:r>
            <a:endParaRPr lang="de-DE" dirty="0"/>
          </a:p>
          <a:p>
            <a:pPr>
              <a:lnSpc>
                <a:spcPts val="1200"/>
              </a:lnSpc>
            </a:pPr>
            <a:r>
              <a:rPr lang="de-DE" dirty="0" smtClean="0"/>
              <a:t>Hängt </a:t>
            </a:r>
            <a:r>
              <a:rPr lang="de-DE" dirty="0"/>
              <a:t>die Oberbegriffe mit einer anderen Klebezettel-Farbe in einer Reihe nebeneinander. Das ist Euer "Backbone", das Rückgrat Eurer notwendigen Kompetenzen. Sammelt die passenden Fähigkeiten darunter, </a:t>
            </a:r>
            <a:r>
              <a:rPr lang="de-DE" dirty="0" smtClean="0"/>
              <a:t>so dass </a:t>
            </a:r>
            <a:r>
              <a:rPr lang="de-DE" dirty="0"/>
              <a:t>eine Story </a:t>
            </a:r>
            <a:r>
              <a:rPr lang="de-DE" dirty="0" err="1"/>
              <a:t>Map</a:t>
            </a:r>
            <a:r>
              <a:rPr lang="de-DE" dirty="0"/>
              <a:t> entsteht</a:t>
            </a:r>
            <a:r>
              <a:rPr lang="de-DE" dirty="0" smtClean="0"/>
              <a:t>.</a:t>
            </a:r>
            <a:endParaRPr lang="de-DE" dirty="0"/>
          </a:p>
          <a:p>
            <a:pPr>
              <a:lnSpc>
                <a:spcPts val="1200"/>
              </a:lnSpc>
            </a:pPr>
            <a:r>
              <a:rPr lang="de-DE" dirty="0" smtClean="0"/>
              <a:t>Zum </a:t>
            </a:r>
            <a:r>
              <a:rPr lang="de-DE" dirty="0"/>
              <a:t>Schluss diskutiert die Priorisierung der Fähigkeiten aus. Wie wichtig ist eine Fähigkeit im Bezug auf die Entwicklung guter Software? Sammelt zuerst alle Argumente und einigt euch dann im Konsens auf eine Reihenfolge. </a:t>
            </a:r>
            <a:endParaRPr lang="de-DE" dirty="0" smtClean="0"/>
          </a:p>
          <a:p>
            <a:pPr>
              <a:lnSpc>
                <a:spcPts val="1200"/>
              </a:lnSpc>
            </a:pPr>
            <a:r>
              <a:rPr lang="de-DE" dirty="0"/>
              <a:t>Arbeitet nach dem Workshop mit den </a:t>
            </a:r>
            <a:r>
              <a:rPr lang="de-DE" dirty="0" err="1"/>
              <a:t>Moves</a:t>
            </a:r>
            <a:r>
              <a:rPr lang="de-DE" dirty="0"/>
              <a:t> </a:t>
            </a:r>
            <a:r>
              <a:rPr lang="de-DE" dirty="0" smtClean="0"/>
              <a:t>Drain </a:t>
            </a:r>
            <a:r>
              <a:rPr lang="de-DE" dirty="0" err="1" smtClean="0"/>
              <a:t>Snake</a:t>
            </a:r>
            <a:r>
              <a:rPr lang="de-DE" dirty="0" smtClean="0"/>
              <a:t> und Aktualisierungstreffen</a:t>
            </a:r>
            <a:r>
              <a:rPr lang="de-DE" dirty="0"/>
              <a:t> </a:t>
            </a:r>
            <a:r>
              <a:rPr lang="de-DE" dirty="0" smtClean="0"/>
              <a:t>weiter</a:t>
            </a:r>
            <a:r>
              <a:rPr lang="de-DE" dirty="0"/>
              <a:t>. Der Workshop ist ein Startpunkt. Die eigentliche Arbeit beginnt nach Ende des Workshops</a:t>
            </a:r>
            <a:r>
              <a:rPr lang="de-DE" dirty="0" smtClean="0"/>
              <a:t>.</a:t>
            </a:r>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111</Words>
  <Application>Microsoft Macintosh PowerPoint</Application>
  <PresentationFormat>Benutzerdefiniert</PresentationFormat>
  <Paragraphs>21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WS: Was braucht mein Team? </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26</cp:revision>
  <dcterms:modified xsi:type="dcterms:W3CDTF">2016-06-27T10:17:44Z</dcterms:modified>
</cp:coreProperties>
</file>