
<file path=[Content_Types].xml><?xml version="1.0" encoding="utf-8"?>
<Types xmlns="http://schemas.openxmlformats.org/package/2006/content-types">
  <Default Extension="xml" ContentType="application/xml"/>
  <Default Extension="jpg" ContentType="image/jpeg"/>
  <Default Extension="jpeg" ContentType="image/jpeg"/>
  <Default Extension="emf" ContentType="image/x-emf"/>
  <Default Extension="rels" ContentType="application/vnd.openxmlformats-package.relationships+xml"/>
  <Default Extension="tif" ContentType="image/t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7"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229237"/>
    <a:srgbClr val="9DCB82"/>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41" d="100"/>
          <a:sy n="141" d="100"/>
        </p:scale>
        <p:origin x="-2144" y="-104"/>
      </p:cViewPr>
      <p:guideLst>
        <p:guide orient="horz" pos="872"/>
        <p:guide pos="71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handoutMaster" Target="handoutMasters/handoutMaster1.xml"/><Relationship Id="rId5" Type="http://schemas.openxmlformats.org/officeDocument/2006/relationships/printerSettings" Target="printerSettings/printerSettings1.bin"/><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077CBB-2DF5-4D45-BDDD-22DB2684D07E}" type="datetimeFigureOut">
              <a:rPr lang="de-DE" smtClean="0"/>
              <a:t>11.05.16</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AF1D9A-A12A-E345-8B91-B87C205EE5BE}" type="slidenum">
              <a:rPr lang="de-DE" smtClean="0"/>
              <a:t>‹Nr.›</a:t>
            </a:fld>
            <a:endParaRPr lang="de-DE"/>
          </a:p>
        </p:txBody>
      </p:sp>
    </p:spTree>
    <p:extLst>
      <p:ext uri="{BB962C8B-B14F-4D97-AF65-F5344CB8AC3E}">
        <p14:creationId xmlns:p14="http://schemas.microsoft.com/office/powerpoint/2010/main" val="407951300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Überschrift 2zeilig">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01105"/>
            <a:ext cx="4612406" cy="461665"/>
          </a:xfrm>
        </p:spPr>
        <p:txBody>
          <a:bodyPr/>
          <a:lstStyle>
            <a:lvl1pPr algn="l">
              <a:defRPr/>
            </a:lvl1pPr>
          </a:lstStyle>
          <a:p>
            <a:r>
              <a:rPr lang="de-DE" smtClean="0"/>
              <a:t>Mastertitelformat bearbeiten</a:t>
            </a:r>
            <a:endParaRPr lang="de-DE" dirty="0"/>
          </a:p>
        </p:txBody>
      </p:sp>
      <p:sp>
        <p:nvSpPr>
          <p:cNvPr id="3" name="Untertitel 2"/>
          <p:cNvSpPr>
            <a:spLocks noGrp="1"/>
          </p:cNvSpPr>
          <p:nvPr>
            <p:ph type="subTitle" idx="1"/>
          </p:nvPr>
        </p:nvSpPr>
        <p:spPr>
          <a:xfrm>
            <a:off x="1166813" y="895595"/>
            <a:ext cx="5293995" cy="634652"/>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smtClean="0"/>
              <a:t>Master-Untertitelformat bearbeiten</a:t>
            </a:r>
            <a:endParaRPr lang="de-DE" dirty="0"/>
          </a:p>
        </p:txBody>
      </p:sp>
      <p:sp>
        <p:nvSpPr>
          <p:cNvPr id="5" name="Textplatzhalter 4"/>
          <p:cNvSpPr>
            <a:spLocks noGrp="1"/>
          </p:cNvSpPr>
          <p:nvPr>
            <p:ph type="body" sz="quarter" idx="14"/>
          </p:nvPr>
        </p:nvSpPr>
        <p:spPr/>
        <p:txBody>
          <a:bodyPr/>
          <a:lstStyle>
            <a:lvl1pPr marL="263525" indent="-263525">
              <a:buSzPct val="200000"/>
              <a:buFontTx/>
              <a:buBlip>
                <a:blip r:embed="rId2"/>
              </a:buBlip>
              <a:defRPr/>
            </a:lvl1pPr>
            <a:lvl2pPr marL="630238" indent="-227013">
              <a:buSzPct val="200000"/>
              <a:buFontTx/>
              <a:buBlip>
                <a:blip r:embed="rId2"/>
              </a:buBlip>
              <a:defRPr/>
            </a:lvl2pPr>
            <a:lvl3pPr marL="1008469" indent="-201694">
              <a:buSzPct val="200000"/>
              <a:buFontTx/>
              <a:buBlip>
                <a:blip r:embed="rId2"/>
              </a:buBlip>
              <a:defRPr/>
            </a:lvl3pPr>
            <a:lvl4pPr marL="1411856" indent="-201694">
              <a:buSzPct val="200000"/>
              <a:buFontTx/>
              <a:buBlip>
                <a:blip r:embed="rId2"/>
              </a:buBlip>
              <a:defRPr/>
            </a:lvl4pPr>
            <a:lvl5pPr marL="1815244" indent="-201694">
              <a:buSzPct val="200000"/>
              <a:buFontTx/>
              <a:buBlip>
                <a:blip r:embed="rId2"/>
              </a:buBlip>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iningsaufgaben Apprentice">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2" name="Bild 1" descr="ee_apprentice.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41760" y="3464872"/>
            <a:ext cx="1028700" cy="10414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iningsaufgaben Journeyman">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5" name="Bild 4" descr="ee_journeyman_icon.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68683" y="3613768"/>
            <a:ext cx="901700" cy="914400"/>
          </a:xfrm>
          <a:prstGeom prst="rect">
            <a:avLst/>
          </a:prstGeom>
        </p:spPr>
      </p:pic>
    </p:spTree>
    <p:extLst>
      <p:ext uri="{BB962C8B-B14F-4D97-AF65-F5344CB8AC3E}">
        <p14:creationId xmlns:p14="http://schemas.microsoft.com/office/powerpoint/2010/main" val="431578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rainingsaufgaben Master">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Clr>
                <a:srgbClr val="229237"/>
              </a:buClr>
              <a:buSzPct val="150000"/>
              <a:buFont typeface="Wingdings" charset="2"/>
              <a:buChar char=""/>
              <a:defRPr/>
            </a:lvl1pPr>
            <a:lvl2pPr marL="536575" indent="-252413">
              <a:lnSpc>
                <a:spcPct val="150000"/>
              </a:lnSpc>
              <a:buClr>
                <a:srgbClr val="229237"/>
              </a:buClr>
              <a:buSzPct val="150000"/>
              <a:buFont typeface="Wingdings" charset="2"/>
              <a:buChar char=""/>
              <a:tabLst/>
              <a:defRPr/>
            </a:lvl2pPr>
            <a:lvl3pPr marL="1074738" indent="-268288">
              <a:lnSpc>
                <a:spcPct val="150000"/>
              </a:lnSpc>
              <a:buClr>
                <a:srgbClr val="229237"/>
              </a:buClr>
              <a:buSzPct val="150000"/>
              <a:buFont typeface="Wingdings" charset="2"/>
              <a:buChar char=""/>
              <a:defRPr/>
            </a:lvl3pPr>
            <a:lvl4pPr marL="1525588" indent="-315913">
              <a:lnSpc>
                <a:spcPct val="150000"/>
              </a:lnSpc>
              <a:buClr>
                <a:srgbClr val="229237"/>
              </a:buClr>
              <a:buSzPct val="150000"/>
              <a:buFont typeface="Wingdings" charset="2"/>
              <a:buChar char=""/>
              <a:defRPr/>
            </a:lvl4pPr>
            <a:lvl5pPr marL="1884363" indent="-271463">
              <a:lnSpc>
                <a:spcPct val="150000"/>
              </a:lnSpc>
              <a:buClr>
                <a:srgbClr val="229237"/>
              </a:buClr>
              <a:buSzPct val="150000"/>
              <a:buFont typeface="Wingdings" charset="2"/>
              <a:buChar char=""/>
              <a:defRPr/>
            </a:lvl5pPr>
          </a:lstStyle>
          <a:p>
            <a:pPr lvl="0"/>
            <a:r>
              <a:rPr lang="de-DE" smtClean="0"/>
              <a:t>Mastertextformat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2" name="Textfeld 11"/>
          <p:cNvSpPr txBox="1"/>
          <p:nvPr userDrawn="1"/>
        </p:nvSpPr>
        <p:spPr>
          <a:xfrm>
            <a:off x="1174413" y="775024"/>
            <a:ext cx="3673457" cy="461665"/>
          </a:xfrm>
          <a:prstGeom prst="rect">
            <a:avLst/>
          </a:prstGeom>
          <a:noFill/>
        </p:spPr>
        <p:txBody>
          <a:bodyPr wrap="square" rtlCol="0">
            <a:spAutoFit/>
          </a:bodyPr>
          <a:lstStyle/>
          <a:p>
            <a:r>
              <a:rPr lang="de-DE" sz="2400" dirty="0" smtClean="0">
                <a:solidFill>
                  <a:srgbClr val="229237"/>
                </a:solidFill>
                <a:latin typeface="Avenir Heavy"/>
                <a:cs typeface="Avenir Heavy"/>
              </a:rPr>
              <a:t>TRAININGS</a:t>
            </a:r>
            <a:r>
              <a:rPr lang="de-DE" sz="2400" dirty="0" smtClean="0">
                <a:solidFill>
                  <a:srgbClr val="229237"/>
                </a:solidFill>
                <a:latin typeface="Avenir Light"/>
                <a:cs typeface="Avenir Light"/>
              </a:rPr>
              <a:t>AUFGABEN</a:t>
            </a:r>
            <a:endParaRPr lang="de-DE" sz="2300" dirty="0">
              <a:solidFill>
                <a:srgbClr val="229237"/>
              </a:solidFill>
              <a:latin typeface="Avenir Light"/>
              <a:cs typeface="Avenir Light"/>
            </a:endParaRPr>
          </a:p>
        </p:txBody>
      </p:sp>
      <p:pic>
        <p:nvPicPr>
          <p:cNvPr id="4" name="Bild 3" descr="ee_ master.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80695" y="3595141"/>
            <a:ext cx="1054100" cy="990600"/>
          </a:xfrm>
          <a:prstGeom prst="rect">
            <a:avLst/>
          </a:prstGeom>
        </p:spPr>
      </p:pic>
    </p:spTree>
    <p:extLst>
      <p:ext uri="{BB962C8B-B14F-4D97-AF65-F5344CB8AC3E}">
        <p14:creationId xmlns:p14="http://schemas.microsoft.com/office/powerpoint/2010/main" val="4315787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jpg"/><Relationship Id="rId7" Type="http://schemas.openxmlformats.org/officeDocument/2006/relationships/image" Target="../media/image2.png"/><Relationship Id="rId8" Type="http://schemas.openxmlformats.org/officeDocument/2006/relationships/image" Target="../media/image3.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1" name="Bild 10" descr="Signet.jpg"/>
          <p:cNvPicPr>
            <a:picLocks noChangeAspect="1"/>
          </p:cNvPicPr>
          <p:nvPr/>
        </p:nvPicPr>
        <p:blipFill rotWithShape="1">
          <a:blip r:embed="rId6">
            <a:extLst>
              <a:ext uri="{28A0092B-C50C-407E-A947-70E740481C1C}">
                <a14:useLocalDpi xmlns:a14="http://schemas.microsoft.com/office/drawing/2010/main" val="0"/>
              </a:ext>
            </a:extLst>
          </a:blip>
          <a:srcRect l="20005" t="10569" r="20074" b="17503"/>
          <a:stretch/>
        </p:blipFill>
        <p:spPr>
          <a:xfrm>
            <a:off x="213098" y="144915"/>
            <a:ext cx="1079401" cy="1295678"/>
          </a:xfrm>
          <a:prstGeom prst="rect">
            <a:avLst/>
          </a:prstGeom>
        </p:spPr>
      </p:pic>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smtClean="0"/>
              <a:t>Überschrift </a:t>
            </a:r>
            <a:br>
              <a:rPr lang="de-DE" dirty="0" smtClean="0"/>
            </a:br>
            <a:r>
              <a:rPr lang="de-DE" dirty="0" smtClean="0"/>
              <a:t>bearbeiten </a:t>
            </a:r>
            <a:endParaRPr lang="de-DE" dirty="0"/>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smtClean="0"/>
              <a:t>Mastertextformat bearbeiten</a:t>
            </a:r>
          </a:p>
          <a:p>
            <a:pPr lvl="1"/>
            <a:r>
              <a:rPr lang="de-DE" dirty="0" smtClean="0"/>
              <a:t>Zweite Ebene</a:t>
            </a:r>
          </a:p>
          <a:p>
            <a:pPr lvl="2"/>
            <a:r>
              <a:rPr lang="de-DE" dirty="0" smtClean="0"/>
              <a:t>Dritte Ebene</a:t>
            </a:r>
          </a:p>
          <a:p>
            <a:pPr lvl="3"/>
            <a:r>
              <a:rPr lang="de-DE" dirty="0" smtClean="0"/>
              <a:t>Vierte Ebene</a:t>
            </a:r>
          </a:p>
        </p:txBody>
      </p:sp>
      <p:sp>
        <p:nvSpPr>
          <p:cNvPr id="8" name="Rechteck 7"/>
          <p:cNvSpPr/>
          <p:nvPr/>
        </p:nvSpPr>
        <p:spPr>
          <a:xfrm>
            <a:off x="0" y="0"/>
            <a:ext cx="7562850" cy="61450"/>
          </a:xfrm>
          <a:prstGeom prst="rect">
            <a:avLst/>
          </a:prstGeom>
          <a:solidFill>
            <a:srgbClr val="9DCB82"/>
          </a:solidFill>
          <a:ln>
            <a:solidFill>
              <a:srgbClr val="9DCB8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lgn="ctr">
              <a:buFont typeface="Wingdings" charset="2"/>
              <a:buChar char="²"/>
            </a:pPr>
            <a:endParaRPr lang="de-DE" dirty="0"/>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229237"/>
          </a:solidFill>
          <a:ln>
            <a:solidFill>
              <a:srgbClr val="22923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smtClean="0">
                <a:solidFill>
                  <a:schemeClr val="bg1"/>
                </a:solidFill>
                <a:latin typeface="Avenir Book"/>
                <a:cs typeface="Avenir Book"/>
              </a:rPr>
              <a:t>TRAININGSKARTE</a:t>
            </a:r>
            <a:r>
              <a:rPr lang="de-DE" sz="1050" dirty="0" smtClean="0">
                <a:solidFill>
                  <a:schemeClr val="bg1"/>
                </a:solidFill>
                <a:latin typeface="Avenir Book"/>
                <a:cs typeface="Avenir Book"/>
              </a:rPr>
              <a:t> </a:t>
            </a:r>
            <a:r>
              <a:rPr lang="de-DE" sz="1050" b="1" dirty="0" smtClean="0">
                <a:solidFill>
                  <a:schemeClr val="bg1"/>
                </a:solidFill>
                <a:latin typeface="Avenir Heavy"/>
                <a:cs typeface="Avenir Heavy"/>
              </a:rPr>
              <a:t>PER 10</a:t>
            </a:r>
            <a:endParaRPr lang="de-DE" sz="1050" b="1" dirty="0">
              <a:solidFill>
                <a:schemeClr val="bg1"/>
              </a:solidFill>
              <a:latin typeface="Avenir Heavy"/>
              <a:cs typeface="Avenir Heavy"/>
            </a:endParaRPr>
          </a:p>
        </p:txBody>
      </p:sp>
      <p:sp>
        <p:nvSpPr>
          <p:cNvPr id="12" name="Rechteck 11"/>
          <p:cNvSpPr/>
          <p:nvPr/>
        </p:nvSpPr>
        <p:spPr>
          <a:xfrm>
            <a:off x="0" y="0"/>
            <a:ext cx="7562850" cy="5330825"/>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5" r:id="rId3"/>
    <p:sldLayoutId id="2147483666" r:id="rId4"/>
  </p:sldLayoutIdLst>
  <p:txStyles>
    <p:titleStyle>
      <a:lvl1pPr algn="ctr" defTabSz="403388" rtl="0" eaLnBrk="1" latinLnBrk="0" hangingPunct="1">
        <a:spcBef>
          <a:spcPct val="0"/>
        </a:spcBef>
        <a:buNone/>
        <a:defRPr lang="de-DE" sz="2400" b="0" kern="1200" baseline="0">
          <a:solidFill>
            <a:srgbClr val="229237"/>
          </a:solidFill>
          <a:latin typeface="Avenir Heavy"/>
          <a:ea typeface="+mn-ea"/>
          <a:cs typeface="Avenir Heavy"/>
        </a:defRPr>
      </a:lvl1pPr>
    </p:titleStyle>
    <p:bodyStyle>
      <a:lvl1pPr marL="263525" indent="-263525"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1pPr>
      <a:lvl2pPr marL="630238" indent="-227013"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2pPr>
      <a:lvl3pPr marL="1008469"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3pPr>
      <a:lvl4pPr marL="1411856" indent="-201694" algn="l" defTabSz="403388" rtl="0" eaLnBrk="1" latinLnBrk="0" hangingPunct="1">
        <a:lnSpc>
          <a:spcPct val="150000"/>
        </a:lnSpc>
        <a:spcBef>
          <a:spcPts val="0"/>
        </a:spcBef>
        <a:buClr>
          <a:srgbClr val="229237"/>
        </a:buClr>
        <a:buSzPct val="250000"/>
        <a:buFontTx/>
        <a:buBlip>
          <a:blip r:embed="rId7"/>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229237"/>
        </a:buClr>
        <a:buSzPct val="170000"/>
        <a:buFontTx/>
        <a:buBlip>
          <a:blip r:embed="rId8"/>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smtClean="0"/>
              <a:t>SPANNUNGS</a:t>
            </a:r>
            <a:r>
              <a:rPr lang="de-DE" dirty="0" smtClean="0">
                <a:latin typeface="Avenir Light"/>
                <a:cs typeface="Avenir Light"/>
              </a:rPr>
              <a:t>SCHLANGE</a:t>
            </a:r>
            <a:endParaRPr lang="de-DE" dirty="0">
              <a:latin typeface="Avenir Light"/>
              <a:cs typeface="Avenir Light"/>
            </a:endParaRPr>
          </a:p>
        </p:txBody>
      </p:sp>
      <p:sp>
        <p:nvSpPr>
          <p:cNvPr id="3" name="Untertitel 2"/>
          <p:cNvSpPr>
            <a:spLocks noGrp="1"/>
          </p:cNvSpPr>
          <p:nvPr>
            <p:ph type="subTitle" idx="1"/>
          </p:nvPr>
        </p:nvSpPr>
        <p:spPr/>
        <p:txBody>
          <a:bodyPr>
            <a:normAutofit/>
          </a:bodyPr>
          <a:lstStyle/>
          <a:p>
            <a:pPr marL="0" indent="0">
              <a:buNone/>
            </a:pPr>
            <a:r>
              <a:rPr lang="de-DE" dirty="0" smtClean="0"/>
              <a:t>Silke Kainzbauer</a:t>
            </a:r>
            <a:endParaRPr lang="de-DE" dirty="0"/>
          </a:p>
        </p:txBody>
      </p:sp>
      <p:sp>
        <p:nvSpPr>
          <p:cNvPr id="4" name="Textplatzhalter 3"/>
          <p:cNvSpPr>
            <a:spLocks noGrp="1"/>
          </p:cNvSpPr>
          <p:nvPr>
            <p:ph type="body" sz="quarter" idx="14"/>
          </p:nvPr>
        </p:nvSpPr>
        <p:spPr>
          <a:xfrm>
            <a:off x="858838" y="1568452"/>
            <a:ext cx="6278078" cy="3494043"/>
          </a:xfrm>
        </p:spPr>
        <p:txBody>
          <a:bodyPr>
            <a:normAutofit/>
          </a:bodyPr>
          <a:lstStyle/>
          <a:p>
            <a:pPr>
              <a:lnSpc>
                <a:spcPts val="1200"/>
              </a:lnSpc>
              <a:spcBef>
                <a:spcPts val="600"/>
              </a:spcBef>
            </a:pPr>
            <a:r>
              <a:rPr lang="de-DE" dirty="0"/>
              <a:t>Unser Körper hat ein großartiges System, uns Informationen über uns selbst zu liefern: Unsere Gefühle.</a:t>
            </a:r>
          </a:p>
          <a:p>
            <a:pPr>
              <a:lnSpc>
                <a:spcPts val="1200"/>
              </a:lnSpc>
              <a:spcBef>
                <a:spcPts val="600"/>
              </a:spcBef>
            </a:pPr>
            <a:r>
              <a:rPr lang="de-DE" dirty="0"/>
              <a:t>Was wir fühlen, wirkt wie ein Seismograph und wir können lernen, ihn konstruktiv zu nutzen.</a:t>
            </a:r>
          </a:p>
          <a:p>
            <a:pPr>
              <a:lnSpc>
                <a:spcPts val="1200"/>
              </a:lnSpc>
              <a:spcBef>
                <a:spcPts val="600"/>
              </a:spcBef>
            </a:pPr>
            <a:r>
              <a:rPr lang="de-DE" dirty="0"/>
              <a:t>Es hilft weder, erst bei Ausschlägen in Erdbebenstärke zu reagieren, noch bei jedem kleinen Zittern Konsequenzen zu ziehen. Wenn wir eine gute Wahrnehmung dafür aufbauen, liefert uns unser Seismograph einfach nur Informationen, die wir interpretieren und nutzen können.</a:t>
            </a:r>
          </a:p>
          <a:p>
            <a:pPr>
              <a:lnSpc>
                <a:spcPts val="1200"/>
              </a:lnSpc>
              <a:spcBef>
                <a:spcPts val="600"/>
              </a:spcBef>
            </a:pPr>
            <a:r>
              <a:rPr lang="de-DE" dirty="0"/>
              <a:t>Diese Karte fokussiert darauf, eine Wahrnehmung für die feinen Ausschläge unseres eigenen Seismographen zu entwickeln.</a:t>
            </a:r>
          </a:p>
          <a:p>
            <a:pPr>
              <a:lnSpc>
                <a:spcPts val="1200"/>
              </a:lnSpc>
              <a:spcBef>
                <a:spcPts val="600"/>
              </a:spcBef>
            </a:pPr>
            <a:r>
              <a:rPr lang="de-DE" dirty="0"/>
              <a:t>Spannungen, die wir fühlen können, sind sehr feine Ausschläge. Wenn wir diese Informationen ignorieren, werden sie stärker und damit so lange lauter, bis sie gehört werden.</a:t>
            </a:r>
          </a:p>
          <a:p>
            <a:pPr>
              <a:lnSpc>
                <a:spcPts val="1200"/>
              </a:lnSpc>
              <a:spcBef>
                <a:spcPts val="600"/>
              </a:spcBef>
            </a:pPr>
            <a:r>
              <a:rPr lang="de-DE" dirty="0"/>
              <a:t>Menschen reagieren unterschiedlich auf Spannungen. Es kann ein Gefühl im Magen sein, ein Anziehen der Schultern, ein leicht flacherer Atem, Wie Du Spannungen wahrnimmst, musst Du für Dich selbst erspüren. </a:t>
            </a:r>
            <a:endParaRPr lang="de-DE" dirty="0" smtClean="0"/>
          </a:p>
          <a:p>
            <a:pPr>
              <a:lnSpc>
                <a:spcPts val="1200"/>
              </a:lnSpc>
              <a:spcBef>
                <a:spcPts val="600"/>
              </a:spcBef>
            </a:pPr>
            <a:r>
              <a:rPr lang="de-DE" dirty="0" smtClean="0"/>
              <a:t>Du </a:t>
            </a:r>
            <a:r>
              <a:rPr lang="de-DE" dirty="0"/>
              <a:t>beginnst mit den stärkeren Empfindungen und dann, wenn Du </a:t>
            </a:r>
            <a:r>
              <a:rPr lang="de-DE" dirty="0" smtClean="0"/>
              <a:t>weißt</a:t>
            </a:r>
            <a:r>
              <a:rPr lang="de-DE" dirty="0"/>
              <a:t>, wo Du hinschauen musst, kannst Du Deine Wahrnehmung für immer feinere  Ausschläge trainieren und die Informationen in einer frühen Phase aufnehmen.</a:t>
            </a:r>
          </a:p>
          <a:p>
            <a:pPr>
              <a:lnSpc>
                <a:spcPts val="1200"/>
              </a:lnSpc>
              <a:spcBef>
                <a:spcPts val="600"/>
              </a:spcBef>
            </a:pPr>
            <a:r>
              <a:rPr lang="de-DE" dirty="0"/>
              <a:t>Ob wir diese Spannungen in unser Bewusstsein dringen lassen und als hilfreiche Informationen nutzen wollen, ist unsere eigene Entscheidung.</a:t>
            </a:r>
          </a:p>
        </p:txBody>
      </p:sp>
    </p:spTree>
    <p:extLst>
      <p:ext uri="{BB962C8B-B14F-4D97-AF65-F5344CB8AC3E}">
        <p14:creationId xmlns:p14="http://schemas.microsoft.com/office/powerpoint/2010/main" val="3371778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de-DE" dirty="0" smtClean="0"/>
              <a:t>Jedes </a:t>
            </a:r>
            <a:r>
              <a:rPr lang="de-DE" dirty="0"/>
              <a:t>Mal, wenn Du spürst, dass Du angespannt bist, notiere Dir die Situation möglichst konkret und nachvollziehbar auf </a:t>
            </a:r>
            <a:r>
              <a:rPr lang="de-DE" dirty="0" smtClean="0"/>
              <a:t>einem </a:t>
            </a:r>
            <a:r>
              <a:rPr lang="de-DE" dirty="0"/>
              <a:t>Zettel und hänge ihn </a:t>
            </a:r>
            <a:r>
              <a:rPr lang="de-DE" dirty="0" smtClean="0"/>
              <a:t>auf. Nützlich </a:t>
            </a:r>
            <a:r>
              <a:rPr lang="de-DE" dirty="0"/>
              <a:t>sind hier selbstklebende Notizzettel</a:t>
            </a:r>
            <a:r>
              <a:rPr lang="de-DE" dirty="0" smtClean="0"/>
              <a:t>.</a:t>
            </a:r>
          </a:p>
          <a:p>
            <a:r>
              <a:rPr lang="de-DE" dirty="0" smtClean="0"/>
              <a:t>Jeder </a:t>
            </a:r>
            <a:r>
              <a:rPr lang="de-DE" dirty="0"/>
              <a:t>weitere Zettel mit einer wahrgenommenen Spannung wird dazu geheftet, so dass nach und nach eine Schlange </a:t>
            </a:r>
            <a:r>
              <a:rPr lang="de-DE" dirty="0" smtClean="0"/>
              <a:t>entsteht.</a:t>
            </a:r>
          </a:p>
          <a:p>
            <a:r>
              <a:rPr lang="de-DE" dirty="0" smtClean="0"/>
              <a:t>Eine </a:t>
            </a:r>
            <a:r>
              <a:rPr lang="de-DE" dirty="0"/>
              <a:t>Möglichkeit ist auch, während des Tages einen Block mit selbsthaftenden Notizzetteln dabei zu haben, bei einer gefühlten Spannung einen der Zettel knapp zu beschriften und alle Zettel abends aufzuhängen</a:t>
            </a:r>
            <a:r>
              <a:rPr lang="de-DE" dirty="0" smtClean="0"/>
              <a:t>.</a:t>
            </a:r>
          </a:p>
          <a:p>
            <a:r>
              <a:rPr lang="de-DE" dirty="0" smtClean="0"/>
              <a:t>Mache </a:t>
            </a:r>
            <a:r>
              <a:rPr lang="de-DE" dirty="0"/>
              <a:t>diesen Move in zwei Wochen an mindestens vier Tagen.</a:t>
            </a:r>
          </a:p>
          <a:p>
            <a:r>
              <a:rPr lang="de-DE" dirty="0"/>
              <a:t>Schaue am Ende eines Tages oder einer Woche alle Zettel in der Schlange durch</a:t>
            </a:r>
            <a:r>
              <a:rPr lang="de-DE" dirty="0" smtClean="0"/>
              <a:t>.</a:t>
            </a:r>
          </a:p>
          <a:p>
            <a:r>
              <a:rPr lang="de-DE" dirty="0" smtClean="0"/>
              <a:t>Wenn </a:t>
            </a:r>
            <a:r>
              <a:rPr lang="de-DE" dirty="0"/>
              <a:t>Du ein Team oder Trainingspartner hast, bespreche Deine Erfahrungen mit </a:t>
            </a:r>
            <a:r>
              <a:rPr lang="de-DE" dirty="0" smtClean="0"/>
              <a:t/>
            </a:r>
            <a:br>
              <a:rPr lang="de-DE" dirty="0" smtClean="0"/>
            </a:br>
            <a:r>
              <a:rPr lang="de-DE" dirty="0" smtClean="0"/>
              <a:t>Ihnen</a:t>
            </a:r>
            <a:r>
              <a:rPr lang="de-DE" dirty="0"/>
              <a:t>. </a:t>
            </a:r>
            <a:r>
              <a:rPr lang="de-DE" dirty="0" smtClean="0"/>
              <a:t>Welche </a:t>
            </a:r>
            <a:r>
              <a:rPr lang="de-DE" dirty="0"/>
              <a:t>Muster kannst Du in Deinen Spannungen entdecken? Gibt es </a:t>
            </a:r>
            <a:r>
              <a:rPr lang="de-DE" dirty="0" smtClean="0"/>
              <a:t/>
            </a:r>
            <a:br>
              <a:rPr lang="de-DE" dirty="0" smtClean="0"/>
            </a:br>
            <a:r>
              <a:rPr lang="de-DE" dirty="0" smtClean="0"/>
              <a:t>Ähnlichkeiten </a:t>
            </a:r>
            <a:r>
              <a:rPr lang="de-DE" dirty="0"/>
              <a:t>oder Zusammenhänge von Situationen, in denen Du Spannungen </a:t>
            </a:r>
            <a:r>
              <a:rPr lang="de-DE" dirty="0" smtClean="0"/>
              <a:t/>
            </a:r>
            <a:br>
              <a:rPr lang="de-DE" dirty="0" smtClean="0"/>
            </a:br>
            <a:r>
              <a:rPr lang="de-DE" dirty="0" smtClean="0"/>
              <a:t>erlebst?</a:t>
            </a:r>
            <a:endParaRPr lang="de-DE" dirty="0"/>
          </a:p>
          <a:p>
            <a:endParaRPr lang="de-DE" dirty="0"/>
          </a:p>
        </p:txBody>
      </p:sp>
      <p:sp>
        <p:nvSpPr>
          <p:cNvPr id="3" name="Textfeld 2"/>
          <p:cNvSpPr txBox="1"/>
          <p:nvPr/>
        </p:nvSpPr>
        <p:spPr>
          <a:xfrm>
            <a:off x="239285" y="4936890"/>
            <a:ext cx="1044856" cy="276999"/>
          </a:xfrm>
          <a:prstGeom prst="rect">
            <a:avLst/>
          </a:prstGeom>
          <a:noFill/>
        </p:spPr>
        <p:txBody>
          <a:bodyPr wrap="square" rtlCol="0">
            <a:spAutoFit/>
          </a:bodyPr>
          <a:lstStyle/>
          <a:p>
            <a:r>
              <a:rPr lang="de-DE" sz="600" dirty="0">
                <a:solidFill>
                  <a:srgbClr val="5D5E5F"/>
                </a:solidFill>
                <a:latin typeface="Avenir Light"/>
                <a:cs typeface="Avenir Light"/>
              </a:rPr>
              <a:t>Letzte Änderung: </a:t>
            </a:r>
            <a:fld id="{7A8C7DAC-E536-564C-B5B3-90E8FAB50562}" type="datetime1">
              <a:rPr lang="de-DE" sz="600" smtClean="0">
                <a:solidFill>
                  <a:srgbClr val="5D5E5F"/>
                </a:solidFill>
                <a:latin typeface="Avenir Light"/>
                <a:cs typeface="Avenir Light"/>
              </a:rPr>
              <a:t>11.05.16</a:t>
            </a:fld>
            <a:endParaRPr lang="de-DE" sz="600" dirty="0">
              <a:solidFill>
                <a:srgbClr val="5D5E5F"/>
              </a:solidFill>
              <a:latin typeface="Avenir Light"/>
              <a:cs typeface="Avenir Light"/>
            </a:endParaRPr>
          </a:p>
        </p:txBody>
      </p:sp>
      <p:sp>
        <p:nvSpPr>
          <p:cNvPr id="4" name="Shape 7"/>
          <p:cNvSpPr/>
          <p:nvPr/>
        </p:nvSpPr>
        <p:spPr>
          <a:xfrm>
            <a:off x="1683417" y="4952581"/>
            <a:ext cx="4196016" cy="27699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0" algn="ctr">
              <a:defRPr sz="1800"/>
            </a:pPr>
            <a:r>
              <a:rPr sz="600" dirty="0">
                <a:latin typeface="Avenir Light"/>
                <a:ea typeface="Calibri"/>
                <a:cs typeface="Avenir Light"/>
                <a:sym typeface="Calibri"/>
              </a:rPr>
              <a:t>This work is licensed under the Creative Commons Attribution-NonCommercial-NoDerivatives 4.0 International License. </a:t>
            </a:r>
          </a:p>
          <a:p>
            <a:pPr lvl="0" algn="ctr">
              <a:defRPr sz="1800"/>
            </a:pPr>
            <a:r>
              <a:rPr sz="600" dirty="0">
                <a:latin typeface="Avenir Light"/>
                <a:ea typeface="Calibri"/>
                <a:cs typeface="Avenir Light"/>
                <a:sym typeface="Calibri"/>
              </a:rPr>
              <a:t>To view a copy of this license, visit http://creativecommons.org/licenses/by-nc-nd/4.0/.</a:t>
            </a:r>
          </a:p>
        </p:txBody>
      </p:sp>
      <p:pic>
        <p:nvPicPr>
          <p:cNvPr id="5" name="pasted-image.tif"/>
          <p:cNvPicPr/>
          <p:nvPr/>
        </p:nvPicPr>
        <p:blipFill>
          <a:blip r:embed="rId2">
            <a:extLst/>
          </a:blip>
          <a:stretch>
            <a:fillRect/>
          </a:stretch>
        </p:blipFill>
        <p:spPr>
          <a:xfrm>
            <a:off x="6174185" y="4992838"/>
            <a:ext cx="886619" cy="214128"/>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training_card_template_ee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ger_training_card_template_ee_cc.potx</Template>
  <TotalTime>0</TotalTime>
  <Words>365</Words>
  <Application>Microsoft Macintosh PowerPoint</Application>
  <PresentationFormat>Benutzerdefiniert</PresentationFormat>
  <Paragraphs>19</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ger_training_card_template_ee_cc</vt:lpstr>
      <vt:lpstr>SPANNUNGSSCHLANGE</vt:lpstr>
      <vt:lpstr>PowerPoint-Präsentation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Emotional Erwachsen Trainingskarte</dc:title>
  <dc:subject/>
  <dc:creator>Silke Kainzbauer</dc:creator>
  <cp:keywords/>
  <dc:description/>
  <cp:lastModifiedBy>Silke Kainzbauer</cp:lastModifiedBy>
  <cp:revision>54</cp:revision>
  <cp:lastPrinted>2015-03-26T09:33:33Z</cp:lastPrinted>
  <dcterms:created xsi:type="dcterms:W3CDTF">2015-03-26T08:30:55Z</dcterms:created>
  <dcterms:modified xsi:type="dcterms:W3CDTF">2016-05-11T11:22:32Z</dcterms:modified>
  <cp:category/>
</cp:coreProperties>
</file>