
<file path=[Content_Types].xml><?xml version="1.0" encoding="utf-8"?>
<Types xmlns="http://schemas.openxmlformats.org/package/2006/content-types">
  <Default Extension="xml" ContentType="application/xml"/>
  <Default Extension="jpeg" ContentType="image/jpeg"/>
  <Default Extension="tif" ContentType="image/tif"/>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8" r:id="rId2"/>
    <p:sldId id="256" r:id="rId3"/>
  </p:sldIdLst>
  <p:sldSz cx="7562850" cy="5330825"/>
  <p:notesSz cx="6858000" cy="9144000"/>
  <p:defaultText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52">
          <p15:clr>
            <a:srgbClr val="A4A3A4"/>
          </p15:clr>
        </p15:guide>
        <p15:guide id="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5D5E5F"/>
    <a:srgbClr val="7E006B"/>
    <a:srgbClr val="D2B1D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4"/>
  </p:normalViewPr>
  <p:slideViewPr>
    <p:cSldViewPr snapToGrid="0" snapToObjects="1">
      <p:cViewPr varScale="1">
        <p:scale>
          <a:sx n="159" d="100"/>
          <a:sy n="159" d="100"/>
        </p:scale>
        <p:origin x="1616" y="184"/>
      </p:cViewPr>
      <p:guideLst>
        <p:guide orient="horz" pos="652"/>
        <p:guide/>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4" Type="http://schemas.openxmlformats.org/officeDocument/2006/relationships/image" Target="../media/image5.tif"/><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1166813" y="697022"/>
            <a:ext cx="4612406" cy="461665"/>
          </a:xfrm>
        </p:spPr>
        <p:txBody>
          <a:bodyPr/>
          <a:lstStyle>
            <a:lvl1pPr algn="l">
              <a:defRPr baseline="0">
                <a:latin typeface="Avenir Book"/>
                <a:cs typeface="Avenir Book"/>
              </a:defRPr>
            </a:lvl1pPr>
          </a:lstStyle>
          <a:p>
            <a:r>
              <a:rPr lang="de-DE" dirty="0" smtClean="0"/>
              <a:t>TITEL HINZUFÜGEN</a:t>
            </a:r>
            <a:endParaRPr lang="de-DE" dirty="0"/>
          </a:p>
        </p:txBody>
      </p:sp>
      <p:sp>
        <p:nvSpPr>
          <p:cNvPr id="7" name="Textplatzhalter 2"/>
          <p:cNvSpPr>
            <a:spLocks noGrp="1"/>
          </p:cNvSpPr>
          <p:nvPr>
            <p:ph idx="13"/>
          </p:nvPr>
        </p:nvSpPr>
        <p:spPr>
          <a:xfrm>
            <a:off x="858838" y="1568452"/>
            <a:ext cx="6011545" cy="3133835"/>
          </a:xfrm>
          <a:prstGeom prst="rect">
            <a:avLst/>
          </a:prstGeom>
        </p:spPr>
        <p:txBody>
          <a:bodyPr vert="horz" lIns="80678" tIns="40339" rIns="80678" bIns="40339" rtlCol="0">
            <a:normAutofit/>
          </a:body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5" name="Untertitel 2"/>
          <p:cNvSpPr>
            <a:spLocks noGrp="1"/>
          </p:cNvSpPr>
          <p:nvPr>
            <p:ph type="subTitle" idx="1"/>
          </p:nvPr>
        </p:nvSpPr>
        <p:spPr>
          <a:xfrm>
            <a:off x="1192733" y="1088690"/>
            <a:ext cx="5293995" cy="467477"/>
          </a:xfrm>
        </p:spPr>
        <p:txBody>
          <a:bodyPr vert="horz" lIns="80678" tIns="40339" rIns="80678" bIns="40339" rtlCol="0">
            <a:normAutofit/>
          </a:bodyPr>
          <a:lstStyle>
            <a:lvl1pPr>
              <a:defRPr lang="de-DE" cap="all" dirty="0">
                <a:latin typeface="Avenir Book"/>
                <a:cs typeface="Avenir Book"/>
              </a:defRPr>
            </a:lvl1pPr>
          </a:lstStyle>
          <a:p>
            <a:pPr marL="0" lvl="0" indent="0">
              <a:spcBef>
                <a:spcPct val="20000"/>
              </a:spcBef>
              <a:buClr>
                <a:srgbClr val="7E006B"/>
              </a:buClr>
              <a:buSzPct val="170000"/>
              <a:buNone/>
            </a:pPr>
            <a:r>
              <a:rPr lang="de-DE" smtClean="0"/>
              <a:t>Master-Untertitelformat bearbeiten</a:t>
            </a:r>
            <a:endParaRPr lang="de-DE" dirty="0"/>
          </a:p>
        </p:txBody>
      </p:sp>
    </p:spTree>
    <p:extLst>
      <p:ext uri="{BB962C8B-B14F-4D97-AF65-F5344CB8AC3E}">
        <p14:creationId xmlns:p14="http://schemas.microsoft.com/office/powerpoint/2010/main" val="2869296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858838" y="1555750"/>
            <a:ext cx="6011545" cy="3133835"/>
          </a:xfrm>
        </p:spPr>
        <p:txBody>
          <a:bodyPr/>
          <a:lstStyle>
            <a:lvl1pPr marL="263525" indent="-263525">
              <a:lnSpc>
                <a:spcPct val="150000"/>
              </a:lnSpc>
              <a:buSzPct val="170000"/>
              <a:buFontTx/>
              <a:buBlip>
                <a:blip r:embed="rId2"/>
              </a:buBlip>
              <a:defRPr/>
            </a:lvl1pPr>
            <a:lvl2pPr marL="536575" indent="-252413">
              <a:lnSpc>
                <a:spcPct val="150000"/>
              </a:lnSpc>
              <a:buSzPct val="170000"/>
              <a:buFontTx/>
              <a:buBlip>
                <a:blip r:embed="rId2"/>
              </a:buBlip>
              <a:tabLst/>
              <a:defRPr/>
            </a:lvl2pPr>
            <a:lvl3pPr marL="1074738" indent="-268288">
              <a:lnSpc>
                <a:spcPct val="150000"/>
              </a:lnSpc>
              <a:buSzPct val="170000"/>
              <a:buFontTx/>
              <a:buBlip>
                <a:blip r:embed="rId2"/>
              </a:buBlip>
              <a:defRPr/>
            </a:lvl3pPr>
            <a:lvl4pPr marL="1525588" indent="-315913">
              <a:lnSpc>
                <a:spcPct val="150000"/>
              </a:lnSpc>
              <a:buSzPct val="170000"/>
              <a:buFontTx/>
              <a:buBlip>
                <a:blip r:embed="rId2"/>
              </a:buBlip>
              <a:defRPr/>
            </a:lvl4pPr>
            <a:lvl5pPr marL="1884363" indent="-271463">
              <a:lnSpc>
                <a:spcPct val="150000"/>
              </a:lnSpc>
              <a:buSzPct val="170000"/>
              <a:buFontTx/>
              <a:buBlip>
                <a:blip r:embed="rId2"/>
              </a:buBlip>
              <a:defRPr/>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2" name="Textfeld 11"/>
          <p:cNvSpPr txBox="1"/>
          <p:nvPr userDrawn="1"/>
        </p:nvSpPr>
        <p:spPr>
          <a:xfrm>
            <a:off x="1174413" y="679780"/>
            <a:ext cx="3673457" cy="461665"/>
          </a:xfrm>
          <a:prstGeom prst="rect">
            <a:avLst/>
          </a:prstGeom>
          <a:noFill/>
        </p:spPr>
        <p:txBody>
          <a:bodyPr wrap="square" rtlCol="0">
            <a:spAutoFit/>
          </a:bodyPr>
          <a:lstStyle/>
          <a:p>
            <a:r>
              <a:rPr lang="de-DE" sz="2400" dirty="0" smtClean="0">
                <a:solidFill>
                  <a:srgbClr val="7E006B"/>
                </a:solidFill>
                <a:latin typeface="Avenir Heavy"/>
                <a:cs typeface="Avenir Heavy"/>
              </a:rPr>
              <a:t>TRAININGS</a:t>
            </a:r>
            <a:r>
              <a:rPr lang="de-DE" sz="2400" dirty="0" smtClean="0">
                <a:solidFill>
                  <a:srgbClr val="7E006B"/>
                </a:solidFill>
                <a:latin typeface="Avenir Light"/>
                <a:cs typeface="Avenir Light"/>
              </a:rPr>
              <a:t>AUFGABEN</a:t>
            </a:r>
            <a:endParaRPr lang="de-DE" sz="2300" dirty="0">
              <a:solidFill>
                <a:srgbClr val="7E006B"/>
              </a:solidFill>
              <a:latin typeface="Avenir Light"/>
              <a:cs typeface="Avenir Light"/>
            </a:endParaRPr>
          </a:p>
        </p:txBody>
      </p:sp>
      <p:pic>
        <p:nvPicPr>
          <p:cNvPr id="2" name="Bild 1" descr="mm_Icon_apprentice.pd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62189" y="3405049"/>
            <a:ext cx="977900" cy="977900"/>
          </a:xfrm>
          <a:prstGeom prst="rect">
            <a:avLst/>
          </a:prstGeom>
        </p:spPr>
      </p:pic>
      <p:sp>
        <p:nvSpPr>
          <p:cNvPr id="5" name="Shape 7"/>
          <p:cNvSpPr/>
          <p:nvPr userDrawn="1"/>
        </p:nvSpPr>
        <p:spPr>
          <a:xfrm>
            <a:off x="1683417" y="4952581"/>
            <a:ext cx="4196016" cy="276995"/>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lvl="0" algn="ctr">
              <a:defRPr sz="1800"/>
            </a:pPr>
            <a:r>
              <a:rPr sz="600" dirty="0">
                <a:latin typeface="Avenir Light"/>
                <a:ea typeface="Calibri"/>
                <a:cs typeface="Avenir Light"/>
                <a:sym typeface="Calibri"/>
              </a:rPr>
              <a:t>This work is licensed under the Creative Commons Attribution-NonCommercial-NoDerivatives 4.0 International License. </a:t>
            </a:r>
          </a:p>
          <a:p>
            <a:pPr lvl="0" algn="ctr">
              <a:defRPr sz="1800"/>
            </a:pPr>
            <a:r>
              <a:rPr sz="600" dirty="0">
                <a:latin typeface="Avenir Light"/>
                <a:ea typeface="Calibri"/>
                <a:cs typeface="Avenir Light"/>
                <a:sym typeface="Calibri"/>
              </a:rPr>
              <a:t>To view a copy of this license, visit http://creativecommons.org/licenses/by-nc-nd/4.0/.</a:t>
            </a:r>
          </a:p>
        </p:txBody>
      </p:sp>
      <p:pic>
        <p:nvPicPr>
          <p:cNvPr id="6" name="pasted-image.tif"/>
          <p:cNvPicPr/>
          <p:nvPr userDrawn="1"/>
        </p:nvPicPr>
        <p:blipFill>
          <a:blip r:embed="rId4">
            <a:extLst/>
          </a:blip>
          <a:stretch>
            <a:fillRect/>
          </a:stretch>
        </p:blipFill>
        <p:spPr>
          <a:xfrm>
            <a:off x="6174185" y="4992838"/>
            <a:ext cx="886619" cy="214128"/>
          </a:xfrm>
          <a:prstGeom prst="rect">
            <a:avLst/>
          </a:prstGeom>
          <a:ln w="12700">
            <a:miter lim="400000"/>
          </a:ln>
        </p:spPr>
      </p:pic>
      <p:sp>
        <p:nvSpPr>
          <p:cNvPr id="7" name="Textfeld 6"/>
          <p:cNvSpPr txBox="1"/>
          <p:nvPr userDrawn="1"/>
        </p:nvSpPr>
        <p:spPr>
          <a:xfrm>
            <a:off x="239285" y="4936890"/>
            <a:ext cx="1044856" cy="276999"/>
          </a:xfrm>
          <a:prstGeom prst="rect">
            <a:avLst/>
          </a:prstGeom>
          <a:noFill/>
        </p:spPr>
        <p:txBody>
          <a:bodyPr wrap="square" rtlCol="0">
            <a:spAutoFit/>
          </a:bodyPr>
          <a:lstStyle/>
          <a:p>
            <a:r>
              <a:rPr lang="de-DE" sz="600" dirty="0">
                <a:solidFill>
                  <a:srgbClr val="5D5E5F"/>
                </a:solidFill>
                <a:latin typeface="Avenir Light"/>
                <a:cs typeface="Avenir Light"/>
              </a:rPr>
              <a:t>Letzte Änderung: </a:t>
            </a:r>
            <a:fld id="{7A8C7DAC-E536-564C-B5B3-90E8FAB50562}" type="datetime1">
              <a:rPr lang="de-DE" sz="600" smtClean="0">
                <a:solidFill>
                  <a:srgbClr val="5D5E5F"/>
                </a:solidFill>
                <a:latin typeface="Avenir Light"/>
                <a:cs typeface="Avenir Light"/>
              </a:rPr>
              <a:t>22.02.16</a:t>
            </a:fld>
            <a:endParaRPr lang="de-DE" sz="600" dirty="0">
              <a:solidFill>
                <a:srgbClr val="5D5E5F"/>
              </a:solidFill>
              <a:latin typeface="Avenir Light"/>
              <a:cs typeface="Avenir Light"/>
            </a:endParaRPr>
          </a:p>
        </p:txBody>
      </p:sp>
    </p:spTree>
    <p:extLst>
      <p:ext uri="{BB962C8B-B14F-4D97-AF65-F5344CB8AC3E}">
        <p14:creationId xmlns:p14="http://schemas.microsoft.com/office/powerpoint/2010/main" val="2128432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p:txBody>
          <a:bodyPr vert="horz"/>
          <a:lstStyle/>
          <a:p>
            <a:r>
              <a:rPr lang="de-DE" smtClean="0"/>
              <a:t>Mastertitelformat bearbeiten</a:t>
            </a:r>
            <a:endParaRPr lang="de-DE"/>
          </a:p>
        </p:txBody>
      </p:sp>
      <p:sp>
        <p:nvSpPr>
          <p:cNvPr id="3" name="Datumsplatzhalter 2"/>
          <p:cNvSpPr>
            <a:spLocks noGrp="1"/>
          </p:cNvSpPr>
          <p:nvPr>
            <p:ph type="dt" sz="half" idx="10"/>
          </p:nvPr>
        </p:nvSpPr>
        <p:spPr/>
        <p:txBody>
          <a:bodyPr/>
          <a:lstStyle/>
          <a:p>
            <a:fld id="{FF5B2BAF-DF38-0A48-A798-0C06E514FD52}" type="datetimeFigureOut">
              <a:rPr lang="de-DE" smtClean="0"/>
              <a:t>22.02.16</a:t>
            </a:fld>
            <a:endParaRPr lang="de-DE" dirty="0"/>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3A3AAF8E-01AD-0B40-85E5-1DEBD88C874F}" type="slidenum">
              <a:rPr lang="de-DE" smtClean="0"/>
              <a:t>‹Nr.›</a:t>
            </a:fld>
            <a:endParaRPr lang="de-DE"/>
          </a:p>
        </p:txBody>
      </p:sp>
    </p:spTree>
    <p:extLst>
      <p:ext uri="{BB962C8B-B14F-4D97-AF65-F5344CB8AC3E}">
        <p14:creationId xmlns:p14="http://schemas.microsoft.com/office/powerpoint/2010/main" val="6690336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theme" Target="../theme/theme1.xml"/><Relationship Id="rId5" Type="http://schemas.openxmlformats.org/officeDocument/2006/relationships/image" Target="../media/image1.emf"/><Relationship Id="rId6" Type="http://schemas.openxmlformats.org/officeDocument/2006/relationships/image" Target="../media/image2.emf"/><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173163" y="550863"/>
            <a:ext cx="4358863" cy="830997"/>
          </a:xfrm>
          <a:prstGeom prst="rect">
            <a:avLst/>
          </a:prstGeom>
          <a:noFill/>
        </p:spPr>
        <p:txBody>
          <a:bodyPr wrap="square" rtlCol="0">
            <a:spAutoFit/>
          </a:bodyPr>
          <a:lstStyle/>
          <a:p>
            <a:pPr marL="0" lvl="0" algn="l"/>
            <a:r>
              <a:rPr lang="de-DE" dirty="0" smtClean="0"/>
              <a:t>Überschrift </a:t>
            </a:r>
            <a:br>
              <a:rPr lang="de-DE" dirty="0" smtClean="0"/>
            </a:br>
            <a:r>
              <a:rPr lang="de-DE" dirty="0" smtClean="0"/>
              <a:t>bearbeiten </a:t>
            </a:r>
            <a:endParaRPr lang="de-DE" dirty="0"/>
          </a:p>
        </p:txBody>
      </p:sp>
      <p:sp>
        <p:nvSpPr>
          <p:cNvPr id="3" name="Textplatzhalter 2"/>
          <p:cNvSpPr>
            <a:spLocks noGrp="1"/>
          </p:cNvSpPr>
          <p:nvPr>
            <p:ph type="body" idx="1"/>
          </p:nvPr>
        </p:nvSpPr>
        <p:spPr>
          <a:xfrm>
            <a:off x="858838" y="1568452"/>
            <a:ext cx="6011545" cy="3133835"/>
          </a:xfrm>
          <a:prstGeom prst="rect">
            <a:avLst/>
          </a:prstGeom>
        </p:spPr>
        <p:txBody>
          <a:bodyPr vert="horz" lIns="80678" tIns="40339" rIns="80678" bIns="40339" rtlCol="0">
            <a:normAutofit/>
          </a:body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Datumsplatzhalter 3"/>
          <p:cNvSpPr>
            <a:spLocks noGrp="1"/>
          </p:cNvSpPr>
          <p:nvPr>
            <p:ph type="dt" sz="half" idx="2"/>
          </p:nvPr>
        </p:nvSpPr>
        <p:spPr>
          <a:xfrm>
            <a:off x="378144" y="4940886"/>
            <a:ext cx="1764665" cy="283817"/>
          </a:xfrm>
          <a:prstGeom prst="rect">
            <a:avLst/>
          </a:prstGeom>
        </p:spPr>
        <p:txBody>
          <a:bodyPr vert="horz" lIns="80678" tIns="40339" rIns="80678" bIns="40339" rtlCol="0" anchor="ctr"/>
          <a:lstStyle>
            <a:lvl1pPr algn="l">
              <a:defRPr sz="1100">
                <a:solidFill>
                  <a:schemeClr val="tx1">
                    <a:tint val="75000"/>
                  </a:schemeClr>
                </a:solidFill>
              </a:defRPr>
            </a:lvl1pPr>
          </a:lstStyle>
          <a:p>
            <a:fld id="{FF5B2BAF-DF38-0A48-A798-0C06E514FD52}" type="datetimeFigureOut">
              <a:rPr lang="de-DE" smtClean="0"/>
              <a:t>22.02.16</a:t>
            </a:fld>
            <a:endParaRPr lang="de-DE" dirty="0"/>
          </a:p>
        </p:txBody>
      </p:sp>
      <p:sp>
        <p:nvSpPr>
          <p:cNvPr id="5" name="Fußzeilenplatzhalter 4"/>
          <p:cNvSpPr>
            <a:spLocks noGrp="1"/>
          </p:cNvSpPr>
          <p:nvPr>
            <p:ph type="ftr" sz="quarter" idx="3"/>
          </p:nvPr>
        </p:nvSpPr>
        <p:spPr>
          <a:xfrm>
            <a:off x="2583974" y="4940886"/>
            <a:ext cx="2394903" cy="283817"/>
          </a:xfrm>
          <a:prstGeom prst="rect">
            <a:avLst/>
          </a:prstGeom>
        </p:spPr>
        <p:txBody>
          <a:bodyPr vert="horz" lIns="80678" tIns="40339" rIns="80678" bIns="40339" rtlCol="0" anchor="ctr"/>
          <a:lstStyle>
            <a:lvl1pPr algn="ctr">
              <a:defRPr sz="11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5420044" y="4940886"/>
            <a:ext cx="1764665" cy="283817"/>
          </a:xfrm>
          <a:prstGeom prst="rect">
            <a:avLst/>
          </a:prstGeom>
        </p:spPr>
        <p:txBody>
          <a:bodyPr vert="horz" lIns="80678" tIns="40339" rIns="80678" bIns="40339" rtlCol="0" anchor="ctr"/>
          <a:lstStyle>
            <a:lvl1pPr algn="r">
              <a:defRPr sz="1100">
                <a:solidFill>
                  <a:schemeClr val="tx1">
                    <a:tint val="75000"/>
                  </a:schemeClr>
                </a:solidFill>
              </a:defRPr>
            </a:lvl1pPr>
          </a:lstStyle>
          <a:p>
            <a:fld id="{3A3AAF8E-01AD-0B40-85E5-1DEBD88C874F}" type="slidenum">
              <a:rPr lang="de-DE" smtClean="0"/>
              <a:t>‹Nr.›</a:t>
            </a:fld>
            <a:endParaRPr lang="de-DE"/>
          </a:p>
        </p:txBody>
      </p:sp>
      <p:pic>
        <p:nvPicPr>
          <p:cNvPr id="7" name="Bild 6" descr="Signet.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4356" y="252631"/>
            <a:ext cx="1206818" cy="1206818"/>
          </a:xfrm>
          <a:prstGeom prst="rect">
            <a:avLst/>
          </a:prstGeom>
        </p:spPr>
      </p:pic>
      <p:sp>
        <p:nvSpPr>
          <p:cNvPr id="8" name="Rechteck 7"/>
          <p:cNvSpPr/>
          <p:nvPr/>
        </p:nvSpPr>
        <p:spPr>
          <a:xfrm>
            <a:off x="0" y="0"/>
            <a:ext cx="7562850" cy="61450"/>
          </a:xfrm>
          <a:prstGeom prst="rect">
            <a:avLst/>
          </a:prstGeom>
          <a:solidFill>
            <a:srgbClr val="D2B1D2"/>
          </a:solidFill>
          <a:ln>
            <a:solidFill>
              <a:srgbClr val="D2B1D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9" name="Ecken des Rechtecks auf der gleichen Seite abrunden 8"/>
          <p:cNvSpPr/>
          <p:nvPr/>
        </p:nvSpPr>
        <p:spPr>
          <a:xfrm flipV="1">
            <a:off x="5189271" y="-6830"/>
            <a:ext cx="1905008" cy="430153"/>
          </a:xfrm>
          <a:prstGeom prst="round2SameRect">
            <a:avLst>
              <a:gd name="adj1" fmla="val 11111"/>
              <a:gd name="adj2" fmla="val 0"/>
            </a:avLst>
          </a:prstGeom>
          <a:solidFill>
            <a:srgbClr val="7E006B"/>
          </a:solidFill>
          <a:ln>
            <a:solidFill>
              <a:srgbClr val="7E006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10" name="Textfeld 9"/>
          <p:cNvSpPr txBox="1"/>
          <p:nvPr/>
        </p:nvSpPr>
        <p:spPr>
          <a:xfrm>
            <a:off x="5250723" y="82390"/>
            <a:ext cx="1905008" cy="253916"/>
          </a:xfrm>
          <a:prstGeom prst="rect">
            <a:avLst/>
          </a:prstGeom>
          <a:noFill/>
        </p:spPr>
        <p:txBody>
          <a:bodyPr wrap="square" rtlCol="0">
            <a:spAutoFit/>
          </a:bodyPr>
          <a:lstStyle/>
          <a:p>
            <a:r>
              <a:rPr lang="de-DE" sz="1050" b="1" dirty="0" smtClean="0">
                <a:solidFill>
                  <a:schemeClr val="bg1"/>
                </a:solidFill>
                <a:latin typeface="Avenir Book"/>
                <a:cs typeface="Avenir Book"/>
              </a:rPr>
              <a:t>TRAININGSKARTE</a:t>
            </a:r>
            <a:r>
              <a:rPr lang="de-DE" sz="1050" dirty="0" smtClean="0">
                <a:solidFill>
                  <a:schemeClr val="bg1"/>
                </a:solidFill>
                <a:latin typeface="Avenir Book"/>
                <a:cs typeface="Avenir Book"/>
              </a:rPr>
              <a:t> </a:t>
            </a:r>
            <a:r>
              <a:rPr lang="de-DE" sz="1050" b="1" dirty="0" smtClean="0">
                <a:solidFill>
                  <a:schemeClr val="bg1"/>
                </a:solidFill>
                <a:latin typeface="Avenir Heavy"/>
                <a:cs typeface="Avenir Heavy"/>
              </a:rPr>
              <a:t>TOM 20</a:t>
            </a:r>
            <a:endParaRPr lang="de-DE" sz="1050" b="1" dirty="0">
              <a:solidFill>
                <a:schemeClr val="bg1"/>
              </a:solidFill>
              <a:latin typeface="Avenir Heavy"/>
              <a:cs typeface="Avenir Heavy"/>
            </a:endParaRPr>
          </a:p>
        </p:txBody>
      </p:sp>
      <p:sp>
        <p:nvSpPr>
          <p:cNvPr id="12" name="Rechteck 11"/>
          <p:cNvSpPr/>
          <p:nvPr/>
        </p:nvSpPr>
        <p:spPr>
          <a:xfrm>
            <a:off x="0" y="0"/>
            <a:ext cx="7562850" cy="533082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3641943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ctr" defTabSz="403388" rtl="0" eaLnBrk="1" latinLnBrk="0" hangingPunct="1">
        <a:spcBef>
          <a:spcPct val="0"/>
        </a:spcBef>
        <a:buNone/>
        <a:defRPr lang="de-DE" sz="2400" b="0" kern="1200" baseline="0">
          <a:solidFill>
            <a:srgbClr val="7E006B"/>
          </a:solidFill>
          <a:latin typeface="Avenir Heavy"/>
          <a:ea typeface="+mn-ea"/>
          <a:cs typeface="Avenir Heavy"/>
        </a:defRPr>
      </a:lvl1pPr>
    </p:titleStyle>
    <p:bodyStyle>
      <a:lvl1pPr marL="263525" indent="-263525"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1pPr>
      <a:lvl2pPr marL="630238" indent="-227013"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2pPr>
      <a:lvl3pPr marL="1008469"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3pPr>
      <a:lvl4pPr marL="1411856"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4pPr>
      <a:lvl5pPr marL="1815244"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5pPr>
      <a:lvl6pPr marL="2218632" indent="-201694" algn="l" defTabSz="403388" rtl="0" eaLnBrk="1" latinLnBrk="0" hangingPunct="1">
        <a:spcBef>
          <a:spcPct val="20000"/>
        </a:spcBef>
        <a:buFont typeface="Arial"/>
        <a:buChar char="•"/>
        <a:defRPr sz="1800" kern="1200">
          <a:solidFill>
            <a:schemeClr val="tx1"/>
          </a:solidFill>
          <a:latin typeface="+mn-lt"/>
          <a:ea typeface="+mn-ea"/>
          <a:cs typeface="+mn-cs"/>
        </a:defRPr>
      </a:lvl6pPr>
      <a:lvl7pPr marL="2622019" indent="-201694" algn="l" defTabSz="403388" rtl="0" eaLnBrk="1" latinLnBrk="0" hangingPunct="1">
        <a:spcBef>
          <a:spcPct val="20000"/>
        </a:spcBef>
        <a:buFont typeface="Arial"/>
        <a:buChar char="•"/>
        <a:defRPr sz="1800" kern="1200">
          <a:solidFill>
            <a:schemeClr val="tx1"/>
          </a:solidFill>
          <a:latin typeface="+mn-lt"/>
          <a:ea typeface="+mn-ea"/>
          <a:cs typeface="+mn-cs"/>
        </a:defRPr>
      </a:lvl7pPr>
      <a:lvl8pPr marL="3025407" indent="-201694" algn="l" defTabSz="403388" rtl="0" eaLnBrk="1" latinLnBrk="0" hangingPunct="1">
        <a:spcBef>
          <a:spcPct val="20000"/>
        </a:spcBef>
        <a:buFont typeface="Arial"/>
        <a:buChar char="•"/>
        <a:defRPr sz="1800" kern="1200">
          <a:solidFill>
            <a:schemeClr val="tx1"/>
          </a:solidFill>
          <a:latin typeface="+mn-lt"/>
          <a:ea typeface="+mn-ea"/>
          <a:cs typeface="+mn-cs"/>
        </a:defRPr>
      </a:lvl8pPr>
      <a:lvl9pPr marL="3428794" indent="-201694" algn="l" defTabSz="403388"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677178"/>
            <a:ext cx="5083886" cy="461665"/>
          </a:xfrm>
        </p:spPr>
        <p:txBody>
          <a:bodyPr/>
          <a:lstStyle/>
          <a:p>
            <a:r>
              <a:rPr lang="de-DE" dirty="0" smtClean="0">
                <a:latin typeface="Avenir Heavy"/>
                <a:cs typeface="Avenir Heavy"/>
              </a:rPr>
              <a:t>SPIELE MIT </a:t>
            </a:r>
            <a:r>
              <a:rPr lang="de-DE" dirty="0" smtClean="0"/>
              <a:t>DEM PLAN</a:t>
            </a:r>
            <a:endParaRPr lang="de-DE" dirty="0"/>
          </a:p>
        </p:txBody>
      </p:sp>
      <p:sp>
        <p:nvSpPr>
          <p:cNvPr id="3" name="Inhaltsplatzhalter 2"/>
          <p:cNvSpPr>
            <a:spLocks noGrp="1"/>
          </p:cNvSpPr>
          <p:nvPr>
            <p:ph idx="13"/>
          </p:nvPr>
        </p:nvSpPr>
        <p:spPr/>
        <p:txBody>
          <a:bodyPr>
            <a:noAutofit/>
          </a:bodyPr>
          <a:lstStyle/>
          <a:p>
            <a:r>
              <a:rPr lang="de-DE" sz="1200" dirty="0"/>
              <a:t>Wenn man sich vornimmt jeden Tag zu trainieren, einen Plan zu haben und seine Kapazität zu erfüllen, kann eine ganze Woche richtig lange sein.</a:t>
            </a:r>
          </a:p>
          <a:p>
            <a:r>
              <a:rPr lang="de-DE" sz="1200" dirty="0"/>
              <a:t>Genauso wie ein </a:t>
            </a:r>
            <a:r>
              <a:rPr lang="de-DE" sz="1200" dirty="0" err="1"/>
              <a:t>Fussballspieler</a:t>
            </a:r>
            <a:r>
              <a:rPr lang="de-DE" sz="1200" dirty="0"/>
              <a:t> Muskulatur aufbaut um 90 min auf dem Platz alles geben zu können, braucht jede andere Art von Beschäftigung, die man professionell, also ausdauernd und sich wiederholend machen möchte, eine Zeit für den Muskelaufbau.</a:t>
            </a:r>
          </a:p>
          <a:p>
            <a:r>
              <a:rPr lang="de-DE" sz="1200" dirty="0"/>
              <a:t>Die Muskulatur, um die es hier geht, ist aber eher eine innere Kraft sich zu konzentrieren, aufnahmefähig zu sein und andererseits so "gut" zu arbeiten, dass mehr Energie gewonnen wird, als es kostet.</a:t>
            </a:r>
          </a:p>
          <a:p>
            <a:r>
              <a:rPr lang="de-DE" sz="1200" dirty="0"/>
              <a:t>Genau wie körperliche Muskeln eine begrenzte Kapazität haben, haben "Arbeitsmuskeln" auch eine Obergrenze. </a:t>
            </a:r>
          </a:p>
          <a:p>
            <a:r>
              <a:rPr lang="de-DE" sz="1200" dirty="0"/>
              <a:t>Hier muss Du sehr achtsam mit Dir sein, denn Muskelkater gibt es hier bei Überlastung nicht. Dafür aber Müdigkeit, Unlust, Kopfweh oder Ähnliches.</a:t>
            </a:r>
          </a:p>
          <a:p>
            <a:r>
              <a:rPr lang="de-DE" sz="1200" dirty="0"/>
              <a:t>Wie auch im Sport ist ein gutes Training, ein Training, das diese Ausfallserscheinungen nicht produziert.</a:t>
            </a:r>
            <a:endParaRPr lang="de-DE" sz="1200" dirty="0"/>
          </a:p>
        </p:txBody>
      </p:sp>
      <p:sp>
        <p:nvSpPr>
          <p:cNvPr id="4" name="Untertitel 3"/>
          <p:cNvSpPr>
            <a:spLocks noGrp="1"/>
          </p:cNvSpPr>
          <p:nvPr>
            <p:ph type="subTitle" idx="1"/>
          </p:nvPr>
        </p:nvSpPr>
        <p:spPr/>
        <p:txBody>
          <a:bodyPr/>
          <a:lstStyle/>
          <a:p>
            <a:pPr marL="0" indent="0">
              <a:buNone/>
            </a:pPr>
            <a:r>
              <a:rPr lang="de-DE" dirty="0" smtClean="0"/>
              <a:t>Regina Brandhuber</a:t>
            </a:r>
            <a:endParaRPr lang="de-DE" dirty="0"/>
          </a:p>
        </p:txBody>
      </p:sp>
    </p:spTree>
    <p:extLst>
      <p:ext uri="{BB962C8B-B14F-4D97-AF65-F5344CB8AC3E}">
        <p14:creationId xmlns:p14="http://schemas.microsoft.com/office/powerpoint/2010/main" val="3317620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a:bodyPr>
          <a:lstStyle/>
          <a:p>
            <a:r>
              <a:rPr lang="de-DE" sz="1200" dirty="0"/>
              <a:t>Plane zweimal eine halbe Woche am Stück.  </a:t>
            </a:r>
            <a:endParaRPr lang="de-DE" sz="1200" dirty="0" smtClean="0"/>
          </a:p>
          <a:p>
            <a:r>
              <a:rPr lang="de-DE" sz="1200" dirty="0" smtClean="0"/>
              <a:t>Lege </a:t>
            </a:r>
            <a:r>
              <a:rPr lang="de-DE" sz="1200" dirty="0"/>
              <a:t>fest, wie lange eine halbe Woche für dich dauert: 2, 3 oder 4 Tage. Nimm ein Maß, das Dir sehr leicht vorkommt. </a:t>
            </a:r>
            <a:endParaRPr lang="de-DE" sz="1200" dirty="0" smtClean="0"/>
          </a:p>
          <a:p>
            <a:r>
              <a:rPr lang="de-DE" sz="1200" dirty="0" smtClean="0"/>
              <a:t>Bestimme</a:t>
            </a:r>
            <a:r>
              <a:rPr lang="de-DE" sz="1200" dirty="0"/>
              <a:t>, bevor Du die Woche beginnst, die Wochentage, die du </a:t>
            </a:r>
            <a:r>
              <a:rPr lang="de-DE" sz="1200" dirty="0" err="1"/>
              <a:t>beplanen</a:t>
            </a:r>
            <a:r>
              <a:rPr lang="de-DE" sz="1200" dirty="0"/>
              <a:t> möchtest. </a:t>
            </a:r>
            <a:endParaRPr lang="de-DE" sz="1200" dirty="0" smtClean="0"/>
          </a:p>
          <a:p>
            <a:r>
              <a:rPr lang="de-DE" sz="1200" dirty="0" smtClean="0"/>
              <a:t>Schätze </a:t>
            </a:r>
            <a:r>
              <a:rPr lang="de-DE" sz="1200" dirty="0"/>
              <a:t>für jeden Tag Deine Kapazität (z.B. in Tomaten, siehe TOM 19) und dokumentiere am Abend, wie Dein Tag tatsächlich verlaufen ist. </a:t>
            </a:r>
          </a:p>
          <a:p>
            <a:r>
              <a:rPr lang="de-DE" sz="1200" dirty="0"/>
              <a:t>Zeige deine Dokumentation deinem Team, sprich mit </a:t>
            </a:r>
            <a:r>
              <a:rPr lang="de-DE" sz="1200"/>
              <a:t>Ihnen </a:t>
            </a:r>
            <a:r>
              <a:rPr lang="de-DE" sz="1200" smtClean="0"/>
              <a:t/>
            </a:r>
            <a:br>
              <a:rPr lang="de-DE" sz="1200" smtClean="0"/>
            </a:br>
            <a:r>
              <a:rPr lang="de-DE" sz="1200" smtClean="0"/>
              <a:t>darüber </a:t>
            </a:r>
            <a:r>
              <a:rPr lang="de-DE" sz="1200" dirty="0"/>
              <a:t>und lass Dich von Ihnen zertifizieren.</a:t>
            </a:r>
            <a:endParaRPr lang="de-DE" sz="1200" dirty="0"/>
          </a:p>
        </p:txBody>
      </p:sp>
    </p:spTree>
    <p:extLst>
      <p:ext uri="{BB962C8B-B14F-4D97-AF65-F5344CB8AC3E}">
        <p14:creationId xmlns:p14="http://schemas.microsoft.com/office/powerpoint/2010/main" val="235302098"/>
      </p:ext>
    </p:extLst>
  </p:cSld>
  <p:clrMapOvr>
    <a:masterClrMapping/>
  </p:clrMapOvr>
</p:sld>
</file>

<file path=ppt/theme/theme1.xml><?xml version="1.0" encoding="utf-8"?>
<a:theme xmlns:a="http://schemas.openxmlformats.org/drawingml/2006/main" name="ger_apprentice_training_card_template_mm_cc">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ger_apprentice_training_card_template_mm_cc.potx</Template>
  <TotalTime>0</TotalTime>
  <Words>34</Words>
  <Application>Microsoft Macintosh PowerPoint</Application>
  <PresentationFormat>Benutzerdefiniert</PresentationFormat>
  <Paragraphs>13</Paragraphs>
  <Slides>2</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2</vt:i4>
      </vt:variant>
    </vt:vector>
  </HeadingPairs>
  <TitlesOfParts>
    <vt:vector size="8" baseType="lpstr">
      <vt:lpstr>Arial</vt:lpstr>
      <vt:lpstr>Avenir Book</vt:lpstr>
      <vt:lpstr>Avenir Heavy</vt:lpstr>
      <vt:lpstr>Avenir Light</vt:lpstr>
      <vt:lpstr>Calibri</vt:lpstr>
      <vt:lpstr>ger_apprentice_training_card_template_mm_cc</vt:lpstr>
      <vt:lpstr>SPIELE MIT DEM PLAN</vt:lpstr>
      <vt:lpstr>PowerPoint-Präsentation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Regina Brandhuber</dc:creator>
  <cp:lastModifiedBy>gina brandhuber</cp:lastModifiedBy>
  <cp:revision>33</cp:revision>
  <cp:lastPrinted>2015-03-26T09:33:33Z</cp:lastPrinted>
  <dcterms:created xsi:type="dcterms:W3CDTF">2015-03-26T08:30:55Z</dcterms:created>
  <dcterms:modified xsi:type="dcterms:W3CDTF">2016-02-22T16:18:34Z</dcterms:modified>
</cp:coreProperties>
</file>