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tif" ContentType="image/t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103">
          <p15:clr>
            <a:srgbClr val="A4A3A4"/>
          </p15:clr>
        </p15:guide>
        <p15:guide id="2" pos="7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CD5E7"/>
    <a:srgbClr val="1191D1"/>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431"/>
    <p:restoredTop sz="94671"/>
  </p:normalViewPr>
  <p:slideViewPr>
    <p:cSldViewPr snapToGrid="0" snapToObjects="1">
      <p:cViewPr>
        <p:scale>
          <a:sx n="141" d="100"/>
          <a:sy n="141" d="100"/>
        </p:scale>
        <p:origin x="-1008" y="-96"/>
      </p:cViewPr>
      <p:guideLst>
        <p:guide orient="horz" pos="1103"/>
        <p:guide pos="77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creativecommons.org/licenses/by-nc-nd/4.0/" TargetMode="External"/><Relationship Id="rId3" Type="http://schemas.openxmlformats.org/officeDocument/2006/relationships/image" Target="../media/image3.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545546"/>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45255"/>
            <a:ext cx="5293995" cy="462329"/>
          </a:xfrm>
        </p:spPr>
        <p:txBody>
          <a:bodyPr>
            <a:normAutofit/>
          </a:bodyPr>
          <a:lstStyle>
            <a:lvl1pPr marL="0" indent="0" algn="l">
              <a:buNone/>
              <a:defRPr sz="2300">
                <a:solidFill>
                  <a:srgbClr val="1191D1"/>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 typeface="Wingdings" charset="2"/>
              <a:buChar char=""/>
              <a:defRPr/>
            </a:lvl1pPr>
            <a:lvl2pPr marL="536575" indent="-252413">
              <a:lnSpc>
                <a:spcPct val="150000"/>
              </a:lnSpc>
              <a:buSzPct val="170000"/>
              <a:buFont typeface="Wingdings" charset="2"/>
              <a:buChar char=""/>
              <a:tabLst/>
              <a:defRPr/>
            </a:lvl2pPr>
            <a:lvl3pPr marL="1074738" indent="-268288">
              <a:lnSpc>
                <a:spcPct val="150000"/>
              </a:lnSpc>
              <a:buSzPct val="170000"/>
              <a:buFont typeface="Wingdings" charset="2"/>
              <a:buChar char=""/>
              <a:defRPr/>
            </a:lvl3pPr>
            <a:lvl4pPr marL="1525588" indent="-315913">
              <a:lnSpc>
                <a:spcPct val="150000"/>
              </a:lnSpc>
              <a:buSzPct val="170000"/>
              <a:buFont typeface="Wingdings" charset="2"/>
              <a:buChar char=""/>
              <a:defRPr/>
            </a:lvl4pPr>
            <a:lvl5pPr marL="1884363" indent="-271463">
              <a:lnSpc>
                <a:spcPct val="150000"/>
              </a:lnSpc>
              <a:buSzPct val="170000"/>
              <a:buFont typeface="Wingdings" charset="2"/>
              <a:buChar char=""/>
              <a:defRPr/>
            </a:lvl5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2" name="Textfeld 11"/>
          <p:cNvSpPr txBox="1"/>
          <p:nvPr userDrawn="1"/>
        </p:nvSpPr>
        <p:spPr>
          <a:xfrm>
            <a:off x="1174413" y="873312"/>
            <a:ext cx="3673457" cy="461665"/>
          </a:xfrm>
          <a:prstGeom prst="rect">
            <a:avLst/>
          </a:prstGeom>
          <a:noFill/>
        </p:spPr>
        <p:txBody>
          <a:bodyPr wrap="square" rtlCol="0">
            <a:spAutoFit/>
          </a:bodyPr>
          <a:lstStyle/>
          <a:p>
            <a:r>
              <a:rPr lang="de-DE" sz="2400" dirty="0" smtClean="0">
                <a:solidFill>
                  <a:srgbClr val="1191D1"/>
                </a:solidFill>
                <a:latin typeface="Avenir Heavy"/>
                <a:cs typeface="Avenir Heavy"/>
              </a:rPr>
              <a:t>TRAININGS</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sp>
        <p:nvSpPr>
          <p:cNvPr id="4" name="Textfeld 3"/>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21.11.15</a:t>
            </a:fld>
            <a:endParaRPr lang="de-DE" sz="600" dirty="0">
              <a:solidFill>
                <a:srgbClr val="5D5E5F"/>
              </a:solidFill>
              <a:latin typeface="Avenir Light"/>
              <a:cs typeface="Avenir Light"/>
            </a:endParaRPr>
          </a:p>
        </p:txBody>
      </p:sp>
      <p:sp>
        <p:nvSpPr>
          <p:cNvPr id="5"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2"/>
              </a:rPr>
              <a:t>http://creativecommons.org/licenses/by-nc-nd/4.0/</a:t>
            </a:r>
            <a:r>
              <a:rPr sz="600" dirty="0">
                <a:latin typeface="Avenir Light"/>
                <a:ea typeface="Calibri"/>
                <a:cs typeface="Avenir Light"/>
                <a:sym typeface="Calibri"/>
              </a:rPr>
              <a:t>.</a:t>
            </a:r>
          </a:p>
        </p:txBody>
      </p:sp>
      <p:pic>
        <p:nvPicPr>
          <p:cNvPr id="6" name="pasted-image.tif"/>
          <p:cNvPicPr/>
          <p:nvPr userDrawn="1"/>
        </p:nvPicPr>
        <p:blipFill>
          <a:blip r:embed="rId3">
            <a:extLst/>
          </a:blip>
          <a:stretch>
            <a:fillRect/>
          </a:stretch>
        </p:blipFill>
        <p:spPr>
          <a:xfrm>
            <a:off x="6174185" y="4992838"/>
            <a:ext cx="886619" cy="214128"/>
          </a:xfrm>
          <a:prstGeom prst="rect">
            <a:avLst/>
          </a:prstGeom>
          <a:ln w="12700">
            <a:miter lim="400000"/>
          </a:ln>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24550"/>
            <a:ext cx="4612406" cy="461665"/>
          </a:xfrm>
        </p:spPr>
        <p:txBody>
          <a:bodyPr/>
          <a:lstStyle>
            <a:lvl1pPr algn="l">
              <a:defRPr/>
            </a:lvl1pPr>
          </a:lstStyle>
          <a:p>
            <a:r>
              <a:rPr lang="de-DE" smtClean="0"/>
              <a:t>Mastertitelformat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48304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smtClean="0"/>
              <a:t>Mastertitelformat bearbeiten</a:t>
            </a:r>
            <a:endParaRPr lang="de-DE"/>
          </a:p>
        </p:txBody>
      </p:sp>
      <p:sp>
        <p:nvSpPr>
          <p:cNvPr id="3" name="Datumsplatzhalter 2"/>
          <p:cNvSpPr>
            <a:spLocks noGrp="1"/>
          </p:cNvSpPr>
          <p:nvPr>
            <p:ph type="dt" sz="half" idx="10"/>
          </p:nvPr>
        </p:nvSpPr>
        <p:spPr>
          <a:xfrm>
            <a:off x="378144" y="4940886"/>
            <a:ext cx="1764665" cy="283817"/>
          </a:xfrm>
          <a:prstGeom prst="rect">
            <a:avLst/>
          </a:prstGeom>
        </p:spPr>
        <p:txBody>
          <a:bodyPr/>
          <a:lstStyle/>
          <a:p>
            <a:fld id="{FF5B2BAF-DF38-0A48-A798-0C06E514FD52}" type="datetimeFigureOut">
              <a:rPr lang="de-DE" smtClean="0"/>
              <a:t>21.11.15</a:t>
            </a:fld>
            <a:endParaRPr lang="de-DE" dirty="0"/>
          </a:p>
        </p:txBody>
      </p:sp>
      <p:sp>
        <p:nvSpPr>
          <p:cNvPr id="4" name="Fußzeilenplatzhalter 3"/>
          <p:cNvSpPr>
            <a:spLocks noGrp="1"/>
          </p:cNvSpPr>
          <p:nvPr>
            <p:ph type="ftr" sz="quarter" idx="11"/>
          </p:nvPr>
        </p:nvSpPr>
        <p:spPr>
          <a:xfrm>
            <a:off x="2583974" y="4940886"/>
            <a:ext cx="2394903" cy="283817"/>
          </a:xfrm>
          <a:prstGeom prst="rect">
            <a:avLst/>
          </a:prstGeom>
        </p:spPr>
        <p:txBody>
          <a:bodyPr/>
          <a:lstStyle/>
          <a:p>
            <a:endParaRPr lang="de-DE"/>
          </a:p>
        </p:txBody>
      </p:sp>
      <p:sp>
        <p:nvSpPr>
          <p:cNvPr id="5" name="Foliennummernplatzhalter 4"/>
          <p:cNvSpPr>
            <a:spLocks noGrp="1"/>
          </p:cNvSpPr>
          <p:nvPr>
            <p:ph type="sldNum" sz="quarter" idx="12"/>
          </p:nvPr>
        </p:nvSpPr>
        <p:spPr>
          <a:xfrm>
            <a:off x="5420044" y="4940886"/>
            <a:ext cx="1764665" cy="283817"/>
          </a:xfrm>
          <a:prstGeom prst="rect">
            <a:avLst/>
          </a:prstGeom>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hteck 11"/>
          <p:cNvSpPr/>
          <p:nvPr userDrawn="1"/>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itelplatzhalter 1"/>
          <p:cNvSpPr>
            <a:spLocks noGrp="1"/>
          </p:cNvSpPr>
          <p:nvPr>
            <p:ph type="title"/>
          </p:nvPr>
        </p:nvSpPr>
        <p:spPr>
          <a:xfrm>
            <a:off x="1173163" y="843323"/>
            <a:ext cx="4358863" cy="461665"/>
          </a:xfrm>
          <a:prstGeom prst="rect">
            <a:avLst/>
          </a:prstGeom>
          <a:noFill/>
        </p:spPr>
        <p:txBody>
          <a:bodyPr wrap="square" rtlCol="0">
            <a:spAutoFit/>
          </a:bodyPr>
          <a:lstStyle/>
          <a:p>
            <a:r>
              <a:rPr lang="de-DE" sz="2400" dirty="0" smtClean="0">
                <a:solidFill>
                  <a:srgbClr val="1191D1"/>
                </a:solidFill>
                <a:latin typeface="Avenir Heavy"/>
                <a:cs typeface="Avenir Heavy"/>
              </a:rPr>
              <a:t>TEXT </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sp>
        <p:nvSpPr>
          <p:cNvPr id="3" name="Textplatzhalter 2"/>
          <p:cNvSpPr>
            <a:spLocks noGrp="1"/>
          </p:cNvSpPr>
          <p:nvPr>
            <p:ph type="body" idx="1"/>
          </p:nvPr>
        </p:nvSpPr>
        <p:spPr>
          <a:xfrm>
            <a:off x="858838" y="1568452"/>
            <a:ext cx="6011545" cy="3133835"/>
          </a:xfrm>
          <a:prstGeom prst="rect">
            <a:avLst/>
          </a:prstGeom>
          <a:noFill/>
        </p:spPr>
        <p:txBody>
          <a:bodyPr vert="horz" lIns="80678" tIns="40339" rIns="80678" bIns="40339" rtlCol="0">
            <a:normAutofit/>
          </a:bodyPr>
          <a:lstStyle/>
          <a:p>
            <a:pPr lvl="0"/>
            <a:r>
              <a:rPr lang="de-DE" dirty="0" smtClean="0"/>
              <a:t>Mastertextformat bearbeiten</a:t>
            </a:r>
          </a:p>
          <a:p>
            <a:pPr lvl="0"/>
            <a:endParaRPr lang="de-DE" dirty="0" smtClean="0"/>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8" name="Rechteck 7"/>
          <p:cNvSpPr/>
          <p:nvPr/>
        </p:nvSpPr>
        <p:spPr>
          <a:xfrm>
            <a:off x="0" y="0"/>
            <a:ext cx="7562850" cy="61450"/>
          </a:xfrm>
          <a:prstGeom prst="rect">
            <a:avLst/>
          </a:prstGeom>
          <a:solidFill>
            <a:srgbClr val="9CD5E7"/>
          </a:solidFill>
          <a:ln>
            <a:solidFill>
              <a:srgbClr val="9CD5E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1191D1"/>
          </a:solidFill>
          <a:ln>
            <a:solidFill>
              <a:srgbClr val="1191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b="0" baseline="0" dirty="0" smtClean="0">
                <a:solidFill>
                  <a:schemeClr val="bg1"/>
                </a:solidFill>
                <a:latin typeface="Avenir Book"/>
                <a:cs typeface="Avenir Book"/>
              </a:rPr>
              <a:t> </a:t>
            </a:r>
            <a:r>
              <a:rPr lang="de-DE" sz="1050" b="0" baseline="0" dirty="0" smtClean="0">
                <a:solidFill>
                  <a:schemeClr val="bg1"/>
                </a:solidFill>
                <a:latin typeface="Avenir Heavy"/>
                <a:cs typeface="Avenir Heavy"/>
              </a:rPr>
              <a:t>IDE 05</a:t>
            </a:r>
            <a:endParaRPr lang="de-DE" sz="1050" b="1" dirty="0">
              <a:solidFill>
                <a:schemeClr val="bg1"/>
              </a:solidFill>
              <a:latin typeface="Avenir Heavy"/>
              <a:cs typeface="Avenir Heavy"/>
            </a:endParaRPr>
          </a:p>
        </p:txBody>
      </p:sp>
      <p:pic>
        <p:nvPicPr>
          <p:cNvPr id="11" name="Bild 10" descr="Agile-Moves_neu.png"/>
          <p:cNvPicPr>
            <a:picLocks noChangeAspect="1"/>
          </p:cNvPicPr>
          <p:nvPr/>
        </p:nvPicPr>
        <p:blipFill rotWithShape="1">
          <a:blip r:embed="rId6">
            <a:extLst>
              <a:ext uri="{28A0092B-C50C-407E-A947-70E740481C1C}">
                <a14:useLocalDpi xmlns:a14="http://schemas.microsoft.com/office/drawing/2010/main" val="0"/>
              </a:ext>
            </a:extLst>
          </a:blip>
          <a:srcRect l="41251" t="11643" r="41617" b="41498"/>
          <a:stretch/>
        </p:blipFill>
        <p:spPr>
          <a:xfrm>
            <a:off x="218218" y="589976"/>
            <a:ext cx="886754" cy="808932"/>
          </a:xfrm>
          <a:prstGeom prst="rect">
            <a:avLst/>
          </a:prstGeom>
        </p:spPr>
      </p:pic>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Lst>
  <p:txStyles>
    <p:titleStyle>
      <a:lvl1pPr algn="ctr" defTabSz="403388" rtl="0" eaLnBrk="1" latinLnBrk="0" hangingPunct="1">
        <a:spcBef>
          <a:spcPct val="0"/>
        </a:spcBef>
        <a:buNone/>
        <a:defRPr lang="de-DE" sz="2400" b="0" kern="1200" baseline="0">
          <a:solidFill>
            <a:srgbClr val="1191D1"/>
          </a:solidFill>
          <a:latin typeface="Avenir Heavy"/>
          <a:ea typeface="+mn-ea"/>
          <a:cs typeface="Avenir Heavy"/>
        </a:defRPr>
      </a:lvl1pPr>
    </p:titleStyle>
    <p:bodyStyle>
      <a:lvl1pPr marL="0" indent="0" algn="l" defTabSz="403388" rtl="0" eaLnBrk="1" latinLnBrk="0" hangingPunct="1">
        <a:spcBef>
          <a:spcPct val="20000"/>
        </a:spcBef>
        <a:buClr>
          <a:srgbClr val="1191D1"/>
        </a:buClr>
        <a:buSzPct val="190000"/>
        <a:buFontTx/>
        <a:buNone/>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48707" y="654182"/>
            <a:ext cx="5703570" cy="830997"/>
          </a:xfrm>
        </p:spPr>
        <p:txBody>
          <a:bodyPr/>
          <a:lstStyle/>
          <a:p>
            <a:r>
              <a:rPr lang="de-DE" dirty="0" smtClean="0"/>
              <a:t>IDEEN </a:t>
            </a:r>
            <a:r>
              <a:rPr lang="de-DE" dirty="0" smtClean="0">
                <a:latin typeface="Avenir Light"/>
                <a:cs typeface="Avenir Light"/>
              </a:rPr>
              <a:t>BACKLOG</a:t>
            </a:r>
            <a:r>
              <a:rPr lang="de-DE" dirty="0" smtClean="0">
                <a:latin typeface="Avenir Light"/>
                <a:cs typeface="Avenir Light"/>
              </a:rPr>
              <a:t/>
            </a:r>
            <a:br>
              <a:rPr lang="de-DE" dirty="0" smtClean="0">
                <a:latin typeface="Avenir Light"/>
                <a:cs typeface="Avenir Light"/>
              </a:rPr>
            </a:br>
            <a:endParaRPr lang="de-DE" dirty="0">
              <a:latin typeface="Avenir Light"/>
              <a:cs typeface="Avenir Light"/>
            </a:endParaRPr>
          </a:p>
        </p:txBody>
      </p:sp>
      <p:sp>
        <p:nvSpPr>
          <p:cNvPr id="6" name="Textplatzhalter 2"/>
          <p:cNvSpPr>
            <a:spLocks noGrp="1"/>
          </p:cNvSpPr>
          <p:nvPr>
            <p:ph idx="13"/>
          </p:nvPr>
        </p:nvSpPr>
        <p:spPr>
          <a:xfrm>
            <a:off x="858838" y="1568452"/>
            <a:ext cx="6266026" cy="3502305"/>
          </a:xfrm>
        </p:spPr>
        <p:txBody>
          <a:bodyPr>
            <a:normAutofit/>
          </a:bodyPr>
          <a:lstStyle/>
          <a:p>
            <a:pPr marL="269875" lvl="1" indent="-225425">
              <a:lnSpc>
                <a:spcPts val="1500"/>
              </a:lnSpc>
              <a:spcBef>
                <a:spcPts val="400"/>
              </a:spcBef>
            </a:pPr>
            <a:r>
              <a:rPr lang="de-DE" sz="1200" dirty="0" smtClean="0"/>
              <a:t>Du hast jeden Tag viele </a:t>
            </a:r>
            <a:r>
              <a:rPr lang="de-DE" sz="1200" dirty="0" smtClean="0"/>
              <a:t>Ideen im Kopf. Die wenigsten überleben die ersten 5 Minuten ihres Daseins. Das kann viele Gründe haben: Viele sind nur für Millisekunden präsent und dann wieder vergessen. </a:t>
            </a:r>
            <a:r>
              <a:rPr lang="de-DE" sz="1200" dirty="0"/>
              <a:t>V</a:t>
            </a:r>
            <a:r>
              <a:rPr lang="de-DE" sz="1200" dirty="0" smtClean="0"/>
              <a:t>iele werden gar nicht als Ideen wahrgenommen, weil sie zu klein oder zu unbedeutend erscheinen. Viele schaffen es auch nicht durch deine innere Zensur, nach welchen Regeln die auch immer arbeitet.</a:t>
            </a:r>
            <a:endParaRPr lang="de-DE" sz="1200" dirty="0" smtClean="0"/>
          </a:p>
          <a:p>
            <a:pPr marL="269875" lvl="1" indent="-225425">
              <a:lnSpc>
                <a:spcPts val="1500"/>
              </a:lnSpc>
              <a:spcBef>
                <a:spcPts val="400"/>
              </a:spcBef>
            </a:pPr>
            <a:r>
              <a:rPr lang="de-DE" sz="1200" dirty="0"/>
              <a:t>D</a:t>
            </a:r>
            <a:r>
              <a:rPr lang="de-DE" sz="1200" dirty="0" smtClean="0"/>
              <a:t>einen Ideen </a:t>
            </a:r>
            <a:r>
              <a:rPr lang="de-DE" sz="1200" dirty="0" smtClean="0"/>
              <a:t>einen Platz </a:t>
            </a:r>
            <a:r>
              <a:rPr lang="de-DE" sz="1200" dirty="0" smtClean="0"/>
              <a:t>zu geben, gibt Dir selbst einen größeren Platz in Deinem Leben und in Deinem Team.</a:t>
            </a:r>
          </a:p>
          <a:p>
            <a:pPr marL="269875" lvl="1" indent="-225425">
              <a:lnSpc>
                <a:spcPts val="1500"/>
              </a:lnSpc>
              <a:spcBef>
                <a:spcPts val="400"/>
              </a:spcBef>
            </a:pPr>
            <a:r>
              <a:rPr lang="de-DE" sz="1200" dirty="0" smtClean="0"/>
              <a:t>Das Ziel ist, ein ungeordnetes </a:t>
            </a:r>
            <a:r>
              <a:rPr lang="de-DE" sz="1200" dirty="0" err="1" smtClean="0"/>
              <a:t>Backlog</a:t>
            </a:r>
            <a:r>
              <a:rPr lang="de-DE" sz="1200" dirty="0" smtClean="0"/>
              <a:t> mit all Deinen Ideen </a:t>
            </a:r>
            <a:r>
              <a:rPr lang="de-DE" sz="1200" dirty="0" smtClean="0"/>
              <a:t>zu </a:t>
            </a:r>
            <a:r>
              <a:rPr lang="de-DE" sz="1200" dirty="0" smtClean="0"/>
              <a:t>erstellen, so, wie sie Dir einfallen.</a:t>
            </a:r>
            <a:endParaRPr lang="de-DE" sz="1200" dirty="0"/>
          </a:p>
          <a:p>
            <a:pPr marL="269875" lvl="1" indent="-225425">
              <a:lnSpc>
                <a:spcPts val="1500"/>
              </a:lnSpc>
              <a:spcBef>
                <a:spcPts val="400"/>
              </a:spcBef>
            </a:pPr>
            <a:r>
              <a:rPr lang="de-DE" sz="1200" dirty="0" smtClean="0"/>
              <a:t>Dafür brauchst Du einen Ort, um </a:t>
            </a:r>
            <a:r>
              <a:rPr lang="de-DE" sz="1200" dirty="0" smtClean="0"/>
              <a:t>sie aufzuschreiben</a:t>
            </a:r>
            <a:r>
              <a:rPr lang="de-DE" sz="1200" dirty="0"/>
              <a:t>. </a:t>
            </a:r>
            <a:endParaRPr lang="de-DE" sz="1200" dirty="0" smtClean="0"/>
          </a:p>
          <a:p>
            <a:pPr marL="269875" lvl="1" indent="-225425">
              <a:lnSpc>
                <a:spcPts val="1500"/>
              </a:lnSpc>
              <a:spcBef>
                <a:spcPts val="400"/>
              </a:spcBef>
            </a:pPr>
            <a:r>
              <a:rPr lang="de-DE" sz="1200" dirty="0" smtClean="0"/>
              <a:t>Die </a:t>
            </a:r>
            <a:r>
              <a:rPr lang="de-DE" sz="1200" dirty="0"/>
              <a:t>Form ist dabei weniger wichtig, als das Ziel, einen Ideenfluss </a:t>
            </a:r>
            <a:r>
              <a:rPr lang="de-DE" sz="1200" dirty="0" smtClean="0"/>
              <a:t>in </a:t>
            </a:r>
            <a:r>
              <a:rPr lang="de-DE" sz="1200" dirty="0"/>
              <a:t>Gang zu </a:t>
            </a:r>
            <a:r>
              <a:rPr lang="de-DE" sz="1200" dirty="0" smtClean="0"/>
              <a:t>setzen.</a:t>
            </a:r>
          </a:p>
          <a:p>
            <a:pPr marL="269875" lvl="1" indent="-225425">
              <a:lnSpc>
                <a:spcPts val="1500"/>
              </a:lnSpc>
              <a:spcBef>
                <a:spcPts val="400"/>
              </a:spcBef>
            </a:pPr>
            <a:r>
              <a:rPr lang="de-DE" sz="1200" dirty="0" smtClean="0"/>
              <a:t>Es ist sinnvoll</a:t>
            </a:r>
            <a:r>
              <a:rPr lang="de-DE" sz="1200" dirty="0" smtClean="0"/>
              <a:t>, für das </a:t>
            </a:r>
            <a:r>
              <a:rPr lang="de-DE" sz="1200" dirty="0" err="1" smtClean="0"/>
              <a:t>Backlog</a:t>
            </a:r>
            <a:r>
              <a:rPr lang="de-DE" sz="1200" dirty="0" smtClean="0"/>
              <a:t> gleich zu Beginn eine Form zu wählen, in der die Ideen von Dir später priorisiert und von anderen bewertet werden können. Das kann ein Blog oder ein anderes </a:t>
            </a:r>
            <a:r>
              <a:rPr lang="de-DE" sz="1200" dirty="0" err="1" smtClean="0"/>
              <a:t>Teamtool</a:t>
            </a:r>
            <a:r>
              <a:rPr lang="de-DE" sz="1200" dirty="0" smtClean="0"/>
              <a:t> sein.</a:t>
            </a:r>
          </a:p>
          <a:p>
            <a:pPr marL="269875" lvl="1" indent="-225425">
              <a:lnSpc>
                <a:spcPts val="1500"/>
              </a:lnSpc>
              <a:spcBef>
                <a:spcPts val="400"/>
              </a:spcBef>
            </a:pPr>
            <a:r>
              <a:rPr lang="de-DE" sz="1200" dirty="0" smtClean="0"/>
              <a:t>Ziel ist es, alle Ideen fließen zu lassen, damit neue Ideen nachfließen können. Neue Ideen entstehen, wenn man ihnen Platz gibt, hochkommen zu können. </a:t>
            </a:r>
          </a:p>
          <a:p>
            <a:pPr marL="269875" lvl="1" indent="-225425">
              <a:lnSpc>
                <a:spcPts val="1500"/>
              </a:lnSpc>
              <a:spcBef>
                <a:spcPts val="400"/>
              </a:spcBef>
            </a:pPr>
            <a:endParaRPr lang="de-DE" sz="1100" dirty="0" smtClean="0"/>
          </a:p>
          <a:p>
            <a:pPr lvl="1">
              <a:lnSpc>
                <a:spcPts val="1500"/>
              </a:lnSpc>
              <a:spcBef>
                <a:spcPts val="400"/>
              </a:spcBef>
            </a:pPr>
            <a:endParaRPr lang="de-DE" sz="1100" dirty="0" smtClean="0"/>
          </a:p>
        </p:txBody>
      </p:sp>
      <p:sp>
        <p:nvSpPr>
          <p:cNvPr id="7" name="Untertitel 2"/>
          <p:cNvSpPr txBox="1">
            <a:spLocks/>
          </p:cNvSpPr>
          <p:nvPr/>
        </p:nvSpPr>
        <p:spPr>
          <a:xfrm>
            <a:off x="1166813" y="973847"/>
            <a:ext cx="5293995" cy="462329"/>
          </a:xfrm>
          <a:prstGeom prst="rect">
            <a:avLst/>
          </a:prstGeom>
          <a:noFill/>
        </p:spPr>
        <p:txBody>
          <a:bodyPr vert="horz" lIns="80678" tIns="40339" rIns="80678" bIns="40339" rtlCol="0">
            <a:normAutofit/>
          </a:bodyPr>
          <a:lstStyle>
            <a:lvl1pPr marL="0" indent="0" algn="l" defTabSz="403388" rtl="0" eaLnBrk="1" latinLnBrk="0" hangingPunct="1">
              <a:spcBef>
                <a:spcPct val="20000"/>
              </a:spcBef>
              <a:buClr>
                <a:srgbClr val="1191D1"/>
              </a:buClr>
              <a:buSzPct val="190000"/>
              <a:buFontTx/>
              <a:buNone/>
              <a:defRPr sz="2300" kern="1200">
                <a:solidFill>
                  <a:srgbClr val="1191D1"/>
                </a:solidFill>
                <a:latin typeface="Avenir Book"/>
                <a:ea typeface="+mn-ea"/>
                <a:cs typeface="Avenir Book"/>
              </a:defRPr>
            </a:lvl1pPr>
            <a:lvl2pPr marL="403388" indent="0" algn="ctr" defTabSz="403388" rtl="0" eaLnBrk="1" latinLnBrk="0" hangingPunct="1">
              <a:spcBef>
                <a:spcPct val="20000"/>
              </a:spcBef>
              <a:buClr>
                <a:srgbClr val="1191D1"/>
              </a:buClr>
              <a:buSzPct val="190000"/>
              <a:buFontTx/>
              <a:buNone/>
              <a:defRPr sz="1000" kern="1200">
                <a:solidFill>
                  <a:schemeClr val="tx1">
                    <a:tint val="75000"/>
                  </a:schemeClr>
                </a:solidFill>
                <a:latin typeface="Avenir Light"/>
                <a:ea typeface="+mn-ea"/>
                <a:cs typeface="Avenir Light"/>
              </a:defRPr>
            </a:lvl2pPr>
            <a:lvl3pPr marL="806775" indent="0" algn="ctr" defTabSz="403388" rtl="0" eaLnBrk="1" latinLnBrk="0" hangingPunct="1">
              <a:spcBef>
                <a:spcPct val="20000"/>
              </a:spcBef>
              <a:buClr>
                <a:srgbClr val="1191D1"/>
              </a:buClr>
              <a:buSzPct val="190000"/>
              <a:buFontTx/>
              <a:buNone/>
              <a:defRPr sz="1000" kern="1200">
                <a:solidFill>
                  <a:schemeClr val="tx1">
                    <a:tint val="75000"/>
                  </a:schemeClr>
                </a:solidFill>
                <a:latin typeface="Avenir Light"/>
                <a:ea typeface="+mn-ea"/>
                <a:cs typeface="Avenir Light"/>
              </a:defRPr>
            </a:lvl3pPr>
            <a:lvl4pPr marL="1210163" indent="0" algn="ctr" defTabSz="403388" rtl="0" eaLnBrk="1" latinLnBrk="0" hangingPunct="1">
              <a:spcBef>
                <a:spcPct val="20000"/>
              </a:spcBef>
              <a:buClr>
                <a:srgbClr val="1191D1"/>
              </a:buClr>
              <a:buSzPct val="190000"/>
              <a:buFontTx/>
              <a:buNone/>
              <a:defRPr sz="1000" kern="1200">
                <a:solidFill>
                  <a:schemeClr val="tx1">
                    <a:tint val="75000"/>
                  </a:schemeClr>
                </a:solidFill>
                <a:latin typeface="Avenir Light"/>
                <a:ea typeface="+mn-ea"/>
                <a:cs typeface="Avenir Light"/>
              </a:defRPr>
            </a:lvl4pPr>
            <a:lvl5pPr marL="1613550" indent="0" algn="ctr" defTabSz="403388" rtl="0" eaLnBrk="1" latinLnBrk="0" hangingPunct="1">
              <a:spcBef>
                <a:spcPct val="20000"/>
              </a:spcBef>
              <a:buClr>
                <a:srgbClr val="1191D1"/>
              </a:buClr>
              <a:buSzPct val="190000"/>
              <a:buFontTx/>
              <a:buNone/>
              <a:defRPr sz="1000" kern="1200">
                <a:solidFill>
                  <a:schemeClr val="tx1">
                    <a:tint val="75000"/>
                  </a:schemeClr>
                </a:solidFill>
                <a:latin typeface="Avenir Light"/>
                <a:ea typeface="+mn-ea"/>
                <a:cs typeface="Avenir Light"/>
              </a:defRPr>
            </a:lvl5pPr>
            <a:lvl6pPr marL="2016938" indent="0" algn="ctr" defTabSz="403388" rtl="0" eaLnBrk="1" latinLnBrk="0" hangingPunct="1">
              <a:spcBef>
                <a:spcPct val="20000"/>
              </a:spcBef>
              <a:buFont typeface="Arial"/>
              <a:buNone/>
              <a:defRPr sz="1800" kern="1200">
                <a:solidFill>
                  <a:schemeClr val="tx1">
                    <a:tint val="75000"/>
                  </a:schemeClr>
                </a:solidFill>
                <a:latin typeface="+mn-lt"/>
                <a:ea typeface="+mn-ea"/>
                <a:cs typeface="+mn-cs"/>
              </a:defRPr>
            </a:lvl6pPr>
            <a:lvl7pPr marL="2420325" indent="0" algn="ctr" defTabSz="403388" rtl="0" eaLnBrk="1" latinLnBrk="0" hangingPunct="1">
              <a:spcBef>
                <a:spcPct val="20000"/>
              </a:spcBef>
              <a:buFont typeface="Arial"/>
              <a:buNone/>
              <a:defRPr sz="1800" kern="1200">
                <a:solidFill>
                  <a:schemeClr val="tx1">
                    <a:tint val="75000"/>
                  </a:schemeClr>
                </a:solidFill>
                <a:latin typeface="+mn-lt"/>
                <a:ea typeface="+mn-ea"/>
                <a:cs typeface="+mn-cs"/>
              </a:defRPr>
            </a:lvl7pPr>
            <a:lvl8pPr marL="2823713" indent="0" algn="ctr" defTabSz="403388" rtl="0" eaLnBrk="1" latinLnBrk="0" hangingPunct="1">
              <a:spcBef>
                <a:spcPct val="20000"/>
              </a:spcBef>
              <a:buFont typeface="Arial"/>
              <a:buNone/>
              <a:defRPr sz="1800" kern="1200">
                <a:solidFill>
                  <a:schemeClr val="tx1">
                    <a:tint val="75000"/>
                  </a:schemeClr>
                </a:solidFill>
                <a:latin typeface="+mn-lt"/>
                <a:ea typeface="+mn-ea"/>
                <a:cs typeface="+mn-cs"/>
              </a:defRPr>
            </a:lvl8pPr>
            <a:lvl9pPr marL="3227100" indent="0" algn="ctr" defTabSz="403388" rtl="0" eaLnBrk="1" latinLnBrk="0" hangingPunct="1">
              <a:spcBef>
                <a:spcPct val="20000"/>
              </a:spcBef>
              <a:buFont typeface="Arial"/>
              <a:buNone/>
              <a:defRPr sz="1800" kern="1200">
                <a:solidFill>
                  <a:schemeClr val="tx1">
                    <a:tint val="75000"/>
                  </a:schemeClr>
                </a:solidFill>
                <a:latin typeface="+mn-lt"/>
                <a:ea typeface="+mn-ea"/>
                <a:cs typeface="+mn-cs"/>
              </a:defRPr>
            </a:lvl9pPr>
          </a:lstStyle>
          <a:p>
            <a:pPr marL="171450" indent="-171450">
              <a:lnSpc>
                <a:spcPct val="150000"/>
              </a:lnSpc>
              <a:spcBef>
                <a:spcPts val="0"/>
              </a:spcBef>
              <a:buClr>
                <a:srgbClr val="229237"/>
              </a:buClr>
              <a:buSzPct val="250000"/>
              <a:buFont typeface="Arial"/>
              <a:buNone/>
            </a:pPr>
            <a:r>
              <a:rPr lang="de-DE" sz="1000" cap="all" dirty="0" smtClean="0">
                <a:solidFill>
                  <a:srgbClr val="5D5E5F"/>
                </a:solidFill>
              </a:rPr>
              <a:t>Silke </a:t>
            </a:r>
            <a:r>
              <a:rPr lang="de-DE" sz="1000" cap="all" dirty="0" err="1" smtClean="0">
                <a:solidFill>
                  <a:srgbClr val="5D5E5F"/>
                </a:solidFill>
              </a:rPr>
              <a:t>Kainzbauer</a:t>
            </a:r>
            <a:endParaRPr lang="de-DE" sz="1000" cap="all" dirty="0">
              <a:solidFill>
                <a:srgbClr val="5D5E5F"/>
              </a:solidFill>
            </a:endParaRPr>
          </a:p>
        </p:txBody>
      </p:sp>
      <p:sp>
        <p:nvSpPr>
          <p:cNvPr id="3" name="Textfeld 2"/>
          <p:cNvSpPr txBox="1"/>
          <p:nvPr/>
        </p:nvSpPr>
        <p:spPr>
          <a:xfrm>
            <a:off x="-558460" y="2431802"/>
            <a:ext cx="184666" cy="338554"/>
          </a:xfrm>
          <a:prstGeom prst="rect">
            <a:avLst/>
          </a:prstGeom>
          <a:noFill/>
        </p:spPr>
        <p:txBody>
          <a:bodyPr wrap="none" rtlCol="0">
            <a:spAutoFit/>
          </a:bodyPr>
          <a:lstStyle/>
          <a:p>
            <a:endParaRPr lang="de-DE"/>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sz="1200" dirty="0">
                <a:latin typeface="Avenir Book" charset="0"/>
                <a:ea typeface="Avenir Book" charset="0"/>
                <a:cs typeface="Avenir Book" charset="0"/>
              </a:rPr>
              <a:t>Erstelle ein </a:t>
            </a:r>
            <a:r>
              <a:rPr lang="de-DE" sz="1200" dirty="0" err="1">
                <a:latin typeface="Avenir Book" charset="0"/>
                <a:ea typeface="Avenir Book" charset="0"/>
                <a:cs typeface="Avenir Book" charset="0"/>
              </a:rPr>
              <a:t>Backlog</a:t>
            </a:r>
            <a:r>
              <a:rPr lang="de-DE" sz="1200" dirty="0">
                <a:latin typeface="Avenir Book" charset="0"/>
                <a:ea typeface="Avenir Book" charset="0"/>
                <a:cs typeface="Avenir Book" charset="0"/>
              </a:rPr>
              <a:t> mit </a:t>
            </a:r>
            <a:r>
              <a:rPr lang="de-DE" sz="1200" dirty="0" smtClean="0">
                <a:latin typeface="Avenir Book" charset="0"/>
                <a:ea typeface="Avenir Book" charset="0"/>
                <a:cs typeface="Avenir Book" charset="0"/>
              </a:rPr>
              <a:t>Deinen Ideen</a:t>
            </a:r>
            <a:r>
              <a:rPr lang="de-DE" sz="1200" dirty="0">
                <a:latin typeface="Avenir Book" charset="0"/>
                <a:ea typeface="Avenir Book" charset="0"/>
                <a:cs typeface="Avenir Book" charset="0"/>
              </a:rPr>
              <a:t>. Solltest Du eine IDEA SNAKE (IDE 04) gemacht haben, </a:t>
            </a:r>
            <a:r>
              <a:rPr lang="de-DE" sz="1200" dirty="0" smtClean="0">
                <a:latin typeface="Avenir Book" charset="0"/>
                <a:ea typeface="Avenir Book" charset="0"/>
                <a:cs typeface="Avenir Book" charset="0"/>
              </a:rPr>
              <a:t>beginne damit, die Ideen der </a:t>
            </a:r>
            <a:r>
              <a:rPr lang="de-DE" sz="1200" dirty="0" err="1" smtClean="0">
                <a:latin typeface="Avenir Book" charset="0"/>
                <a:ea typeface="Avenir Book" charset="0"/>
                <a:cs typeface="Avenir Book" charset="0"/>
              </a:rPr>
              <a:t>Snake</a:t>
            </a:r>
            <a:r>
              <a:rPr lang="de-DE" sz="1200" dirty="0" smtClean="0">
                <a:latin typeface="Avenir Book" charset="0"/>
                <a:ea typeface="Avenir Book" charset="0"/>
                <a:cs typeface="Avenir Book" charset="0"/>
              </a:rPr>
              <a:t> in Dein </a:t>
            </a:r>
            <a:r>
              <a:rPr lang="de-DE" sz="1200" dirty="0" err="1" smtClean="0">
                <a:latin typeface="Avenir Book" charset="0"/>
                <a:ea typeface="Avenir Book" charset="0"/>
                <a:cs typeface="Avenir Book" charset="0"/>
              </a:rPr>
              <a:t>Backlog</a:t>
            </a:r>
            <a:r>
              <a:rPr lang="de-DE" sz="1200" dirty="0" smtClean="0">
                <a:latin typeface="Avenir Book" charset="0"/>
                <a:ea typeface="Avenir Book" charset="0"/>
                <a:cs typeface="Avenir Book" charset="0"/>
              </a:rPr>
              <a:t> zu übertragen.</a:t>
            </a:r>
            <a:endParaRPr lang="de-DE" sz="1200" dirty="0">
              <a:latin typeface="Avenir Book" charset="0"/>
              <a:ea typeface="Avenir Book" charset="0"/>
              <a:cs typeface="Avenir Book" charset="0"/>
            </a:endParaRPr>
          </a:p>
          <a:p>
            <a:r>
              <a:rPr lang="de-DE" sz="1200" dirty="0" smtClean="0">
                <a:latin typeface="Avenir Book" charset="0"/>
                <a:ea typeface="Avenir Book" charset="0"/>
                <a:cs typeface="Avenir Book" charset="0"/>
              </a:rPr>
              <a:t>Dieses </a:t>
            </a:r>
            <a:r>
              <a:rPr lang="de-DE" sz="1200" dirty="0" err="1" smtClean="0">
                <a:latin typeface="Avenir Book" charset="0"/>
                <a:ea typeface="Avenir Book" charset="0"/>
                <a:cs typeface="Avenir Book" charset="0"/>
              </a:rPr>
              <a:t>Backlog</a:t>
            </a:r>
            <a:r>
              <a:rPr lang="de-DE" sz="1200" dirty="0" smtClean="0">
                <a:latin typeface="Avenir Book" charset="0"/>
                <a:ea typeface="Avenir Book" charset="0"/>
                <a:cs typeface="Avenir Book" charset="0"/>
              </a:rPr>
              <a:t> enthält </a:t>
            </a:r>
            <a:r>
              <a:rPr lang="de-DE" sz="1200" dirty="0" smtClean="0">
                <a:latin typeface="Avenir Book" charset="0"/>
                <a:ea typeface="Avenir Book" charset="0"/>
                <a:cs typeface="Avenir Book" charset="0"/>
              </a:rPr>
              <a:t>in einem ersten Schritt ungeordnet </a:t>
            </a:r>
            <a:r>
              <a:rPr lang="de-DE" sz="1200" dirty="0" smtClean="0">
                <a:latin typeface="Avenir Book" charset="0"/>
                <a:ea typeface="Avenir Book" charset="0"/>
                <a:cs typeface="Avenir Book" charset="0"/>
              </a:rPr>
              <a:t>alles, </a:t>
            </a:r>
            <a:r>
              <a:rPr lang="de-DE" sz="1200" dirty="0">
                <a:latin typeface="Avenir Book" charset="0"/>
                <a:ea typeface="Avenir Book" charset="0"/>
                <a:cs typeface="Avenir Book" charset="0"/>
              </a:rPr>
              <a:t>was </a:t>
            </a:r>
            <a:r>
              <a:rPr lang="de-DE" sz="1200" dirty="0" smtClean="0">
                <a:latin typeface="Avenir Book" charset="0"/>
                <a:ea typeface="Avenir Book" charset="0"/>
                <a:cs typeface="Avenir Book" charset="0"/>
              </a:rPr>
              <a:t>Dir an </a:t>
            </a:r>
            <a:r>
              <a:rPr lang="de-DE" sz="1200" dirty="0">
                <a:latin typeface="Avenir Book" charset="0"/>
                <a:ea typeface="Avenir Book" charset="0"/>
                <a:cs typeface="Avenir Book" charset="0"/>
              </a:rPr>
              <a:t>Ideen </a:t>
            </a:r>
            <a:r>
              <a:rPr lang="de-DE" sz="1200" dirty="0" smtClean="0">
                <a:latin typeface="Avenir Book" charset="0"/>
                <a:ea typeface="Avenir Book" charset="0"/>
                <a:cs typeface="Avenir Book" charset="0"/>
              </a:rPr>
              <a:t>einfällt.</a:t>
            </a:r>
          </a:p>
          <a:p>
            <a:r>
              <a:rPr lang="de-DE" sz="1200" dirty="0" smtClean="0">
                <a:latin typeface="Avenir Book" charset="0"/>
                <a:ea typeface="Avenir Book" charset="0"/>
                <a:cs typeface="Avenir Book" charset="0"/>
              </a:rPr>
              <a:t>Skizziere </a:t>
            </a:r>
            <a:r>
              <a:rPr lang="de-DE" sz="1200" dirty="0" smtClean="0">
                <a:latin typeface="Avenir Book" charset="0"/>
                <a:ea typeface="Avenir Book" charset="0"/>
                <a:cs typeface="Avenir Book" charset="0"/>
              </a:rPr>
              <a:t>Deine Idee jeweils kurz oder schreibe sie als Punktliste </a:t>
            </a:r>
            <a:r>
              <a:rPr lang="de-DE" sz="1200" dirty="0" smtClean="0">
                <a:latin typeface="Avenir Book" charset="0"/>
                <a:ea typeface="Avenir Book" charset="0"/>
                <a:cs typeface="Avenir Book" charset="0"/>
              </a:rPr>
              <a:t>auf.</a:t>
            </a:r>
            <a:endParaRPr lang="de-DE" sz="1200" dirty="0" smtClean="0">
              <a:latin typeface="Avenir Book" charset="0"/>
              <a:ea typeface="Avenir Book" charset="0"/>
              <a:cs typeface="Avenir Book" charset="0"/>
            </a:endParaRPr>
          </a:p>
          <a:p>
            <a:r>
              <a:rPr lang="de-DE" sz="1200" dirty="0">
                <a:latin typeface="Avenir Book" charset="0"/>
                <a:ea typeface="Avenir Book" charset="0"/>
                <a:cs typeface="Avenir Book" charset="0"/>
              </a:rPr>
              <a:t>Schreibe in 2 Wochen mindestens 8 Ideen </a:t>
            </a:r>
            <a:r>
              <a:rPr lang="de-DE" sz="1200" dirty="0" smtClean="0">
                <a:latin typeface="Avenir Book" charset="0"/>
                <a:ea typeface="Avenir Book" charset="0"/>
                <a:cs typeface="Avenir Book" charset="0"/>
              </a:rPr>
              <a:t>in </a:t>
            </a:r>
            <a:r>
              <a:rPr lang="de-DE" sz="1200" dirty="0">
                <a:latin typeface="Avenir Book" charset="0"/>
                <a:ea typeface="Avenir Book" charset="0"/>
                <a:cs typeface="Avenir Book" charset="0"/>
              </a:rPr>
              <a:t>das </a:t>
            </a:r>
            <a:r>
              <a:rPr lang="de-DE" sz="1200" dirty="0" err="1">
                <a:latin typeface="Avenir Book" charset="0"/>
                <a:ea typeface="Avenir Book" charset="0"/>
                <a:cs typeface="Avenir Book" charset="0"/>
              </a:rPr>
              <a:t>Backlog</a:t>
            </a:r>
            <a:r>
              <a:rPr lang="de-DE" sz="1200" dirty="0">
                <a:latin typeface="Avenir Book" charset="0"/>
                <a:ea typeface="Avenir Book" charset="0"/>
                <a:cs typeface="Avenir Book" charset="0"/>
              </a:rPr>
              <a:t> und zeige sie Deinem Team oder Deinen Trainingspartnern</a:t>
            </a:r>
            <a:r>
              <a:rPr lang="de-DE" sz="1200" dirty="0" smtClean="0">
                <a:latin typeface="Avenir Book" charset="0"/>
                <a:ea typeface="Avenir Book" charset="0"/>
                <a:cs typeface="Avenir Book" charset="0"/>
              </a:rPr>
              <a:t>.</a:t>
            </a:r>
          </a:p>
          <a:p>
            <a:pPr marL="0" indent="0">
              <a:buNone/>
            </a:pPr>
            <a:endParaRPr lang="de-DE" sz="1200" dirty="0">
              <a:latin typeface="Avenir Book" charset="0"/>
              <a:ea typeface="Avenir Book" charset="0"/>
              <a:cs typeface="Avenir Book" charset="0"/>
            </a:endParaRPr>
          </a:p>
        </p:txBody>
      </p:sp>
      <p:pic>
        <p:nvPicPr>
          <p:cNvPr id="3" name="Bild 2" descr="apprentic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7590" y="3470352"/>
            <a:ext cx="939800" cy="914400"/>
          </a:xfrm>
          <a:prstGeom prst="rect">
            <a:avLst/>
          </a:prstGeom>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am_Trainingskart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294</Words>
  <Application>Microsoft Macintosh PowerPoint</Application>
  <PresentationFormat>Benutzerdefiniert</PresentationFormat>
  <Paragraphs>13</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am_Trainingskarte_Template</vt:lpstr>
      <vt:lpstr>IDEEN BACKLOG </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Silke Kainzbauer</cp:lastModifiedBy>
  <cp:revision>55</cp:revision>
  <cp:lastPrinted>2015-03-26T09:33:33Z</cp:lastPrinted>
  <dcterms:created xsi:type="dcterms:W3CDTF">2015-03-26T08:30:55Z</dcterms:created>
  <dcterms:modified xsi:type="dcterms:W3CDTF">2015-11-21T12:05:36Z</dcterms:modified>
</cp:coreProperties>
</file>