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tif" ContentType="image/tif"/>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7556500" cy="5321300"/>
  <p:notesSz cx="6858000" cy="9144000"/>
  <p:defaultTextStyle>
    <a:lvl1pPr defTabSz="403387">
      <a:defRPr sz="1600">
        <a:latin typeface="+mj-lt"/>
        <a:ea typeface="+mj-ea"/>
        <a:cs typeface="+mj-cs"/>
        <a:sym typeface="Helvetica Neue"/>
      </a:defRPr>
    </a:lvl1pPr>
    <a:lvl2pPr defTabSz="403387">
      <a:defRPr sz="1600">
        <a:latin typeface="+mj-lt"/>
        <a:ea typeface="+mj-ea"/>
        <a:cs typeface="+mj-cs"/>
        <a:sym typeface="Helvetica Neue"/>
      </a:defRPr>
    </a:lvl2pPr>
    <a:lvl3pPr defTabSz="403387">
      <a:defRPr sz="1600">
        <a:latin typeface="+mj-lt"/>
        <a:ea typeface="+mj-ea"/>
        <a:cs typeface="+mj-cs"/>
        <a:sym typeface="Helvetica Neue"/>
      </a:defRPr>
    </a:lvl3pPr>
    <a:lvl4pPr defTabSz="403387">
      <a:defRPr sz="1600">
        <a:latin typeface="+mj-lt"/>
        <a:ea typeface="+mj-ea"/>
        <a:cs typeface="+mj-cs"/>
        <a:sym typeface="Helvetica Neue"/>
      </a:defRPr>
    </a:lvl4pPr>
    <a:lvl5pPr defTabSz="403387">
      <a:defRPr sz="1600">
        <a:latin typeface="+mj-lt"/>
        <a:ea typeface="+mj-ea"/>
        <a:cs typeface="+mj-cs"/>
        <a:sym typeface="Helvetica Neue"/>
      </a:defRPr>
    </a:lvl5pPr>
    <a:lvl6pPr defTabSz="403387">
      <a:defRPr sz="1600">
        <a:latin typeface="+mj-lt"/>
        <a:ea typeface="+mj-ea"/>
        <a:cs typeface="+mj-cs"/>
        <a:sym typeface="Helvetica Neue"/>
      </a:defRPr>
    </a:lvl6pPr>
    <a:lvl7pPr defTabSz="403387">
      <a:defRPr sz="1600">
        <a:latin typeface="+mj-lt"/>
        <a:ea typeface="+mj-ea"/>
        <a:cs typeface="+mj-cs"/>
        <a:sym typeface="Helvetica Neue"/>
      </a:defRPr>
    </a:lvl7pPr>
    <a:lvl8pPr defTabSz="403387">
      <a:defRPr sz="1600">
        <a:latin typeface="+mj-lt"/>
        <a:ea typeface="+mj-ea"/>
        <a:cs typeface="+mj-cs"/>
        <a:sym typeface="Helvetica Neue"/>
      </a:defRPr>
    </a:lvl8pPr>
    <a:lvl9pPr defTabSz="403387">
      <a:defRPr sz="1600">
        <a:latin typeface="+mj-lt"/>
        <a:ea typeface="+mj-ea"/>
        <a:cs typeface="+mj-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0" d="100"/>
          <a:sy n="130" d="100"/>
        </p:scale>
        <p:origin x="-1600" y="-112"/>
      </p:cViewPr>
      <p:guideLst>
        <p:guide orient="horz" pos="1676"/>
        <p:guide pos="23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Shape 4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2" name="Shape 4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51670811"/>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hyperlink" Target="http://creativecommons.org/licenses/by-nc-nd/4.0/" TargetMode="External"/><Relationship Id="rId5"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creativecommons.org/licenses/by-nc-nd/4.0/" TargetMode="External"/><Relationship Id="rId5"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4" Type="http://schemas.openxmlformats.org/officeDocument/2006/relationships/image" Target="../media/image4.tif"/><Relationship Id="rId5" Type="http://schemas.openxmlformats.org/officeDocument/2006/relationships/image" Target="../media/image6.em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lvl1pPr>
              <a:defRPr>
                <a:latin typeface="Avenir Heavy"/>
                <a:cs typeface="Avenir Heavy"/>
              </a:defRPr>
            </a:lvl1pPr>
          </a:lstStyle>
          <a:p>
            <a:pPr lvl="0">
              <a:defRPr sz="1800" b="0" cap="none">
                <a:solidFill>
                  <a:srgbClr val="000000"/>
                </a:solidFill>
              </a:defRPr>
            </a:pPr>
            <a:r>
              <a:rPr lang="de-DE" sz="2400" b="1" cap="all" smtClean="0">
                <a:solidFill>
                  <a:srgbClr val="1191D1"/>
                </a:solidFill>
              </a:rPr>
              <a:t>Mastertitelformat bearbeiten</a:t>
            </a:r>
            <a:endParaRPr sz="2400" b="1" cap="all" dirty="0">
              <a:solidFill>
                <a:srgbClr val="1191D1"/>
              </a:solidFill>
            </a:endParaRPr>
          </a:p>
        </p:txBody>
      </p:sp>
      <p:sp>
        <p:nvSpPr>
          <p:cNvPr id="13" name="Shape 13"/>
          <p:cNvSpPr>
            <a:spLocks noGrp="1"/>
          </p:cNvSpPr>
          <p:nvPr>
            <p:ph type="body" idx="1"/>
          </p:nvPr>
        </p:nvSpPr>
        <p:spPr>
          <a:prstGeom prst="rect">
            <a:avLst/>
          </a:prstGeom>
        </p:spPr>
        <p:txBody>
          <a:bodyPr/>
          <a:lstStyle/>
          <a:p>
            <a:pPr lvl="0">
              <a:defRPr sz="1800" cap="none">
                <a:solidFill>
                  <a:srgbClr val="000000"/>
                </a:solidFill>
              </a:defRPr>
            </a:pPr>
            <a:r>
              <a:rPr lang="de-DE" sz="1000" cap="all" smtClean="0">
                <a:solidFill>
                  <a:srgbClr val="5D5E5F"/>
                </a:solidFill>
              </a:rPr>
              <a:t>Mastertextformat bearbeiten</a:t>
            </a:r>
          </a:p>
        </p:txBody>
      </p:sp>
      <p:sp>
        <p:nvSpPr>
          <p:cNvPr id="6" name="Textplatzhalter 5"/>
          <p:cNvSpPr>
            <a:spLocks noGrp="1"/>
          </p:cNvSpPr>
          <p:nvPr>
            <p:ph type="body" sz="quarter" idx="15"/>
          </p:nvPr>
        </p:nvSpPr>
        <p:spPr>
          <a:xfrm>
            <a:off x="858838" y="1614488"/>
            <a:ext cx="6265862" cy="3502025"/>
          </a:xfrm>
        </p:spPr>
        <p:txBody>
          <a:bodyPr vert="horz"/>
          <a:lstStyle>
            <a:lvl1pPr marL="171450" indent="-171450">
              <a:buSzPct val="190000"/>
              <a:buFontTx/>
              <a:buBlip>
                <a:blip r:embed="rId2"/>
              </a:buBlip>
              <a:defRPr cap="none"/>
            </a:lvl1pPr>
            <a:lvl2pPr>
              <a:defRPr cap="none"/>
            </a:lvl2pPr>
            <a:lvl3pPr>
              <a:defRPr cap="none"/>
            </a:lvl3pPr>
            <a:lvl4pPr>
              <a:defRPr cap="none"/>
            </a:lvl4pPr>
            <a:lvl5pPr>
              <a:defRPr cap="none"/>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pprentice">
    <p:spTree>
      <p:nvGrpSpPr>
        <p:cNvPr id="1" name=""/>
        <p:cNvGrpSpPr/>
        <p:nvPr/>
      </p:nvGrpSpPr>
      <p:grpSpPr>
        <a:xfrm>
          <a:off x="0" y="0"/>
          <a:ext cx="0" cy="0"/>
          <a:chOff x="0" y="0"/>
          <a:chExt cx="0" cy="0"/>
        </a:xfrm>
      </p:grpSpPr>
      <p:sp>
        <p:nvSpPr>
          <p:cNvPr id="15" name="Shape 15"/>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6" name="Shape 16"/>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7" name="Shape 17"/>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pl-PL" sz="1000" b="1" dirty="0" smtClean="0">
                <a:solidFill>
                  <a:srgbClr val="FFFFFF"/>
                </a:solidFill>
                <a:latin typeface="Avenir Book"/>
                <a:ea typeface="Avenir Book"/>
                <a:cs typeface="Avenir Book"/>
                <a:sym typeface="Avenir Book"/>
              </a:rPr>
              <a:t>WRI</a:t>
            </a:r>
            <a:r>
              <a:rPr lang="pl-PL" sz="1000" b="1" baseline="0" dirty="0" smtClean="0">
                <a:solidFill>
                  <a:srgbClr val="FFFFFF"/>
                </a:solidFill>
                <a:latin typeface="Avenir Book"/>
                <a:ea typeface="Avenir Book"/>
                <a:cs typeface="Avenir Book"/>
                <a:sym typeface="Avenir Book"/>
              </a:rPr>
              <a:t> 06</a:t>
            </a:r>
            <a:endParaRPr lang="pl-PL" sz="1000" b="1" dirty="0">
              <a:solidFill>
                <a:srgbClr val="FFFFFF"/>
              </a:solidFill>
              <a:latin typeface="Avenir Book"/>
              <a:ea typeface="Avenir Book"/>
              <a:cs typeface="Avenir Book"/>
              <a:sym typeface="Avenir Book"/>
            </a:endParaRPr>
          </a:p>
        </p:txBody>
      </p:sp>
      <p:pic>
        <p:nvPicPr>
          <p:cNvPr id="18"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19" name="Shape 19"/>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0" name="Shape 20"/>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21" name="Shape 21"/>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10" name="Bild 9" descr="a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27749" y="3775185"/>
            <a:ext cx="939800" cy="914400"/>
          </a:xfrm>
          <a:prstGeom prst="rect">
            <a:avLst/>
          </a:prstGeom>
        </p:spPr>
      </p:pic>
      <p:sp>
        <p:nvSpPr>
          <p:cNvPr id="11" name="Textfeld 10"/>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30.10.15</a:t>
            </a:fld>
            <a:endParaRPr lang="de-DE" sz="600" dirty="0">
              <a:solidFill>
                <a:srgbClr val="5D5E5F"/>
              </a:solidFill>
              <a:latin typeface="Avenir Light"/>
              <a:cs typeface="Avenir Light"/>
            </a:endParaRPr>
          </a:p>
        </p:txBody>
      </p:sp>
      <p:sp>
        <p:nvSpPr>
          <p:cNvPr id="12"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4"/>
              </a:rPr>
              <a:t>http://creativecommons.org/licenses/by-nc-nd/4.0/</a:t>
            </a:r>
            <a:r>
              <a:rPr sz="600" dirty="0">
                <a:latin typeface="Avenir Light"/>
                <a:ea typeface="Calibri"/>
                <a:cs typeface="Avenir Light"/>
                <a:sym typeface="Calibri"/>
              </a:rPr>
              <a:t>.</a:t>
            </a:r>
          </a:p>
        </p:txBody>
      </p:sp>
      <p:pic>
        <p:nvPicPr>
          <p:cNvPr id="13" name="pasted-image.tif"/>
          <p:cNvPicPr/>
          <p:nvPr userDrawn="1"/>
        </p:nvPicPr>
        <p:blipFill>
          <a:blip r:embed="rId5">
            <a:extLst/>
          </a:blip>
          <a:stretch>
            <a:fillRect/>
          </a:stretch>
        </p:blipFill>
        <p:spPr>
          <a:xfrm>
            <a:off x="617418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Journeyman">
    <p:spTree>
      <p:nvGrpSpPr>
        <p:cNvPr id="1" name=""/>
        <p:cNvGrpSpPr/>
        <p:nvPr/>
      </p:nvGrpSpPr>
      <p:grpSpPr>
        <a:xfrm>
          <a:off x="0" y="0"/>
          <a:ext cx="0" cy="0"/>
          <a:chOff x="0" y="0"/>
          <a:chExt cx="0" cy="0"/>
        </a:xfrm>
      </p:grpSpPr>
      <p:sp>
        <p:nvSpPr>
          <p:cNvPr id="24" name="Shape 24"/>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5" name="Shape 25"/>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27"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28" name="Shape 28"/>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9" name="Shape 29"/>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30" name="Shape 30"/>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31" name="image7.png" descr="am_journeyman_icon.png"/>
          <p:cNvPicPr/>
          <p:nvPr/>
        </p:nvPicPr>
        <p:blipFill>
          <a:blip r:embed="rId3">
            <a:extLst/>
          </a:blip>
          <a:stretch>
            <a:fillRect/>
          </a:stretch>
        </p:blipFill>
        <p:spPr>
          <a:xfrm>
            <a:off x="5965125" y="3793473"/>
            <a:ext cx="905258" cy="896114"/>
          </a:xfrm>
          <a:prstGeom prst="rect">
            <a:avLst/>
          </a:prstGeom>
          <a:ln w="12700">
            <a:miter lim="400000"/>
          </a:ln>
        </p:spPr>
      </p:pic>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30.10.15</a:t>
            </a:fld>
            <a:endParaRPr lang="de-DE" sz="600" dirty="0">
              <a:solidFill>
                <a:srgbClr val="5D5E5F"/>
              </a:solidFill>
              <a:latin typeface="Avenir Light"/>
              <a:cs typeface="Avenir Light"/>
            </a:endParaRPr>
          </a:p>
        </p:txBody>
      </p:sp>
      <p:sp>
        <p:nvSpPr>
          <p:cNvPr id="11"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4"/>
              </a:rPr>
              <a:t>http://creativecommons.org/licenses/by-nc-nd/4.0/</a:t>
            </a:r>
            <a:r>
              <a:rPr sz="600" dirty="0">
                <a:latin typeface="Avenir Light"/>
                <a:ea typeface="Calibri"/>
                <a:cs typeface="Avenir Light"/>
                <a:sym typeface="Calibri"/>
              </a:rPr>
              <a:t>.</a:t>
            </a:r>
          </a:p>
        </p:txBody>
      </p:sp>
      <p:pic>
        <p:nvPicPr>
          <p:cNvPr id="12" name="pasted-image.tif"/>
          <p:cNvPicPr/>
          <p:nvPr userDrawn="1"/>
        </p:nvPicPr>
        <p:blipFill>
          <a:blip r:embed="rId5">
            <a:extLst/>
          </a:blip>
          <a:stretch>
            <a:fillRect/>
          </a:stretch>
        </p:blipFill>
        <p:spPr>
          <a:xfrm>
            <a:off x="6174185" y="4992838"/>
            <a:ext cx="886619" cy="214128"/>
          </a:xfrm>
          <a:prstGeom prst="rect">
            <a:avLst/>
          </a:prstGeom>
          <a:ln w="12700">
            <a:miter lim="400000"/>
          </a:ln>
        </p:spPr>
      </p:pic>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pl-PL" sz="1000" b="1" dirty="0" smtClean="0">
                <a:solidFill>
                  <a:srgbClr val="FFFFFF"/>
                </a:solidFill>
                <a:latin typeface="Avenir Book"/>
                <a:ea typeface="Avenir Book"/>
                <a:cs typeface="Avenir Book"/>
                <a:sym typeface="Avenir Book"/>
              </a:rPr>
              <a:t>WRI</a:t>
            </a:r>
            <a:r>
              <a:rPr lang="pl-PL" sz="1000" b="1" baseline="0" dirty="0" smtClean="0">
                <a:solidFill>
                  <a:srgbClr val="FFFFFF"/>
                </a:solidFill>
                <a:latin typeface="Avenir Book"/>
                <a:ea typeface="Avenir Book"/>
                <a:cs typeface="Avenir Book"/>
                <a:sym typeface="Avenir Book"/>
              </a:rPr>
              <a:t> 06</a:t>
            </a:r>
            <a:endParaRPr lang="pl-PL" sz="1000" b="1" dirty="0">
              <a:solidFill>
                <a:srgbClr val="FFFFFF"/>
              </a:solidFill>
              <a:latin typeface="Avenir Book"/>
              <a:ea typeface="Avenir Book"/>
              <a:cs typeface="Avenir Book"/>
              <a:sym typeface="Avenir Book"/>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Master">
    <p:spTree>
      <p:nvGrpSpPr>
        <p:cNvPr id="1" name=""/>
        <p:cNvGrpSpPr/>
        <p:nvPr/>
      </p:nvGrpSpPr>
      <p:grpSpPr>
        <a:xfrm>
          <a:off x="0" y="0"/>
          <a:ext cx="0" cy="0"/>
          <a:chOff x="0" y="0"/>
          <a:chExt cx="0" cy="0"/>
        </a:xfrm>
      </p:grpSpPr>
      <p:sp>
        <p:nvSpPr>
          <p:cNvPr id="33" name="Shape 33"/>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4" name="Shape 34"/>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36"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37" name="Shape 37"/>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8" name="Shape 38"/>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dirty="0" smtClean="0">
                <a:solidFill>
                  <a:srgbClr val="5D5E5F"/>
                </a:solidFill>
              </a:rPr>
              <a:t>Mastertextformat bearbeiten</a:t>
            </a:r>
          </a:p>
          <a:p>
            <a:pPr lvl="1">
              <a:defRPr sz="1800">
                <a:solidFill>
                  <a:srgbClr val="000000"/>
                </a:solidFill>
              </a:defRPr>
            </a:pPr>
            <a:r>
              <a:rPr lang="de-DE" sz="1000" dirty="0" smtClean="0">
                <a:solidFill>
                  <a:srgbClr val="5D5E5F"/>
                </a:solidFill>
              </a:rPr>
              <a:t>Zweite Ebene</a:t>
            </a:r>
          </a:p>
          <a:p>
            <a:pPr lvl="2">
              <a:defRPr sz="1800">
                <a:solidFill>
                  <a:srgbClr val="000000"/>
                </a:solidFill>
              </a:defRPr>
            </a:pPr>
            <a:r>
              <a:rPr lang="de-DE" sz="1000" dirty="0" smtClean="0">
                <a:solidFill>
                  <a:srgbClr val="5D5E5F"/>
                </a:solidFill>
              </a:rPr>
              <a:t>Dritte Ebene</a:t>
            </a:r>
          </a:p>
          <a:p>
            <a:pPr lvl="3">
              <a:defRPr sz="1800">
                <a:solidFill>
                  <a:srgbClr val="000000"/>
                </a:solidFill>
              </a:defRPr>
            </a:pPr>
            <a:r>
              <a:rPr lang="de-DE" sz="1000" dirty="0" smtClean="0">
                <a:solidFill>
                  <a:srgbClr val="5D5E5F"/>
                </a:solidFill>
              </a:rPr>
              <a:t>Vierte Ebene</a:t>
            </a:r>
          </a:p>
          <a:p>
            <a:pPr lvl="4">
              <a:defRPr sz="1800">
                <a:solidFill>
                  <a:srgbClr val="000000"/>
                </a:solidFill>
              </a:defRPr>
            </a:pPr>
            <a:r>
              <a:rPr lang="de-DE" sz="1000" dirty="0" smtClean="0">
                <a:solidFill>
                  <a:srgbClr val="5D5E5F"/>
                </a:solidFill>
              </a:rPr>
              <a:t>Fünfte Ebene</a:t>
            </a:r>
            <a:endParaRPr sz="1000" dirty="0">
              <a:solidFill>
                <a:srgbClr val="5D5E5F"/>
              </a:solidFill>
            </a:endParaRPr>
          </a:p>
        </p:txBody>
      </p:sp>
      <p:sp>
        <p:nvSpPr>
          <p:cNvPr id="39" name="Shape 39"/>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30.10.15</a:t>
            </a:fld>
            <a:endParaRPr lang="de-DE" sz="600" dirty="0">
              <a:solidFill>
                <a:srgbClr val="5D5E5F"/>
              </a:solidFill>
              <a:latin typeface="Avenir Light"/>
              <a:cs typeface="Avenir Light"/>
            </a:endParaRPr>
          </a:p>
        </p:txBody>
      </p:sp>
      <p:sp>
        <p:nvSpPr>
          <p:cNvPr id="11"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3"/>
              </a:rPr>
              <a:t>http://creativecommons.org/licenses/by-nc-nd/4.0/</a:t>
            </a:r>
            <a:r>
              <a:rPr sz="600" dirty="0">
                <a:latin typeface="Avenir Light"/>
                <a:ea typeface="Calibri"/>
                <a:cs typeface="Avenir Light"/>
                <a:sym typeface="Calibri"/>
              </a:rPr>
              <a:t>.</a:t>
            </a:r>
          </a:p>
        </p:txBody>
      </p:sp>
      <p:pic>
        <p:nvPicPr>
          <p:cNvPr id="12" name="pasted-image.tif"/>
          <p:cNvPicPr/>
          <p:nvPr userDrawn="1"/>
        </p:nvPicPr>
        <p:blipFill>
          <a:blip r:embed="rId4">
            <a:extLst/>
          </a:blip>
          <a:stretch>
            <a:fillRect/>
          </a:stretch>
        </p:blipFill>
        <p:spPr>
          <a:xfrm>
            <a:off x="6174185" y="4992838"/>
            <a:ext cx="886619" cy="214128"/>
          </a:xfrm>
          <a:prstGeom prst="rect">
            <a:avLst/>
          </a:prstGeom>
          <a:ln w="12700">
            <a:miter lim="400000"/>
          </a:ln>
        </p:spPr>
      </p:pic>
      <p:pic>
        <p:nvPicPr>
          <p:cNvPr id="2" name="Bild 1" descr="am_Icon_master.pdf"/>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943285" y="3737085"/>
            <a:ext cx="927100" cy="952500"/>
          </a:xfrm>
          <a:prstGeom prst="rect">
            <a:avLst/>
          </a:prstGeom>
        </p:spPr>
      </p:pic>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pl-PL" sz="1000" b="1" dirty="0" smtClean="0">
                <a:solidFill>
                  <a:srgbClr val="FFFFFF"/>
                </a:solidFill>
                <a:latin typeface="Avenir Book"/>
                <a:ea typeface="Avenir Book"/>
                <a:cs typeface="Avenir Book"/>
                <a:sym typeface="Avenir Book"/>
              </a:rPr>
              <a:t>WRI</a:t>
            </a:r>
            <a:r>
              <a:rPr lang="pl-PL" sz="1000" b="1" baseline="0" dirty="0" smtClean="0">
                <a:solidFill>
                  <a:srgbClr val="FFFFFF"/>
                </a:solidFill>
                <a:latin typeface="Avenir Book"/>
                <a:ea typeface="Avenir Book"/>
                <a:cs typeface="Avenir Book"/>
                <a:sym typeface="Avenir Book"/>
              </a:rPr>
              <a:t> 06</a:t>
            </a:r>
            <a:endParaRPr lang="pl-PL" sz="1000" b="1" dirty="0">
              <a:solidFill>
                <a:srgbClr val="FFFFFF"/>
              </a:solidFill>
              <a:latin typeface="Avenir Book"/>
              <a:ea typeface="Avenir Book"/>
              <a:cs typeface="Avenir Book"/>
              <a:sym typeface="Avenir Book"/>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 name="Shape 3"/>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4" name="Shape 4"/>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WRI</a:t>
            </a:r>
            <a:r>
              <a:rPr lang="de-DE" sz="1000" b="1" baseline="0" dirty="0" smtClean="0">
                <a:solidFill>
                  <a:srgbClr val="FFFFFF"/>
                </a:solidFill>
                <a:latin typeface="Avenir Book"/>
                <a:ea typeface="Avenir Book"/>
                <a:cs typeface="Avenir Book"/>
                <a:sym typeface="Avenir Book"/>
              </a:rPr>
              <a:t> 06</a:t>
            </a:r>
            <a:endParaRPr sz="1000" b="1" dirty="0">
              <a:solidFill>
                <a:srgbClr val="FFFFFF"/>
              </a:solidFill>
              <a:latin typeface="Avenir Book"/>
              <a:ea typeface="Avenir Book"/>
              <a:cs typeface="Avenir Book"/>
              <a:sym typeface="Avenir Book"/>
            </a:endParaRPr>
          </a:p>
        </p:txBody>
      </p:sp>
      <p:pic>
        <p:nvPicPr>
          <p:cNvPr id="5" name="image1.png" descr="Agile-Moves_neu.png"/>
          <p:cNvPicPr/>
          <p:nvPr/>
        </p:nvPicPr>
        <p:blipFill>
          <a:blip r:embed="rId6">
            <a:extLst/>
          </a:blip>
          <a:srcRect l="41251" t="11643" r="41617" b="41498"/>
          <a:stretch>
            <a:fillRect/>
          </a:stretch>
        </p:blipFill>
        <p:spPr>
          <a:xfrm>
            <a:off x="218217" y="589975"/>
            <a:ext cx="886757" cy="808934"/>
          </a:xfrm>
          <a:prstGeom prst="rect">
            <a:avLst/>
          </a:prstGeom>
          <a:ln w="12700">
            <a:miter lim="400000"/>
          </a:ln>
        </p:spPr>
      </p:pic>
      <p:sp>
        <p:nvSpPr>
          <p:cNvPr id="6" name="Shape 6"/>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8" name="Shape 8"/>
          <p:cNvSpPr>
            <a:spLocks noGrp="1"/>
          </p:cNvSpPr>
          <p:nvPr>
            <p:ph type="title"/>
          </p:nvPr>
        </p:nvSpPr>
        <p:spPr>
          <a:xfrm>
            <a:off x="1166812" y="674138"/>
            <a:ext cx="5533296" cy="4616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lvl="0">
              <a:defRPr sz="1800" b="0" cap="none">
                <a:solidFill>
                  <a:srgbClr val="000000"/>
                </a:solidFill>
              </a:defRPr>
            </a:pPr>
            <a:r>
              <a:rPr sz="2400" b="1" cap="all" dirty="0">
                <a:solidFill>
                  <a:srgbClr val="1191D1"/>
                </a:solidFill>
              </a:rPr>
              <a:t>Mastertitelformat bearbeiten</a:t>
            </a:r>
          </a:p>
        </p:txBody>
      </p:sp>
      <p:sp>
        <p:nvSpPr>
          <p:cNvPr id="9" name="Shape 9"/>
          <p:cNvSpPr>
            <a:spLocks noGrp="1"/>
          </p:cNvSpPr>
          <p:nvPr>
            <p:ph type="body" idx="1"/>
          </p:nvPr>
        </p:nvSpPr>
        <p:spPr>
          <a:xfrm>
            <a:off x="1166812" y="973845"/>
            <a:ext cx="5293998" cy="462332"/>
          </a:xfrm>
          <a:prstGeom prst="rect">
            <a:avLst/>
          </a:prstGeom>
          <a:ln w="12700">
            <a:miter lim="400000"/>
          </a:ln>
          <a:extLst>
            <a:ext uri="{C572A759-6A51-4108-AA02-DFA0A04FC94B}">
              <ma14:wrappingTextBoxFlag xmlns:ma14="http://schemas.microsoft.com/office/mac/drawingml/2011/main" val="1"/>
            </a:ext>
          </a:extLst>
        </p:spPr>
        <p:txBody>
          <a:bodyPr lIns="40337" tIns="40337" rIns="40337" bIns="40337">
            <a:normAutofit/>
          </a:bodyPr>
          <a:lstStyle/>
          <a:p>
            <a:pPr lvl="0">
              <a:defRPr sz="1800" cap="none">
                <a:solidFill>
                  <a:srgbClr val="000000"/>
                </a:solidFill>
              </a:defRPr>
            </a:pPr>
            <a:r>
              <a:rPr sz="1000" cap="all">
                <a:solidFill>
                  <a:srgbClr val="5D5E5F"/>
                </a:solidFill>
              </a:rPr>
              <a:t>Master-Untertitelformat bearbeiten</a:t>
            </a:r>
          </a:p>
        </p:txBody>
      </p:sp>
      <p:sp>
        <p:nvSpPr>
          <p:cNvPr id="10" name="Textplatzhalter 2"/>
          <p:cNvSpPr txBox="1">
            <a:spLocks/>
          </p:cNvSpPr>
          <p:nvPr/>
        </p:nvSpPr>
        <p:spPr>
          <a:xfrm>
            <a:off x="858838" y="1568452"/>
            <a:ext cx="6266026" cy="3502305"/>
          </a:xfrm>
          <a:prstGeom prst="rect">
            <a:avLst/>
          </a:prstGeom>
        </p:spPr>
        <p:txBody>
          <a:bodyPr>
            <a:normAutofit/>
          </a:bodyPr>
          <a:lst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a:lstStyle>
          <a:p>
            <a:pPr marL="269875" lvl="1" indent="-225425">
              <a:lnSpc>
                <a:spcPts val="1500"/>
              </a:lnSpc>
              <a:spcBef>
                <a:spcPts val="400"/>
              </a:spcBef>
            </a:pPr>
            <a:endParaRPr lang="de-DE" sz="1100" dirty="0" smtClean="0"/>
          </a:p>
          <a:p>
            <a:pPr lvl="1">
              <a:lnSpc>
                <a:spcPts val="1500"/>
              </a:lnSpc>
              <a:spcBef>
                <a:spcPts val="400"/>
              </a:spcBef>
            </a:pPr>
            <a:endParaRPr lang="de-DE" sz="1100"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xmlns:p14="http://schemas.microsoft.com/office/powerpoint/2010/main" spd="med"/>
  <p:txStyles>
    <p:titleStyle>
      <a:lvl1pPr defTabSz="403387" eaLnBrk="1" hangingPunct="1">
        <a:defRPr sz="2400" b="1" cap="all">
          <a:solidFill>
            <a:srgbClr val="1191D1"/>
          </a:solidFill>
          <a:latin typeface="Avenir Heavy"/>
          <a:ea typeface="Avenir Book"/>
          <a:cs typeface="Avenir Heavy"/>
          <a:sym typeface="Avenir Book"/>
        </a:defRPr>
      </a:lvl1pPr>
      <a:lvl2pPr defTabSz="403387" eaLnBrk="1" hangingPunct="1">
        <a:defRPr sz="2400" b="1" cap="all">
          <a:solidFill>
            <a:srgbClr val="1191D1"/>
          </a:solidFill>
          <a:latin typeface="Avenir Book"/>
          <a:ea typeface="Avenir Book"/>
          <a:cs typeface="Avenir Book"/>
          <a:sym typeface="Avenir Book"/>
        </a:defRPr>
      </a:lvl2pPr>
      <a:lvl3pPr defTabSz="403387" eaLnBrk="1" hangingPunct="1">
        <a:defRPr sz="2400" b="1" cap="all">
          <a:solidFill>
            <a:srgbClr val="1191D1"/>
          </a:solidFill>
          <a:latin typeface="Avenir Book"/>
          <a:ea typeface="Avenir Book"/>
          <a:cs typeface="Avenir Book"/>
          <a:sym typeface="Avenir Book"/>
        </a:defRPr>
      </a:lvl3pPr>
      <a:lvl4pPr defTabSz="403387" eaLnBrk="1" hangingPunct="1">
        <a:defRPr sz="2400" b="1" cap="all">
          <a:solidFill>
            <a:srgbClr val="1191D1"/>
          </a:solidFill>
          <a:latin typeface="Avenir Book"/>
          <a:ea typeface="Avenir Book"/>
          <a:cs typeface="Avenir Book"/>
          <a:sym typeface="Avenir Book"/>
        </a:defRPr>
      </a:lvl4pPr>
      <a:lvl5pPr defTabSz="403387" eaLnBrk="1" hangingPunct="1">
        <a:defRPr sz="2400" b="1" cap="all">
          <a:solidFill>
            <a:srgbClr val="1191D1"/>
          </a:solidFill>
          <a:latin typeface="Avenir Book"/>
          <a:ea typeface="Avenir Book"/>
          <a:cs typeface="Avenir Book"/>
          <a:sym typeface="Avenir Book"/>
        </a:defRPr>
      </a:lvl5pPr>
      <a:lvl6pPr defTabSz="403387" eaLnBrk="1" hangingPunct="1">
        <a:defRPr sz="2400" b="1" cap="all">
          <a:solidFill>
            <a:srgbClr val="1191D1"/>
          </a:solidFill>
          <a:latin typeface="Avenir Book"/>
          <a:ea typeface="Avenir Book"/>
          <a:cs typeface="Avenir Book"/>
          <a:sym typeface="Avenir Book"/>
        </a:defRPr>
      </a:lvl6pPr>
      <a:lvl7pPr defTabSz="403387" eaLnBrk="1" hangingPunct="1">
        <a:defRPr sz="2400" b="1" cap="all">
          <a:solidFill>
            <a:srgbClr val="1191D1"/>
          </a:solidFill>
          <a:latin typeface="Avenir Book"/>
          <a:ea typeface="Avenir Book"/>
          <a:cs typeface="Avenir Book"/>
          <a:sym typeface="Avenir Book"/>
        </a:defRPr>
      </a:lvl7pPr>
      <a:lvl8pPr defTabSz="403387" eaLnBrk="1" hangingPunct="1">
        <a:defRPr sz="2400" b="1" cap="all">
          <a:solidFill>
            <a:srgbClr val="1191D1"/>
          </a:solidFill>
          <a:latin typeface="Avenir Book"/>
          <a:ea typeface="Avenir Book"/>
          <a:cs typeface="Avenir Book"/>
          <a:sym typeface="Avenir Book"/>
        </a:defRPr>
      </a:lvl8pPr>
      <a:lvl9pPr defTabSz="403387" eaLnBrk="1" hangingPunct="1">
        <a:defRPr sz="2400" b="1" cap="all">
          <a:solidFill>
            <a:srgbClr val="1191D1"/>
          </a:solidFill>
          <a:latin typeface="Avenir Book"/>
          <a:ea typeface="Avenir Book"/>
          <a:cs typeface="Avenir Book"/>
          <a:sym typeface="Avenir Book"/>
        </a:defRPr>
      </a:lvl9pPr>
    </p:titleStyle>
    <p:body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p:bodyStyle>
    <p:otherStyle>
      <a:lvl1pPr algn="r" defTabSz="403387" eaLnBrk="1" hangingPunct="1">
        <a:defRPr sz="1200">
          <a:solidFill>
            <a:schemeClr val="tx1"/>
          </a:solidFill>
          <a:latin typeface="+mn-lt"/>
          <a:ea typeface="+mn-ea"/>
          <a:cs typeface="+mn-cs"/>
          <a:sym typeface="Calibri"/>
        </a:defRPr>
      </a:lvl1pPr>
      <a:lvl2pPr algn="r" defTabSz="403387" eaLnBrk="1" hangingPunct="1">
        <a:defRPr sz="1200">
          <a:solidFill>
            <a:schemeClr val="tx1"/>
          </a:solidFill>
          <a:latin typeface="+mn-lt"/>
          <a:ea typeface="+mn-ea"/>
          <a:cs typeface="+mn-cs"/>
          <a:sym typeface="Calibri"/>
        </a:defRPr>
      </a:lvl2pPr>
      <a:lvl3pPr algn="r" defTabSz="403387" eaLnBrk="1" hangingPunct="1">
        <a:defRPr sz="1200">
          <a:solidFill>
            <a:schemeClr val="tx1"/>
          </a:solidFill>
          <a:latin typeface="+mn-lt"/>
          <a:ea typeface="+mn-ea"/>
          <a:cs typeface="+mn-cs"/>
          <a:sym typeface="Calibri"/>
        </a:defRPr>
      </a:lvl3pPr>
      <a:lvl4pPr algn="r" defTabSz="403387" eaLnBrk="1" hangingPunct="1">
        <a:defRPr sz="1200">
          <a:solidFill>
            <a:schemeClr val="tx1"/>
          </a:solidFill>
          <a:latin typeface="+mn-lt"/>
          <a:ea typeface="+mn-ea"/>
          <a:cs typeface="+mn-cs"/>
          <a:sym typeface="Calibri"/>
        </a:defRPr>
      </a:lvl4pPr>
      <a:lvl5pPr algn="r" defTabSz="403387" eaLnBrk="1" hangingPunct="1">
        <a:defRPr sz="1200">
          <a:solidFill>
            <a:schemeClr val="tx1"/>
          </a:solidFill>
          <a:latin typeface="+mn-lt"/>
          <a:ea typeface="+mn-ea"/>
          <a:cs typeface="+mn-cs"/>
          <a:sym typeface="Calibri"/>
        </a:defRPr>
      </a:lvl5pPr>
      <a:lvl6pPr algn="r" defTabSz="403387" eaLnBrk="1" hangingPunct="1">
        <a:defRPr sz="1200">
          <a:solidFill>
            <a:schemeClr val="tx1"/>
          </a:solidFill>
          <a:latin typeface="+mn-lt"/>
          <a:ea typeface="+mn-ea"/>
          <a:cs typeface="+mn-cs"/>
          <a:sym typeface="Calibri"/>
        </a:defRPr>
      </a:lvl6pPr>
      <a:lvl7pPr algn="r" defTabSz="403387" eaLnBrk="1" hangingPunct="1">
        <a:defRPr sz="1200">
          <a:solidFill>
            <a:schemeClr val="tx1"/>
          </a:solidFill>
          <a:latin typeface="+mn-lt"/>
          <a:ea typeface="+mn-ea"/>
          <a:cs typeface="+mn-cs"/>
          <a:sym typeface="Calibri"/>
        </a:defRPr>
      </a:lvl7pPr>
      <a:lvl8pPr algn="r" defTabSz="403387" eaLnBrk="1" hangingPunct="1">
        <a:defRPr sz="1200">
          <a:solidFill>
            <a:schemeClr val="tx1"/>
          </a:solidFill>
          <a:latin typeface="+mn-lt"/>
          <a:ea typeface="+mn-ea"/>
          <a:cs typeface="+mn-cs"/>
          <a:sym typeface="Calibri"/>
        </a:defRPr>
      </a:lvl8pPr>
      <a:lvl9pPr algn="r" defTabSz="403387" eaLnBrk="1" hangingPunct="1">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Ideen </a:t>
            </a:r>
            <a:r>
              <a:rPr lang="de-DE" dirty="0" smtClean="0">
                <a:latin typeface="Avenir Light"/>
                <a:cs typeface="Avenir Light"/>
              </a:rPr>
              <a:t>erzählen</a:t>
            </a:r>
            <a:endParaRPr lang="de-DE" dirty="0">
              <a:latin typeface="Avenir Light"/>
              <a:cs typeface="Avenir Light"/>
            </a:endParaRPr>
          </a:p>
        </p:txBody>
      </p:sp>
      <p:sp>
        <p:nvSpPr>
          <p:cNvPr id="3" name="Textplatzhalter 2"/>
          <p:cNvSpPr>
            <a:spLocks noGrp="1"/>
          </p:cNvSpPr>
          <p:nvPr>
            <p:ph type="body" idx="1"/>
          </p:nvPr>
        </p:nvSpPr>
        <p:spPr/>
        <p:txBody>
          <a:bodyPr/>
          <a:lstStyle/>
          <a:p>
            <a:r>
              <a:rPr lang="de-DE" dirty="0" smtClean="0"/>
              <a:t>Silke Kainzbauer</a:t>
            </a:r>
            <a:endParaRPr lang="de-DE" dirty="0"/>
          </a:p>
        </p:txBody>
      </p:sp>
      <p:sp>
        <p:nvSpPr>
          <p:cNvPr id="12" name="Textplatzhalter 11"/>
          <p:cNvSpPr>
            <a:spLocks noGrp="1"/>
          </p:cNvSpPr>
          <p:nvPr>
            <p:ph type="body" sz="quarter" idx="15"/>
          </p:nvPr>
        </p:nvSpPr>
        <p:spPr/>
        <p:txBody>
          <a:bodyPr/>
          <a:lstStyle/>
          <a:p>
            <a:pPr>
              <a:lnSpc>
                <a:spcPts val="1500"/>
              </a:lnSpc>
              <a:spcBef>
                <a:spcPts val="800"/>
              </a:spcBef>
            </a:pPr>
            <a:r>
              <a:rPr lang="de-DE" sz="1100" dirty="0" smtClean="0"/>
              <a:t>Nachdem Du Dir ein </a:t>
            </a:r>
            <a:r>
              <a:rPr lang="de-DE" sz="1100" dirty="0" err="1" smtClean="0"/>
              <a:t>Backlog</a:t>
            </a:r>
            <a:r>
              <a:rPr lang="de-DE" sz="1100" dirty="0" smtClean="0"/>
              <a:t> mit Deinen Schreibideen erstellt (</a:t>
            </a:r>
            <a:r>
              <a:rPr lang="de-DE" sz="1100" dirty="0" smtClean="0"/>
              <a:t>WRI 02</a:t>
            </a:r>
            <a:r>
              <a:rPr lang="de-DE" sz="1100" dirty="0" smtClean="0"/>
              <a:t>) und es priorisiert hast (</a:t>
            </a:r>
            <a:r>
              <a:rPr lang="de-DE" sz="1100" dirty="0" smtClean="0"/>
              <a:t>WRI </a:t>
            </a:r>
            <a:r>
              <a:rPr lang="de-DE" sz="1100" dirty="0" smtClean="0"/>
              <a:t>04), ist der nächste Schritt, anderen von Deinen Ideen zu erzählen. </a:t>
            </a:r>
            <a:endParaRPr lang="de-DE" sz="1100" dirty="0" smtClean="0"/>
          </a:p>
          <a:p>
            <a:pPr>
              <a:lnSpc>
                <a:spcPts val="1500"/>
              </a:lnSpc>
              <a:spcBef>
                <a:spcPts val="800"/>
              </a:spcBef>
            </a:pPr>
            <a:r>
              <a:rPr lang="de-DE" sz="1100" dirty="0" smtClean="0"/>
              <a:t>Jedes Mal, wenn Du eine Deiner Ideen mit jemand diskutierst, bekommst Du neue Perspektiven dazu. Du schaust selbst neu auf Deine Idee und kannst Dich durch die anderen Sichtweisen inspirieren lassen.</a:t>
            </a:r>
            <a:r>
              <a:rPr lang="de-DE" sz="1100" dirty="0"/>
              <a:t> </a:t>
            </a:r>
            <a:endParaRPr lang="de-DE" sz="1100" dirty="0" smtClean="0"/>
          </a:p>
          <a:p>
            <a:pPr>
              <a:lnSpc>
                <a:spcPts val="1500"/>
              </a:lnSpc>
              <a:spcBef>
                <a:spcPts val="800"/>
              </a:spcBef>
            </a:pPr>
            <a:r>
              <a:rPr lang="de-DE" sz="1100" dirty="0" smtClean="0"/>
              <a:t>Es gibt aber noch einen wichtigen weiteren Aspekt: Wenn Du bei anderen Zeit einforderst, um über Deine Idee zu sprechen, gibst Du Deinen eigenen </a:t>
            </a:r>
            <a:r>
              <a:rPr lang="de-DE" sz="1100" dirty="0"/>
              <a:t>Ideen </a:t>
            </a:r>
            <a:r>
              <a:rPr lang="de-DE" sz="1100" dirty="0" smtClean="0"/>
              <a:t>einen Raum. </a:t>
            </a:r>
          </a:p>
          <a:p>
            <a:pPr>
              <a:lnSpc>
                <a:spcPts val="1500"/>
              </a:lnSpc>
              <a:spcBef>
                <a:spcPts val="800"/>
              </a:spcBef>
            </a:pPr>
            <a:r>
              <a:rPr lang="de-DE" sz="1100" dirty="0" smtClean="0"/>
              <a:t>In den Ideen-Gesprächen geht es nicht um Resultate und auch nicht um die Bewertung Deiner Idee. Es geht um den Austausch von Perspektiven </a:t>
            </a:r>
            <a:r>
              <a:rPr lang="de-DE" sz="1100" dirty="0" smtClean="0"/>
              <a:t>und Inspiration.</a:t>
            </a:r>
          </a:p>
          <a:p>
            <a:pPr>
              <a:lnSpc>
                <a:spcPts val="1500"/>
              </a:lnSpc>
              <a:spcBef>
                <a:spcPts val="800"/>
              </a:spcBef>
            </a:pPr>
            <a:r>
              <a:rPr lang="de-DE" sz="1100" dirty="0" smtClean="0"/>
              <a:t>Dein Ideenbacklog ist Deine Grundlage dazu und läuft kontinuierlich weiter. Du solltest ihn während </a:t>
            </a:r>
            <a:r>
              <a:rPr lang="de-DE" sz="1100" dirty="0"/>
              <a:t>des ganzen Schreibprozesses immer weiter füllen und immer wieder neu priorisieren. </a:t>
            </a:r>
          </a:p>
        </p:txBody>
      </p:sp>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a:spLocks noGrp="1"/>
          </p:cNvSpPr>
          <p:nvPr>
            <p:ph type="body" idx="1"/>
          </p:nvPr>
        </p:nvSpPr>
        <p:spPr>
          <a:xfrm>
            <a:off x="858837" y="1555749"/>
            <a:ext cx="6011548" cy="3133838"/>
          </a:xfrm>
          <a:prstGeom prst="rect">
            <a:avLst/>
          </a:prstGeom>
        </p:spPr>
        <p:txBody>
          <a:bodyPr/>
          <a:lstStyle/>
          <a:p>
            <a:pPr>
              <a:lnSpc>
                <a:spcPts val="1500"/>
              </a:lnSpc>
              <a:spcBef>
                <a:spcPts val="800"/>
              </a:spcBef>
            </a:pPr>
            <a:r>
              <a:rPr lang="de-DE" sz="1100" dirty="0" smtClean="0"/>
              <a:t>Nimm eine Eine </a:t>
            </a:r>
            <a:r>
              <a:rPr lang="de-DE" sz="1100" dirty="0"/>
              <a:t>Idee mit hoher Priorität </a:t>
            </a:r>
            <a:r>
              <a:rPr lang="de-DE" sz="1100" dirty="0" smtClean="0"/>
              <a:t>aus deinem Ideen-</a:t>
            </a:r>
            <a:r>
              <a:rPr lang="de-DE" sz="1100" dirty="0" err="1" smtClean="0"/>
              <a:t>Backlog</a:t>
            </a:r>
            <a:r>
              <a:rPr lang="de-DE" sz="1100" dirty="0" smtClean="0"/>
              <a:t>..</a:t>
            </a:r>
          </a:p>
          <a:p>
            <a:pPr>
              <a:lnSpc>
                <a:spcPts val="1500"/>
              </a:lnSpc>
              <a:spcBef>
                <a:spcPts val="800"/>
              </a:spcBef>
            </a:pPr>
            <a:r>
              <a:rPr lang="de-DE" sz="1100" dirty="0" smtClean="0"/>
              <a:t>Suche Dir einen oder mehrere Gesprächspartner und diskutiere eine definierte Zeiteinheit  über Deine Idee (z.B. eine Tomate lang , siehe Trainingskarte TOM 01)</a:t>
            </a:r>
          </a:p>
          <a:p>
            <a:pPr>
              <a:lnSpc>
                <a:spcPts val="1500"/>
              </a:lnSpc>
              <a:spcBef>
                <a:spcPts val="800"/>
              </a:spcBef>
            </a:pPr>
            <a:r>
              <a:rPr lang="de-DE" sz="1100" dirty="0" smtClean="0"/>
              <a:t>Diskutiere auf diese Weise innerhalb von 2 Wochen 8 mal mit einem oder mehreren Gesprächspartnern über jeweils eine Deiner Ideen.</a:t>
            </a:r>
          </a:p>
          <a:p>
            <a:pPr>
              <a:lnSpc>
                <a:spcPts val="1500"/>
              </a:lnSpc>
              <a:spcBef>
                <a:spcPts val="800"/>
              </a:spcBef>
            </a:pPr>
            <a:r>
              <a:rPr lang="de-DE" sz="1100" dirty="0"/>
              <a:t>Insgesamt solltest Du </a:t>
            </a:r>
            <a:r>
              <a:rPr lang="de-DE" sz="1100" dirty="0" smtClean="0"/>
              <a:t>4  - 8 verschiedene </a:t>
            </a:r>
            <a:r>
              <a:rPr lang="de-DE" sz="1100" dirty="0"/>
              <a:t>Ideen diskutiert </a:t>
            </a:r>
            <a:r>
              <a:rPr lang="de-DE" sz="1100" dirty="0" smtClean="0"/>
              <a:t>haben, d.h.</a:t>
            </a:r>
            <a:br>
              <a:rPr lang="de-DE" sz="1100" dirty="0" smtClean="0"/>
            </a:br>
            <a:r>
              <a:rPr lang="de-DE" sz="1100" dirty="0" smtClean="0"/>
              <a:t>Du kannst </a:t>
            </a:r>
            <a:r>
              <a:rPr lang="de-DE" sz="1100" dirty="0" err="1" smtClean="0"/>
              <a:t>jedesmal</a:t>
            </a:r>
            <a:r>
              <a:rPr lang="de-DE" sz="1100" dirty="0" smtClean="0"/>
              <a:t> über eine andere Idee diskutieren oder auch verschiedene Diskussionen mit unterschiedlichen </a:t>
            </a:r>
            <a:r>
              <a:rPr lang="de-DE" sz="1100" dirty="0" err="1" smtClean="0"/>
              <a:t>Gesprächspartnenr</a:t>
            </a:r>
            <a:r>
              <a:rPr lang="de-DE" sz="1100" dirty="0" smtClean="0"/>
              <a:t> zu einer Idee haben.</a:t>
            </a:r>
          </a:p>
          <a:p>
            <a:pPr>
              <a:lnSpc>
                <a:spcPts val="1500"/>
              </a:lnSpc>
              <a:spcBef>
                <a:spcPts val="800"/>
              </a:spcBef>
            </a:pPr>
            <a:r>
              <a:rPr lang="de-DE" sz="1100" dirty="0" smtClean="0"/>
              <a:t>Wichtig: In diesen Diskussionen geht es nicht um Ergebnisse und es geht auch </a:t>
            </a:r>
            <a:br>
              <a:rPr lang="de-DE" sz="1100" dirty="0" smtClean="0"/>
            </a:br>
            <a:r>
              <a:rPr lang="de-DE" sz="1100" dirty="0" smtClean="0"/>
              <a:t>nicht darum, die Idee zu bewerten, sondern darum, Perspektiven</a:t>
            </a:r>
            <a:br>
              <a:rPr lang="de-DE" sz="1100" dirty="0" smtClean="0"/>
            </a:br>
            <a:r>
              <a:rPr lang="de-DE" sz="1100" dirty="0" smtClean="0"/>
              <a:t> auszutauschen und sich inspirieren zu lassen!</a:t>
            </a:r>
          </a:p>
          <a:p>
            <a:pPr lvl="0"/>
            <a:endParaRPr dirty="0"/>
          </a:p>
        </p:txBody>
      </p:sp>
    </p:spTree>
  </p:cSld>
  <p:clrMapOvr>
    <a:masterClrMapping/>
  </p:clrMapOvr>
  <p:transition xmlns:p14="http://schemas.microsoft.com/office/powerpoint/2010/main" spd="med"/>
</p:sld>
</file>

<file path=ppt/theme/theme1.xml><?xml version="1.0" encoding="utf-8"?>
<a:theme xmlns:a="http://schemas.openxmlformats.org/drawingml/2006/main" name="ger_training_card_template_am_cc">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ger_training_card_template_am_cc.potx</Template>
  <TotalTime>0</TotalTime>
  <Words>234</Words>
  <Application>Microsoft Macintosh PowerPoint</Application>
  <PresentationFormat>Benutzerdefiniert</PresentationFormat>
  <Paragraphs>12</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ger_training_card_template_am_cc</vt:lpstr>
      <vt:lpstr>Ideen erzählen</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Silke Kainzbauer</cp:lastModifiedBy>
  <cp:revision>19</cp:revision>
  <dcterms:modified xsi:type="dcterms:W3CDTF">2015-10-30T13:08:52Z</dcterms:modified>
</cp:coreProperties>
</file>