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tif" ContentType="image/t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872">
          <p15:clr>
            <a:srgbClr val="A4A3A4"/>
          </p15:clr>
        </p15:guide>
        <p15:guide id="2" pos="71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29237"/>
    <a:srgbClr val="9DCB82"/>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1"/>
  </p:normalViewPr>
  <p:slideViewPr>
    <p:cSldViewPr snapToGrid="0" snapToObjects="1">
      <p:cViewPr varScale="1">
        <p:scale>
          <a:sx n="126" d="100"/>
          <a:sy n="126" d="100"/>
        </p:scale>
        <p:origin x="-1272" y="-104"/>
      </p:cViewPr>
      <p:guideLst>
        <p:guide orient="horz" pos="872"/>
        <p:guide pos="7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7CBB-2DF5-4D45-BDDD-22DB2684D07E}" type="datetimeFigureOut">
              <a:rPr lang="de-DE" smtClean="0"/>
              <a:t>14.12.15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AF1D9A-A12A-E345-8B91-B87C205EE5BE}" type="slidenum">
              <a:rPr lang="de-DE" smtClean="0"/>
              <a:t>‹Nr.›</a:t>
            </a:fld>
            <a:endParaRPr lang="de-DE"/>
          </a:p>
        </p:txBody>
      </p:sp>
    </p:spTree>
    <p:extLst>
      <p:ext uri="{BB962C8B-B14F-4D97-AF65-F5344CB8AC3E}">
        <p14:creationId xmlns:p14="http://schemas.microsoft.com/office/powerpoint/2010/main" val="407951300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Überschrift 2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01105"/>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24098"/>
            <a:ext cx="5293995" cy="706149"/>
          </a:xfrm>
        </p:spPr>
        <p:txBody>
          <a:bodyPr>
            <a:normAutofit/>
          </a:bodyPr>
          <a:lstStyle>
            <a:lvl1pPr marL="0" indent="0" algn="l">
              <a:buNone/>
              <a:defRPr sz="2300">
                <a:solidFill>
                  <a:srgbClr val="229237"/>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1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83656"/>
            <a:ext cx="4612406" cy="461665"/>
          </a:xfrm>
        </p:spPr>
        <p:txBody>
          <a:bodyPr/>
          <a:lstStyle>
            <a:lvl1pPr algn="l">
              <a:defRPr/>
            </a:lvl1pPr>
          </a:lstStyle>
          <a:p>
            <a:r>
              <a:rPr lang="de-DE" smtClean="0"/>
              <a:t>Mastertitelformat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104588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iningsaufgabe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lvl1pPr algn="l">
              <a:defRPr/>
            </a:lvl1pPr>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14.12.15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jpg"/><Relationship Id="rId7" Type="http://schemas.openxmlformats.org/officeDocument/2006/relationships/image" Target="../media/image2.png"/><Relationship Id="rId8"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pic>
        <p:nvPicPr>
          <p:cNvPr id="11" name="Bild 10" descr="Signet.jpg"/>
          <p:cNvPicPr>
            <a:picLocks noChangeAspect="1"/>
          </p:cNvPicPr>
          <p:nvPr/>
        </p:nvPicPr>
        <p:blipFill rotWithShape="1">
          <a:blip r:embed="rId6">
            <a:extLst>
              <a:ext uri="{28A0092B-C50C-407E-A947-70E740481C1C}">
                <a14:useLocalDpi xmlns:a14="http://schemas.microsoft.com/office/drawing/2010/main" val="0"/>
              </a:ext>
            </a:extLst>
          </a:blip>
          <a:srcRect l="20005" t="10569" r="20074" b="17503"/>
          <a:stretch/>
        </p:blipFill>
        <p:spPr>
          <a:xfrm>
            <a:off x="213098" y="144915"/>
            <a:ext cx="1079401" cy="1295678"/>
          </a:xfrm>
          <a:prstGeom prst="rect">
            <a:avLst/>
          </a:prstGeom>
        </p:spPr>
      </p:pic>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14.12.15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DCB82"/>
          </a:solidFill>
          <a:ln>
            <a:solidFill>
              <a:srgbClr val="9DCB8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Wingdings" charset="2"/>
              <a:buChar char="²"/>
            </a:pPr>
            <a:endParaRPr lang="de-DE" dirty="0"/>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229237"/>
          </a:solidFill>
          <a:ln>
            <a:solidFill>
              <a:srgbClr val="22923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PER 01</a:t>
            </a:r>
            <a:endParaRPr lang="de-DE" sz="1050" b="1" dirty="0">
              <a:solidFill>
                <a:schemeClr val="bg1"/>
              </a:solidFill>
              <a:latin typeface="Avenir Heavy"/>
              <a:cs typeface="Avenir Heavy"/>
            </a:endParaRPr>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51" r:id="rId4"/>
  </p:sldLayoutIdLst>
  <p:txStyles>
    <p:titleStyle>
      <a:lvl1pPr algn="ctr" defTabSz="403388" rtl="0" eaLnBrk="1" latinLnBrk="0" hangingPunct="1">
        <a:spcBef>
          <a:spcPct val="0"/>
        </a:spcBef>
        <a:buNone/>
        <a:defRPr lang="de-DE" sz="2400" b="0" kern="1200" baseline="0">
          <a:solidFill>
            <a:srgbClr val="229237"/>
          </a:solidFill>
          <a:latin typeface="Avenir Heavy"/>
          <a:ea typeface="+mn-ea"/>
          <a:cs typeface="Avenir Heavy"/>
        </a:defRPr>
      </a:lvl1pPr>
    </p:titleStyle>
    <p:bodyStyle>
      <a:lvl1pPr marL="263525" indent="-263525"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8"/>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creativecommons.org/licenses/by-nc-nd/4.0/" TargetMode="External"/><Relationship Id="rId3" Type="http://schemas.openxmlformats.org/officeDocument/2006/relationships/image" Target="../media/image5.t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smtClean="0"/>
              <a:t>WERT</a:t>
            </a:r>
            <a:r>
              <a:rPr lang="de-DE" dirty="0" smtClean="0">
                <a:latin typeface="Avenir Light"/>
                <a:cs typeface="Avenir Light"/>
              </a:rPr>
              <a:t>SCHÄTZUNG</a:t>
            </a:r>
            <a:endParaRPr lang="de-DE" dirty="0"/>
          </a:p>
        </p:txBody>
      </p:sp>
      <p:sp>
        <p:nvSpPr>
          <p:cNvPr id="5" name="Textplatzhalter 4"/>
          <p:cNvSpPr>
            <a:spLocks noGrp="1"/>
          </p:cNvSpPr>
          <p:nvPr>
            <p:ph type="body" sz="quarter" idx="14"/>
          </p:nvPr>
        </p:nvSpPr>
        <p:spPr>
          <a:xfrm>
            <a:off x="858838" y="1568452"/>
            <a:ext cx="6178340" cy="3398988"/>
          </a:xfrm>
        </p:spPr>
        <p:txBody>
          <a:bodyPr>
            <a:normAutofit/>
          </a:bodyPr>
          <a:lstStyle/>
          <a:p>
            <a:r>
              <a:rPr lang="de-DE" dirty="0"/>
              <a:t>Wertschätzung bedeutet, sich nicht zu schade zu sein, die Welt aus den Augen des anderen zu sehen.</a:t>
            </a:r>
          </a:p>
          <a:p>
            <a:r>
              <a:rPr lang="de-DE" dirty="0"/>
              <a:t>Das geht nur, wenn Du Dich auf Dein Gegenüber einlässt, auf dessen Erwartungshaltungen, auf dessen Sicht der Welt. Das ist dann besonders schwierig, wenn ein Mensch negative Gefühle bei Dir hervorruft.</a:t>
            </a:r>
          </a:p>
          <a:p>
            <a:r>
              <a:rPr lang="de-DE" dirty="0"/>
              <a:t>Am besten kannst Du Wertschätzung deshalb dort trainieren, wo Du an Deine Grenzen kommst, wo Du schlechte Gefühle hast und andere dafür verantwortlich machst, dass sie sie ausgelöst haben: Bei Menschen, die Dich ärgern, aufregen oder verletzen. Die besten Trainingspartner sind Menschen, die Du nicht leiden kannst.</a:t>
            </a:r>
          </a:p>
          <a:p>
            <a:r>
              <a:rPr lang="de-DE" dirty="0"/>
              <a:t>Andere Menschen sind Spiegel für Dich: Alles, was Du an anderen ablehnst, lehnst Du an Dir selbst ab - bewusst oder unbewusst.</a:t>
            </a:r>
          </a:p>
          <a:p>
            <a:r>
              <a:rPr lang="de-DE"/>
              <a:t>In dem Du beginnst, andere wertzuschätzen, fängst Du an, ein Fundament der Wertschätzung für Dich selbst zu einzuziehen und Dich mit allen Deinen Facetten anzunehmen.</a:t>
            </a:r>
          </a:p>
        </p:txBody>
      </p:sp>
      <p:sp>
        <p:nvSpPr>
          <p:cNvPr id="6" name="Untertitel 2"/>
          <p:cNvSpPr txBox="1">
            <a:spLocks/>
          </p:cNvSpPr>
          <p:nvPr/>
        </p:nvSpPr>
        <p:spPr>
          <a:xfrm>
            <a:off x="1192733" y="1088690"/>
            <a:ext cx="5293995" cy="467477"/>
          </a:xfrm>
          <a:prstGeom prst="rect">
            <a:avLst/>
          </a:prstGeom>
        </p:spPr>
        <p:txBody>
          <a:bodyPr>
            <a:normAutofit/>
          </a:bodyPr>
          <a:lstStyle>
            <a:lvl1pPr marL="263525" indent="-263525" algn="l" defTabSz="403388" rtl="0" eaLnBrk="1" latinLnBrk="0" hangingPunct="1">
              <a:lnSpc>
                <a:spcPct val="150000"/>
              </a:lnSpc>
              <a:spcBef>
                <a:spcPts val="0"/>
              </a:spcBef>
              <a:buClr>
                <a:srgbClr val="229237"/>
              </a:buClr>
              <a:buSzPct val="250000"/>
              <a:buFontTx/>
              <a:buBlip>
                <a:blip r:embed="rId2"/>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2"/>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2"/>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2"/>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3"/>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de-DE" cap="all" smtClean="0"/>
              <a:t>Silke Kainzbauer</a:t>
            </a:r>
            <a:endParaRPr lang="de-DE" cap="all"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lnSpc>
                <a:spcPts val="1400"/>
              </a:lnSpc>
              <a:spcBef>
                <a:spcPts val="800"/>
              </a:spcBef>
            </a:pPr>
            <a:r>
              <a:rPr lang="de-DE" dirty="0"/>
              <a:t>Versuche, diese Momente wahrzunehmen, wenn Dich jemand ärgert oder aufregt oder </a:t>
            </a:r>
            <a:br>
              <a:rPr lang="de-DE" dirty="0"/>
            </a:br>
            <a:r>
              <a:rPr lang="de-DE" dirty="0"/>
              <a:t>Du spürst, wie Du jemand ablehnst.</a:t>
            </a:r>
          </a:p>
          <a:p>
            <a:pPr>
              <a:lnSpc>
                <a:spcPts val="1400"/>
              </a:lnSpc>
              <a:spcBef>
                <a:spcPts val="800"/>
              </a:spcBef>
            </a:pPr>
            <a:r>
              <a:rPr lang="de-DE" dirty="0"/>
              <a:t>Stelle Dir folgende Frage: Gibt es ein kleines Detail, das ich an diesem Menschen gut finde? </a:t>
            </a:r>
            <a:br>
              <a:rPr lang="de-DE" dirty="0"/>
            </a:br>
            <a:r>
              <a:rPr lang="de-DE" dirty="0"/>
              <a:t>Versuche, etwas zu finden und sei es noch so klein. Wenn Du das in der Situation nicht kannst, </a:t>
            </a:r>
            <a:br>
              <a:rPr lang="de-DE" dirty="0"/>
            </a:br>
            <a:r>
              <a:rPr lang="de-DE" dirty="0"/>
              <a:t>mache die Übung möglichst kurz danach.</a:t>
            </a:r>
          </a:p>
          <a:p>
            <a:pPr>
              <a:lnSpc>
                <a:spcPts val="1400"/>
              </a:lnSpc>
              <a:spcBef>
                <a:spcPts val="800"/>
              </a:spcBef>
            </a:pPr>
            <a:r>
              <a:rPr lang="de-DE" dirty="0"/>
              <a:t>Schreibe in zwei Wochen acht dieser Begegnungen auf und besprich sie mit Deinen Trainingspartnern.</a:t>
            </a:r>
          </a:p>
          <a:p>
            <a:pPr>
              <a:lnSpc>
                <a:spcPts val="1400"/>
              </a:lnSpc>
              <a:spcBef>
                <a:spcPts val="800"/>
              </a:spcBef>
            </a:pPr>
            <a:r>
              <a:rPr lang="de-DE" dirty="0"/>
              <a:t>Solltest Du in der Situation emotional zu aufgeladen sein, hilft Dir ein kleiner Trick, </a:t>
            </a:r>
            <a:br>
              <a:rPr lang="de-DE" dirty="0"/>
            </a:br>
            <a:r>
              <a:rPr lang="de-DE" dirty="0"/>
              <a:t>um Abstand zu gewinnen:</a:t>
            </a:r>
            <a:br>
              <a:rPr lang="de-DE" dirty="0"/>
            </a:br>
            <a:r>
              <a:rPr lang="de-DE" dirty="0"/>
              <a:t>Stelle Dir vor, dass Dein Gegenüber einen Hirntumor hat, der das Verhalten auslöst und er nicht anders agieren kann. Das hilft Dir, sein Verhalten nicht auf Dich zu beziehen und emotional auszusteigen.</a:t>
            </a:r>
            <a:r>
              <a:rPr lang="de-DE" baseline="30000" dirty="0"/>
              <a:t>1</a:t>
            </a:r>
          </a:p>
          <a:p>
            <a:pPr>
              <a:lnSpc>
                <a:spcPts val="1400"/>
              </a:lnSpc>
              <a:spcBef>
                <a:spcPts val="800"/>
              </a:spcBef>
            </a:pPr>
            <a:r>
              <a:rPr lang="de-DE" dirty="0"/>
              <a:t>Mit diesem Trick kannst Du auch wahrnehmen, wie sehr Deine Gefühle von </a:t>
            </a:r>
            <a:br>
              <a:rPr lang="de-DE" dirty="0"/>
            </a:br>
            <a:r>
              <a:rPr lang="de-DE" dirty="0"/>
              <a:t>Dir und Deiner ganz persönlichen Interpretation der Welt abhängen.</a:t>
            </a:r>
          </a:p>
          <a:p>
            <a:pPr marL="0" indent="0">
              <a:buNone/>
            </a:pPr>
            <a:endParaRPr lang="de-DE" dirty="0"/>
          </a:p>
        </p:txBody>
      </p:sp>
      <p:sp>
        <p:nvSpPr>
          <p:cNvPr id="3" name="Textfeld 2"/>
          <p:cNvSpPr txBox="1"/>
          <p:nvPr/>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14.12.15</a:t>
            </a:fld>
            <a:endParaRPr lang="de-DE" sz="600" dirty="0">
              <a:solidFill>
                <a:srgbClr val="5D5E5F"/>
              </a:solidFill>
              <a:latin typeface="Avenir Light"/>
              <a:cs typeface="Avenir Light"/>
            </a:endParaRPr>
          </a:p>
        </p:txBody>
      </p:sp>
      <p:sp>
        <p:nvSpPr>
          <p:cNvPr id="4" name="Shape 7"/>
          <p:cNvSpPr/>
          <p:nvPr/>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2"/>
              </a:rPr>
              <a:t>http://creativecommons.org/licenses/by-nc-nd/4.0/</a:t>
            </a:r>
            <a:r>
              <a:rPr sz="600" dirty="0">
                <a:latin typeface="Avenir Light"/>
                <a:ea typeface="Calibri"/>
                <a:cs typeface="Avenir Light"/>
                <a:sym typeface="Calibri"/>
              </a:rPr>
              <a:t>.</a:t>
            </a:r>
          </a:p>
        </p:txBody>
      </p:sp>
      <p:pic>
        <p:nvPicPr>
          <p:cNvPr id="5" name="pasted-image.tif"/>
          <p:cNvPicPr/>
          <p:nvPr/>
        </p:nvPicPr>
        <p:blipFill>
          <a:blip r:embed="rId3">
            <a:extLst/>
          </a:blip>
          <a:stretch>
            <a:fillRect/>
          </a:stretch>
        </p:blipFill>
        <p:spPr>
          <a:xfrm>
            <a:off x="6174185" y="4992838"/>
            <a:ext cx="886619" cy="214128"/>
          </a:xfrm>
          <a:prstGeom prst="rect">
            <a:avLst/>
          </a:prstGeom>
          <a:ln w="12700">
            <a:miter lim="400000"/>
          </a:ln>
        </p:spPr>
      </p:pic>
      <p:sp>
        <p:nvSpPr>
          <p:cNvPr id="6" name="Textfeld 5"/>
          <p:cNvSpPr txBox="1"/>
          <p:nvPr/>
        </p:nvSpPr>
        <p:spPr>
          <a:xfrm>
            <a:off x="3325608" y="4615212"/>
            <a:ext cx="2852229" cy="215444"/>
          </a:xfrm>
          <a:prstGeom prst="rect">
            <a:avLst/>
          </a:prstGeom>
          <a:noFill/>
        </p:spPr>
        <p:txBody>
          <a:bodyPr wrap="none" rtlCol="0">
            <a:spAutoFit/>
          </a:bodyPr>
          <a:lstStyle/>
          <a:p>
            <a:r>
              <a:rPr lang="de-DE" sz="800" baseline="30000" dirty="0" smtClean="0">
                <a:solidFill>
                  <a:schemeClr val="tx1">
                    <a:lumMod val="50000"/>
                    <a:lumOff val="50000"/>
                  </a:schemeClr>
                </a:solidFill>
                <a:latin typeface="Avenir Light"/>
                <a:cs typeface="Avenir Light"/>
              </a:rPr>
              <a:t>1 </a:t>
            </a:r>
            <a:r>
              <a:rPr lang="de-DE" sz="800" dirty="0" smtClean="0">
                <a:solidFill>
                  <a:schemeClr val="tx1">
                    <a:lumMod val="50000"/>
                    <a:lumOff val="50000"/>
                  </a:schemeClr>
                </a:solidFill>
                <a:latin typeface="Avenir Light"/>
                <a:cs typeface="Avenir Light"/>
              </a:rPr>
              <a:t>Quelle: Maurer, R.(2012): </a:t>
            </a:r>
            <a:r>
              <a:rPr lang="de-DE" sz="800" b="1" dirty="0" smtClean="0">
                <a:solidFill>
                  <a:schemeClr val="tx1">
                    <a:lumMod val="50000"/>
                    <a:lumOff val="50000"/>
                  </a:schemeClr>
                </a:solidFill>
                <a:latin typeface="Avenir Light"/>
                <a:cs typeface="Avenir Light"/>
              </a:rPr>
              <a:t>The </a:t>
            </a:r>
            <a:r>
              <a:rPr lang="de-DE" sz="800" b="1" dirty="0">
                <a:solidFill>
                  <a:schemeClr val="tx1">
                    <a:lumMod val="50000"/>
                    <a:lumOff val="50000"/>
                  </a:schemeClr>
                </a:solidFill>
                <a:latin typeface="Avenir Light"/>
                <a:cs typeface="Avenir Light"/>
              </a:rPr>
              <a:t>Spirit </a:t>
            </a:r>
            <a:r>
              <a:rPr lang="de-DE" sz="800" b="1" dirty="0" err="1">
                <a:solidFill>
                  <a:schemeClr val="tx1">
                    <a:lumMod val="50000"/>
                    <a:lumOff val="50000"/>
                  </a:schemeClr>
                </a:solidFill>
                <a:latin typeface="Avenir Light"/>
                <a:cs typeface="Avenir Light"/>
              </a:rPr>
              <a:t>of</a:t>
            </a:r>
            <a:r>
              <a:rPr lang="de-DE" sz="800" b="1" dirty="0">
                <a:solidFill>
                  <a:schemeClr val="tx1">
                    <a:lumMod val="50000"/>
                    <a:lumOff val="50000"/>
                  </a:schemeClr>
                </a:solidFill>
                <a:latin typeface="Avenir Light"/>
                <a:cs typeface="Avenir Light"/>
              </a:rPr>
              <a:t> </a:t>
            </a:r>
            <a:r>
              <a:rPr lang="de-DE" sz="800" b="1" dirty="0" err="1" smtClean="0">
                <a:solidFill>
                  <a:schemeClr val="tx1">
                    <a:lumMod val="50000"/>
                    <a:lumOff val="50000"/>
                  </a:schemeClr>
                </a:solidFill>
                <a:latin typeface="Avenir Light"/>
                <a:cs typeface="Avenir Light"/>
              </a:rPr>
              <a:t>Kaizen</a:t>
            </a:r>
            <a:r>
              <a:rPr lang="de-DE" sz="800" b="1" dirty="0" smtClean="0">
                <a:solidFill>
                  <a:schemeClr val="tx1">
                    <a:lumMod val="50000"/>
                    <a:lumOff val="50000"/>
                  </a:schemeClr>
                </a:solidFill>
                <a:latin typeface="Avenir Light"/>
                <a:cs typeface="Avenir Light"/>
              </a:rPr>
              <a:t>,</a:t>
            </a:r>
            <a:r>
              <a:rPr lang="de-DE" sz="800" dirty="0">
                <a:solidFill>
                  <a:schemeClr val="tx1">
                    <a:lumMod val="50000"/>
                    <a:lumOff val="50000"/>
                  </a:schemeClr>
                </a:solidFill>
                <a:latin typeface="Avenir Light"/>
                <a:cs typeface="Avenir Light"/>
              </a:rPr>
              <a:t> </a:t>
            </a:r>
            <a:r>
              <a:rPr lang="de-DE" sz="800" dirty="0" err="1">
                <a:solidFill>
                  <a:schemeClr val="tx1">
                    <a:lumMod val="50000"/>
                    <a:lumOff val="50000"/>
                  </a:schemeClr>
                </a:solidFill>
                <a:latin typeface="Avenir Light"/>
                <a:cs typeface="Avenir Light"/>
              </a:rPr>
              <a:t>Mcgraw</a:t>
            </a:r>
            <a:r>
              <a:rPr lang="de-DE" sz="800" dirty="0">
                <a:solidFill>
                  <a:schemeClr val="tx1">
                    <a:lumMod val="50000"/>
                    <a:lumOff val="50000"/>
                  </a:schemeClr>
                </a:solidFill>
                <a:latin typeface="Avenir Light"/>
                <a:cs typeface="Avenir Light"/>
              </a:rPr>
              <a:t>-Hill</a:t>
            </a:r>
            <a:r>
              <a:rPr lang="de-DE" sz="800" b="1" dirty="0" smtClean="0">
                <a:solidFill>
                  <a:schemeClr val="tx1">
                    <a:lumMod val="50000"/>
                    <a:lumOff val="50000"/>
                  </a:schemeClr>
                </a:solidFill>
                <a:latin typeface="Avenir Light"/>
                <a:cs typeface="Avenir Light"/>
              </a:rPr>
              <a:t> </a:t>
            </a:r>
            <a:endParaRPr lang="de-DE" sz="800" b="1" dirty="0">
              <a:solidFill>
                <a:schemeClr val="tx1">
                  <a:lumMod val="50000"/>
                  <a:lumOff val="50000"/>
                </a:schemeClr>
              </a:solidFill>
              <a:latin typeface="Avenir Light"/>
              <a:cs typeface="Avenir Light"/>
            </a:endParaRP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_e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ger_Training_Card_Template_ee.potx</Template>
  <TotalTime>0</TotalTime>
  <Words>250</Words>
  <Application>Microsoft Macintosh PowerPoint</Application>
  <PresentationFormat>Benutzerdefiniert</PresentationFormat>
  <Paragraphs>16</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ger_Training_Card_Template_ee</vt:lpstr>
      <vt:lpstr>WERTSCHÄTZUNG</vt:lpstr>
      <vt:lpstr>PowerPoint-Präsentation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Erwachsen Trainingskarte</dc:title>
  <dc:subject/>
  <dc:creator>Silke Kainzbauer</dc:creator>
  <cp:keywords/>
  <dc:description/>
  <cp:lastModifiedBy>Silke Kainzbauer</cp:lastModifiedBy>
  <cp:revision>40</cp:revision>
  <cp:lastPrinted>2015-03-26T09:33:33Z</cp:lastPrinted>
  <dcterms:created xsi:type="dcterms:W3CDTF">2015-03-26T08:30:55Z</dcterms:created>
  <dcterms:modified xsi:type="dcterms:W3CDTF">2015-12-14T17:51:27Z</dcterms:modified>
  <cp:category/>
</cp:coreProperties>
</file>