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3" d="100"/>
          <a:sy n="133" d="100"/>
        </p:scale>
        <p:origin x="-1408" y="-1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29.06.16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29.06.16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02</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ICH BIN IN </a:t>
            </a:r>
            <a:r>
              <a:rPr lang="de-DE" dirty="0" smtClean="0">
                <a:latin typeface="Avenir Light"/>
                <a:cs typeface="Avenir Light"/>
              </a:rPr>
              <a:t>EINER TOMATE</a:t>
            </a:r>
            <a:endParaRPr lang="de-DE" dirty="0">
              <a:latin typeface="Avenir Light"/>
              <a:cs typeface="Avenir Light"/>
            </a:endParaRPr>
          </a:p>
        </p:txBody>
      </p:sp>
      <p:sp>
        <p:nvSpPr>
          <p:cNvPr id="2" name="Untertitel 1"/>
          <p:cNvSpPr>
            <a:spLocks noGrp="1"/>
          </p:cNvSpPr>
          <p:nvPr>
            <p:ph type="subTitle" idx="1"/>
          </p:nvPr>
        </p:nvSpPr>
        <p:spPr>
          <a:noFill/>
        </p:spPr>
        <p:txBody>
          <a:bodyPr vert="horz" lIns="80678" tIns="40339" rIns="80678" bIns="40339" rtlCol="0">
            <a:normAutofit/>
          </a:bodyPr>
          <a:lstStyle/>
          <a:p>
            <a:pPr>
              <a:lnSpc>
                <a:spcPct val="150000"/>
              </a:lnSpc>
              <a:spcBef>
                <a:spcPts val="0"/>
              </a:spcBef>
              <a:buClr>
                <a:srgbClr val="229237"/>
              </a:buClr>
              <a:buSzPct val="250000"/>
            </a:pPr>
            <a:r>
              <a:rPr lang="de-DE" sz="1000" cap="all" dirty="0">
                <a:solidFill>
                  <a:srgbClr val="5D5E5F"/>
                </a:solidFill>
              </a:rPr>
              <a:t>Regina </a:t>
            </a:r>
            <a:r>
              <a:rPr lang="de-DE" sz="1000" cap="all" dirty="0" err="1">
                <a:solidFill>
                  <a:srgbClr val="5D5E5F"/>
                </a:solidFill>
              </a:rPr>
              <a:t>Brandhuber</a:t>
            </a:r>
            <a:endParaRPr lang="de-DE" sz="1000" cap="all" dirty="0">
              <a:solidFill>
                <a:srgbClr val="5D5E5F"/>
              </a:solidFill>
            </a:endParaRPr>
          </a:p>
          <a:p>
            <a:pPr>
              <a:lnSpc>
                <a:spcPct val="150000"/>
              </a:lnSpc>
              <a:spcBef>
                <a:spcPts val="0"/>
              </a:spcBef>
              <a:buClr>
                <a:srgbClr val="229237"/>
              </a:buClr>
              <a:buSzPct val="250000"/>
            </a:pPr>
            <a:endParaRPr lang="de-DE" sz="1000" cap="all" dirty="0">
              <a:solidFill>
                <a:srgbClr val="5D5E5F"/>
              </a:solidFill>
            </a:endParaRPr>
          </a:p>
        </p:txBody>
      </p:sp>
      <p:sp>
        <p:nvSpPr>
          <p:cNvPr id="5" name="Inhaltsplatzhalter 4"/>
          <p:cNvSpPr>
            <a:spLocks noGrp="1"/>
          </p:cNvSpPr>
          <p:nvPr>
            <p:ph idx="13"/>
          </p:nvPr>
        </p:nvSpPr>
        <p:spPr/>
        <p:txBody>
          <a:bodyPr>
            <a:noAutofit/>
          </a:bodyPr>
          <a:lstStyle/>
          <a:p>
            <a:pPr>
              <a:spcBef>
                <a:spcPts val="840"/>
              </a:spcBef>
            </a:pPr>
            <a:r>
              <a:rPr lang="de-DE" dirty="0"/>
              <a:t>Oft überschätzen wir die Kapazität, die an einem Tag sinnvoll gestemmt werden kann und laufen dann mit einem entsprechenden Mangelgefühl im Bauch herum, nicht genug getan zu haben oder sind frustriert, weil uns äußere Einflüsse von unserer geplanten Arbeit abgehalten haben.</a:t>
            </a:r>
          </a:p>
          <a:p>
            <a:pPr>
              <a:spcBef>
                <a:spcPts val="840"/>
              </a:spcBef>
            </a:pPr>
            <a:r>
              <a:rPr lang="de-DE" dirty="0" smtClean="0"/>
              <a:t>Wenn </a:t>
            </a:r>
            <a:r>
              <a:rPr lang="de-DE" dirty="0"/>
              <a:t>Du beginnst zu dokumentieren, was in Deinen Tag passt, bekommst Du eine Wahrnehmung, was Deine tatsächliche Tageskapazität ist</a:t>
            </a:r>
            <a:r>
              <a:rPr lang="de-DE" dirty="0" smtClean="0"/>
              <a:t>.</a:t>
            </a:r>
          </a:p>
          <a:p>
            <a:pPr>
              <a:spcBef>
                <a:spcPts val="840"/>
              </a:spcBef>
            </a:pPr>
            <a:r>
              <a:rPr lang="de-DE" dirty="0" smtClean="0"/>
              <a:t>Du </a:t>
            </a:r>
            <a:r>
              <a:rPr lang="de-DE" dirty="0"/>
              <a:t>kannst die </a:t>
            </a:r>
            <a:r>
              <a:rPr lang="de-DE" dirty="0" smtClean="0"/>
              <a:t>Tomate</a:t>
            </a:r>
            <a:r>
              <a:rPr lang="de-DE" baseline="30000" dirty="0" smtClean="0"/>
              <a:t>1</a:t>
            </a:r>
            <a:r>
              <a:rPr lang="de-DE" dirty="0" smtClean="0"/>
              <a:t> </a:t>
            </a:r>
            <a:r>
              <a:rPr lang="de-DE" dirty="0"/>
              <a:t>zu einem Schutzraum für Deine Konzentration machen. Dazu braucht es Training, wie Du mit Störern und </a:t>
            </a:r>
            <a:r>
              <a:rPr lang="de-DE" dirty="0" err="1"/>
              <a:t>Ablenkern</a:t>
            </a:r>
            <a:r>
              <a:rPr lang="de-DE" dirty="0"/>
              <a:t> umgehen kannst. </a:t>
            </a:r>
          </a:p>
          <a:p>
            <a:pPr>
              <a:spcBef>
                <a:spcPts val="840"/>
              </a:spcBef>
            </a:pPr>
            <a:r>
              <a:rPr lang="de-DE" dirty="0"/>
              <a:t>Störer sind Unterbrechungen von außen, z.B. Telefon, Klingel, Mitbewohner, Arbeitskollegen, etc. </a:t>
            </a:r>
          </a:p>
          <a:p>
            <a:pPr>
              <a:spcBef>
                <a:spcPts val="840"/>
              </a:spcBef>
            </a:pPr>
            <a:r>
              <a:rPr lang="de-DE" dirty="0" err="1"/>
              <a:t>Ablenker</a:t>
            </a:r>
            <a:r>
              <a:rPr lang="de-DE" dirty="0"/>
              <a:t> sind Impulse oder Gedanken, die aus Dir heraus </a:t>
            </a:r>
            <a:r>
              <a:rPr lang="de-DE" dirty="0" smtClean="0"/>
              <a:t>entstehen</a:t>
            </a:r>
            <a:r>
              <a:rPr lang="de-DE" dirty="0"/>
              <a:t> </a:t>
            </a:r>
            <a:r>
              <a:rPr lang="de-DE" dirty="0" smtClean="0"/>
              <a:t>und </a:t>
            </a:r>
            <a:r>
              <a:rPr lang="de-DE" dirty="0"/>
              <a:t>das Ziel der Tomate nicht unmittelbar verfolgen. </a:t>
            </a:r>
          </a:p>
          <a:p>
            <a:pPr>
              <a:spcBef>
                <a:spcPts val="840"/>
              </a:spcBef>
            </a:pPr>
            <a:r>
              <a:rPr lang="de-DE" dirty="0"/>
              <a:t>Beide Ereignisse unterbrechen Deine Konzentration. Im einen Fall </a:t>
            </a:r>
            <a:r>
              <a:rPr lang="de-DE" dirty="0" smtClean="0"/>
              <a:t>brauchst Du einen </a:t>
            </a:r>
            <a:r>
              <a:rPr lang="de-DE" dirty="0"/>
              <a:t>passenden Umgang mit </a:t>
            </a:r>
            <a:r>
              <a:rPr lang="de-DE" dirty="0" smtClean="0"/>
              <a:t>Deinem </a:t>
            </a:r>
            <a:r>
              <a:rPr lang="de-DE" dirty="0"/>
              <a:t>Umfeld und im anderen Fall Training, um bei der Sache bleiben zu können</a:t>
            </a:r>
            <a:r>
              <a:rPr lang="de-DE" dirty="0" smtClean="0"/>
              <a:t>.</a:t>
            </a:r>
          </a:p>
          <a:p>
            <a:pPr>
              <a:spcBef>
                <a:spcPts val="840"/>
              </a:spcBef>
            </a:pPr>
            <a:r>
              <a:rPr lang="de-DE" dirty="0" smtClean="0"/>
              <a:t>Wenn Du eine Wahrnehmung dafür entwickelt hast, welche Störer und </a:t>
            </a:r>
            <a:r>
              <a:rPr lang="de-DE" dirty="0" err="1" smtClean="0"/>
              <a:t>Ablenker</a:t>
            </a:r>
            <a:r>
              <a:rPr lang="de-DE" dirty="0" smtClean="0"/>
              <a:t> Dich am stärksten beeinflussen, kannst Du Ideen und </a:t>
            </a:r>
            <a:r>
              <a:rPr lang="de-DE" dirty="0" smtClean="0"/>
              <a:t>Strategien </a:t>
            </a:r>
            <a:r>
              <a:rPr lang="de-DE" dirty="0" smtClean="0"/>
              <a:t>entwickeln, wie Du am besten mit Ihnen umgehen kannst.</a:t>
            </a:r>
            <a:endParaRPr lang="de-DE" dirty="0"/>
          </a:p>
        </p:txBody>
      </p:sp>
      <p:sp>
        <p:nvSpPr>
          <p:cNvPr id="6" name="Fußzeilenplatzhalter 19"/>
          <p:cNvSpPr txBox="1">
            <a:spLocks/>
          </p:cNvSpPr>
          <p:nvPr/>
        </p:nvSpPr>
        <p:spPr>
          <a:xfrm>
            <a:off x="5067029" y="4776480"/>
            <a:ext cx="1775894" cy="283817"/>
          </a:xfrm>
          <a:prstGeom prst="rect">
            <a:avLst/>
          </a:prstGeom>
        </p:spPr>
        <p:txBody>
          <a:bodyPr/>
          <a:ls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a:lstStyle>
          <a:p>
            <a:r>
              <a:rPr lang="de-DE" sz="900" baseline="30000" dirty="0" smtClean="0">
                <a:solidFill>
                  <a:schemeClr val="bg1">
                    <a:lumMod val="65000"/>
                  </a:schemeClr>
                </a:solidFill>
              </a:rPr>
              <a:t>1</a:t>
            </a:r>
            <a:r>
              <a:rPr lang="de-DE" sz="900" dirty="0" smtClean="0">
                <a:solidFill>
                  <a:schemeClr val="bg1">
                    <a:lumMod val="65000"/>
                  </a:schemeClr>
                </a:solidFill>
              </a:rPr>
              <a:t>  </a:t>
            </a:r>
            <a:r>
              <a:rPr lang="de-DE" sz="900" dirty="0" err="1" smtClean="0">
                <a:solidFill>
                  <a:schemeClr val="bg1">
                    <a:lumMod val="65000"/>
                  </a:schemeClr>
                </a:solidFill>
              </a:rPr>
              <a:t>www.pomodorotechnique.com</a:t>
            </a:r>
            <a:endParaRPr lang="de-DE" sz="900" dirty="0">
              <a:solidFill>
                <a:schemeClr val="bg1">
                  <a:lumMod val="65000"/>
                </a:schemeClr>
              </a:solidFill>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1200" dirty="0"/>
              <a:t>Schreibe </a:t>
            </a:r>
            <a:r>
              <a:rPr lang="de-DE" sz="1200" dirty="0" smtClean="0"/>
              <a:t>zwei </a:t>
            </a:r>
            <a:r>
              <a:rPr lang="de-DE" sz="1200" dirty="0"/>
              <a:t>Wochen lang zu jeder Tomate eine Liste mit Deinen Störern und </a:t>
            </a:r>
            <a:r>
              <a:rPr lang="de-DE" sz="1200" dirty="0" smtClean="0"/>
              <a:t>Ablenkern</a:t>
            </a:r>
            <a:r>
              <a:rPr lang="de-DE" sz="1200" baseline="30000" dirty="0" smtClean="0"/>
              <a:t>2</a:t>
            </a:r>
            <a:r>
              <a:rPr lang="de-DE" sz="1200" dirty="0" smtClean="0"/>
              <a:t>.</a:t>
            </a:r>
            <a:r>
              <a:rPr lang="de-DE" sz="1200" dirty="0"/>
              <a:t> </a:t>
            </a:r>
          </a:p>
          <a:p>
            <a:r>
              <a:rPr lang="de-DE" sz="1200" dirty="0"/>
              <a:t>Notiere zu jedem </a:t>
            </a:r>
            <a:r>
              <a:rPr lang="de-DE" sz="1200" dirty="0" err="1"/>
              <a:t>Ablenker</a:t>
            </a:r>
            <a:r>
              <a:rPr lang="de-DE" sz="1200" dirty="0"/>
              <a:t> den genauen Gedanken, der Dich ablenkte, </a:t>
            </a:r>
            <a:r>
              <a:rPr lang="de-DE" sz="1200" dirty="0" smtClean="0"/>
              <a:t/>
            </a:r>
            <a:br>
              <a:rPr lang="de-DE" sz="1200" dirty="0" smtClean="0"/>
            </a:br>
            <a:r>
              <a:rPr lang="de-DE" sz="1200" dirty="0" smtClean="0"/>
              <a:t>und </a:t>
            </a:r>
            <a:r>
              <a:rPr lang="de-DE" sz="1200" dirty="0"/>
              <a:t>zu jedem Störer, wer und warum.</a:t>
            </a:r>
          </a:p>
          <a:p>
            <a:r>
              <a:rPr lang="de-DE" sz="1200" dirty="0"/>
              <a:t>Schau nach der Tomate Deine </a:t>
            </a:r>
            <a:r>
              <a:rPr lang="de-DE" sz="1200" dirty="0" err="1"/>
              <a:t>Ablenker</a:t>
            </a:r>
            <a:r>
              <a:rPr lang="de-DE" sz="1200" dirty="0"/>
              <a:t> nochmals durch und überlege, welche Gedanken Du in einer </a:t>
            </a:r>
            <a:r>
              <a:rPr lang="de-DE" sz="1200" dirty="0" smtClean="0"/>
              <a:t>Folgetomate aufgreifen und </a:t>
            </a:r>
            <a:r>
              <a:rPr lang="de-DE" sz="1200" dirty="0"/>
              <a:t>welche Du wegstreichen möchtest, weil es sich nicht </a:t>
            </a:r>
            <a:r>
              <a:rPr lang="de-DE" sz="1200" dirty="0" smtClean="0"/>
              <a:t>lohnt, </a:t>
            </a:r>
            <a:r>
              <a:rPr lang="de-DE" sz="1200" dirty="0"/>
              <a:t>sie weiterzuverfolgen.  </a:t>
            </a:r>
          </a:p>
          <a:p>
            <a:r>
              <a:rPr lang="de-DE" sz="1200" dirty="0"/>
              <a:t>Zähle Deine Störer auf der Liste zusammen und notiere für jeden Störer, </a:t>
            </a:r>
            <a:r>
              <a:rPr lang="de-DE" sz="1200" dirty="0" smtClean="0"/>
              <a:t/>
            </a:r>
            <a:br>
              <a:rPr lang="de-DE" sz="1200" dirty="0" smtClean="0"/>
            </a:br>
            <a:r>
              <a:rPr lang="de-DE" sz="1200" dirty="0" smtClean="0"/>
              <a:t>welche </a:t>
            </a:r>
            <a:r>
              <a:rPr lang="de-DE" sz="1200" dirty="0"/>
              <a:t>Lösung Du dafür in der nächsten Tomate finden möchtest.</a:t>
            </a:r>
          </a:p>
          <a:p>
            <a:r>
              <a:rPr lang="de-DE" sz="1200" dirty="0"/>
              <a:t>Erstelle </a:t>
            </a:r>
            <a:r>
              <a:rPr lang="de-DE" sz="1200" dirty="0" smtClean="0"/>
              <a:t>zwölf </a:t>
            </a:r>
            <a:r>
              <a:rPr lang="de-DE" sz="1200" dirty="0"/>
              <a:t>Listen und zeige sie Deinem Team.</a:t>
            </a:r>
          </a:p>
          <a:p>
            <a:pPr marL="0" indent="0">
              <a:lnSpc>
                <a:spcPct val="100000"/>
              </a:lnSpc>
              <a:spcBef>
                <a:spcPts val="1000"/>
              </a:spcBef>
              <a:buNone/>
            </a:pPr>
            <a:endParaRPr lang="de-DE" dirty="0"/>
          </a:p>
          <a:p>
            <a:pPr>
              <a:lnSpc>
                <a:spcPct val="100000"/>
              </a:lnSpc>
              <a:spcBef>
                <a:spcPts val="1000"/>
              </a:spcBef>
            </a:pPr>
            <a:endParaRPr lang="de-DE" dirty="0"/>
          </a:p>
        </p:txBody>
      </p:sp>
      <p:sp>
        <p:nvSpPr>
          <p:cNvPr id="3" name="Fußzeilenplatzhalter 19"/>
          <p:cNvSpPr txBox="1">
            <a:spLocks/>
          </p:cNvSpPr>
          <p:nvPr/>
        </p:nvSpPr>
        <p:spPr>
          <a:xfrm>
            <a:off x="2018848" y="4754755"/>
            <a:ext cx="4625270" cy="283817"/>
          </a:xfrm>
          <a:prstGeom prst="rect">
            <a:avLst/>
          </a:prstGeom>
        </p:spPr>
        <p:txBody>
          <a:bodyPr/>
          <a:ls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a:lstStyle>
          <a:p>
            <a:pPr algn="r"/>
            <a:r>
              <a:rPr lang="de-DE" sz="900" baseline="30000" dirty="0" smtClean="0">
                <a:solidFill>
                  <a:schemeClr val="bg1">
                    <a:lumMod val="65000"/>
                  </a:schemeClr>
                </a:solidFill>
              </a:rPr>
              <a:t>2</a:t>
            </a:r>
            <a:r>
              <a:rPr lang="de-DE" sz="900" dirty="0" smtClean="0">
                <a:solidFill>
                  <a:schemeClr val="bg1">
                    <a:lumMod val="65000"/>
                  </a:schemeClr>
                </a:solidFill>
              </a:rPr>
              <a:t> </a:t>
            </a:r>
            <a:r>
              <a:rPr lang="de-DE" sz="900" dirty="0" err="1" smtClean="0">
                <a:solidFill>
                  <a:schemeClr val="bg1">
                    <a:lumMod val="65000"/>
                  </a:schemeClr>
                </a:solidFill>
              </a:rPr>
              <a:t>Noteborg</a:t>
            </a:r>
            <a:r>
              <a:rPr lang="de-DE" sz="900" dirty="0" smtClean="0">
                <a:solidFill>
                  <a:schemeClr val="bg1">
                    <a:lumMod val="65000"/>
                  </a:schemeClr>
                </a:solidFill>
              </a:rPr>
              <a:t>, S. (2010): </a:t>
            </a:r>
            <a:r>
              <a:rPr lang="de-DE" sz="900" dirty="0" err="1" smtClean="0">
                <a:solidFill>
                  <a:schemeClr val="bg1">
                    <a:lumMod val="65000"/>
                  </a:schemeClr>
                </a:solidFill>
              </a:rPr>
              <a:t>Pomodoro</a:t>
            </a:r>
            <a:r>
              <a:rPr lang="de-DE" sz="900" dirty="0" smtClean="0">
                <a:solidFill>
                  <a:schemeClr val="bg1">
                    <a:lumMod val="65000"/>
                  </a:schemeClr>
                </a:solidFill>
              </a:rPr>
              <a:t> </a:t>
            </a:r>
            <a:r>
              <a:rPr lang="de-DE" sz="900" dirty="0" err="1">
                <a:solidFill>
                  <a:schemeClr val="bg1">
                    <a:lumMod val="65000"/>
                  </a:schemeClr>
                </a:solidFill>
              </a:rPr>
              <a:t>Technique</a:t>
            </a:r>
            <a:r>
              <a:rPr lang="de-DE" sz="900" dirty="0">
                <a:solidFill>
                  <a:schemeClr val="bg1">
                    <a:lumMod val="65000"/>
                  </a:schemeClr>
                </a:solidFill>
              </a:rPr>
              <a:t> </a:t>
            </a:r>
            <a:r>
              <a:rPr lang="de-DE" sz="900" dirty="0" err="1" smtClean="0">
                <a:solidFill>
                  <a:schemeClr val="bg1">
                    <a:lumMod val="65000"/>
                  </a:schemeClr>
                </a:solidFill>
              </a:rPr>
              <a:t>Illustrated</a:t>
            </a:r>
            <a:r>
              <a:rPr lang="de-DE" sz="900" dirty="0" smtClean="0">
                <a:solidFill>
                  <a:schemeClr val="bg1">
                    <a:lumMod val="65000"/>
                  </a:schemeClr>
                </a:solidFill>
              </a:rPr>
              <a:t>, </a:t>
            </a:r>
            <a:r>
              <a:rPr lang="de-DE" sz="900" dirty="0">
                <a:solidFill>
                  <a:schemeClr val="bg1">
                    <a:lumMod val="65000"/>
                  </a:schemeClr>
                </a:solidFill>
              </a:rPr>
              <a:t>The </a:t>
            </a:r>
            <a:r>
              <a:rPr lang="de-DE" sz="900" dirty="0" err="1">
                <a:solidFill>
                  <a:schemeClr val="bg1">
                    <a:lumMod val="65000"/>
                  </a:schemeClr>
                </a:solidFill>
              </a:rPr>
              <a:t>Pragmatic</a:t>
            </a:r>
            <a:r>
              <a:rPr lang="de-DE" sz="900" dirty="0">
                <a:solidFill>
                  <a:schemeClr val="bg1">
                    <a:lumMod val="65000"/>
                  </a:schemeClr>
                </a:solidFill>
              </a:rPr>
              <a:t> </a:t>
            </a:r>
            <a:r>
              <a:rPr lang="de-DE" sz="900" dirty="0" err="1">
                <a:solidFill>
                  <a:schemeClr val="bg1">
                    <a:lumMod val="65000"/>
                  </a:schemeClr>
                </a:solidFill>
              </a:rPr>
              <a:t>Programmers</a:t>
            </a:r>
            <a:r>
              <a:rPr lang="de-DE" sz="900" dirty="0">
                <a:solidFill>
                  <a:schemeClr val="bg1">
                    <a:lumMod val="65000"/>
                  </a:schemeClr>
                </a:solidFill>
              </a:rPr>
              <a:t> </a:t>
            </a:r>
          </a:p>
        </p:txBody>
      </p:sp>
      <p:pic>
        <p:nvPicPr>
          <p:cNvPr id="4" name="Bild 3"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920" y="3772306"/>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134</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ICH BIN IN EINER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43</cp:revision>
  <cp:lastPrinted>2015-03-26T09:33:33Z</cp:lastPrinted>
  <dcterms:created xsi:type="dcterms:W3CDTF">2015-03-26T08:30:55Z</dcterms:created>
  <dcterms:modified xsi:type="dcterms:W3CDTF">2016-06-29T08:51:20Z</dcterms:modified>
</cp:coreProperties>
</file>