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tif" ContentType="image/t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6500" cy="5321300"/>
  <p:notesSz cx="6858000" cy="9144000"/>
  <p:defaultTextStyle>
    <a:lvl1pPr defTabSz="403387">
      <a:defRPr sz="1600">
        <a:latin typeface="+mj-lt"/>
        <a:ea typeface="+mj-ea"/>
        <a:cs typeface="+mj-cs"/>
        <a:sym typeface="Helvetica Neue"/>
      </a:defRPr>
    </a:lvl1pPr>
    <a:lvl2pPr defTabSz="403387">
      <a:defRPr sz="1600">
        <a:latin typeface="+mj-lt"/>
        <a:ea typeface="+mj-ea"/>
        <a:cs typeface="+mj-cs"/>
        <a:sym typeface="Helvetica Neue"/>
      </a:defRPr>
    </a:lvl2pPr>
    <a:lvl3pPr defTabSz="403387">
      <a:defRPr sz="1600">
        <a:latin typeface="+mj-lt"/>
        <a:ea typeface="+mj-ea"/>
        <a:cs typeface="+mj-cs"/>
        <a:sym typeface="Helvetica Neue"/>
      </a:defRPr>
    </a:lvl3pPr>
    <a:lvl4pPr defTabSz="403387">
      <a:defRPr sz="1600">
        <a:latin typeface="+mj-lt"/>
        <a:ea typeface="+mj-ea"/>
        <a:cs typeface="+mj-cs"/>
        <a:sym typeface="Helvetica Neue"/>
      </a:defRPr>
    </a:lvl4pPr>
    <a:lvl5pPr defTabSz="403387">
      <a:defRPr sz="1600">
        <a:latin typeface="+mj-lt"/>
        <a:ea typeface="+mj-ea"/>
        <a:cs typeface="+mj-cs"/>
        <a:sym typeface="Helvetica Neue"/>
      </a:defRPr>
    </a:lvl5pPr>
    <a:lvl6pPr defTabSz="403387">
      <a:defRPr sz="1600">
        <a:latin typeface="+mj-lt"/>
        <a:ea typeface="+mj-ea"/>
        <a:cs typeface="+mj-cs"/>
        <a:sym typeface="Helvetica Neue"/>
      </a:defRPr>
    </a:lvl6pPr>
    <a:lvl7pPr defTabSz="403387">
      <a:defRPr sz="1600">
        <a:latin typeface="+mj-lt"/>
        <a:ea typeface="+mj-ea"/>
        <a:cs typeface="+mj-cs"/>
        <a:sym typeface="Helvetica Neue"/>
      </a:defRPr>
    </a:lvl7pPr>
    <a:lvl8pPr defTabSz="403387">
      <a:defRPr sz="1600">
        <a:latin typeface="+mj-lt"/>
        <a:ea typeface="+mj-ea"/>
        <a:cs typeface="+mj-cs"/>
        <a:sym typeface="Helvetica Neue"/>
      </a:defRPr>
    </a:lvl8pPr>
    <a:lvl9pPr defTabSz="403387">
      <a:defRPr sz="1600"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7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1" d="100"/>
          <a:sy n="121" d="100"/>
        </p:scale>
        <p:origin x="-2400" y="-120"/>
      </p:cViewPr>
      <p:guideLst>
        <p:guide orient="horz" pos="629"/>
        <p:guide pos="44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16708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venir Heavy"/>
                <a:cs typeface="Avenir Heavy"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de-DE" sz="2400" b="1" cap="all" smtClean="0">
                <a:solidFill>
                  <a:srgbClr val="1191D1"/>
                </a:solidFill>
              </a:rPr>
              <a:t>Mastertitelformat bearbeiten</a:t>
            </a:r>
            <a:endParaRPr sz="2400" b="1" cap="all" dirty="0">
              <a:solidFill>
                <a:srgbClr val="1191D1"/>
              </a:solidFill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smtClean="0">
                <a:solidFill>
                  <a:srgbClr val="5D5E5F"/>
                </a:solidFill>
              </a:rPr>
              <a:t>Mastertextformat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858838" y="1614488"/>
            <a:ext cx="6265862" cy="3502025"/>
          </a:xfrm>
        </p:spPr>
        <p:txBody>
          <a:bodyPr vert="horz"/>
          <a:lstStyle>
            <a:lvl1pPr marL="171450" indent="-171450">
              <a:buSzPct val="190000"/>
              <a:buFontTx/>
              <a:buBlip>
                <a:blip r:embed="rId2"/>
              </a:buBlip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ppren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0" dirty="0" smtClean="0">
                <a:solidFill>
                  <a:srgbClr val="FFFFFF"/>
                </a:solidFill>
                <a:latin typeface="Avenir Heavy"/>
                <a:ea typeface="Avenir Book"/>
                <a:cs typeface="Avenir Heavy"/>
                <a:sym typeface="Avenir Book"/>
              </a:rPr>
              <a:t>WOR 01</a:t>
            </a:r>
            <a:endParaRPr lang="de-DE" sz="1000" b="0" dirty="0">
              <a:solidFill>
                <a:srgbClr val="FFFFFF"/>
              </a:solidFill>
              <a:latin typeface="Avenir Heavy"/>
              <a:ea typeface="Avenir Book"/>
              <a:cs typeface="Avenir Heavy"/>
              <a:sym typeface="Avenir Book"/>
            </a:endParaRPr>
          </a:p>
        </p:txBody>
      </p:sp>
      <p:pic>
        <p:nvPicPr>
          <p:cNvPr id="18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38114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 dirty="0">
              <a:solidFill>
                <a:srgbClr val="5D5E5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 smtClean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Book"/>
              </a:rPr>
              <a:t>SCHRITTE</a:t>
            </a:r>
            <a:endParaRPr sz="2400" dirty="0">
              <a:solidFill>
                <a:srgbClr val="167DC7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pic>
        <p:nvPicPr>
          <p:cNvPr id="10" name="Bild 9" descr="a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993" y="1005975"/>
            <a:ext cx="939800" cy="914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27.11.15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2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13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21680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Journey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" name="Shape 25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27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396831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>
              <a:solidFill>
                <a:srgbClr val="5D5E5F"/>
              </a:solidFill>
            </a:endParaRPr>
          </a:p>
        </p:txBody>
      </p:sp>
      <p:sp>
        <p:nvSpPr>
          <p:cNvPr id="30" name="Shape 30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lang="de-DE" sz="2400" b="1" dirty="0" smtClean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Book"/>
              </a:rPr>
              <a:t>SCHRITTE</a:t>
            </a:r>
            <a:endParaRPr lang="de-DE" sz="2400" dirty="0">
              <a:solidFill>
                <a:srgbClr val="167DC7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pic>
        <p:nvPicPr>
          <p:cNvPr id="31" name="image7.png" descr="am_journeyman_ic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03797" y="3793473"/>
            <a:ext cx="905258" cy="89611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27.11.15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3" name="Shape 17"/>
          <p:cNvSpPr/>
          <p:nvPr userDrawn="1"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0" dirty="0" smtClean="0">
                <a:solidFill>
                  <a:srgbClr val="FFFFFF"/>
                </a:solidFill>
                <a:latin typeface="Avenir Heavy"/>
                <a:ea typeface="Avenir Book"/>
                <a:cs typeface="Avenir Heavy"/>
                <a:sym typeface="Avenir Book"/>
              </a:rPr>
              <a:t>WOR 01</a:t>
            </a:r>
            <a:endParaRPr lang="de-DE" sz="1000" b="0" dirty="0">
              <a:solidFill>
                <a:srgbClr val="FFFFFF"/>
              </a:solidFill>
              <a:latin typeface="Avenir Heavy"/>
              <a:ea typeface="Avenir Book"/>
              <a:cs typeface="Avenir Heavy"/>
              <a:sym typeface="Avenir Book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27.11.15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5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16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21680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36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337148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 dirty="0">
              <a:solidFill>
                <a:srgbClr val="5D5E5F"/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lang="de-DE" sz="2400" b="1" dirty="0" smtClean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Book"/>
              </a:rPr>
              <a:t>SCHRITTE</a:t>
            </a:r>
            <a:endParaRPr lang="de-DE" sz="2400" dirty="0">
              <a:solidFill>
                <a:srgbClr val="167DC7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27.11.15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am_Icon_master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529" y="3737085"/>
            <a:ext cx="927100" cy="952500"/>
          </a:xfrm>
          <a:prstGeom prst="rect">
            <a:avLst/>
          </a:prstGeom>
        </p:spPr>
      </p:pic>
      <p:sp>
        <p:nvSpPr>
          <p:cNvPr id="13" name="Shape 17"/>
          <p:cNvSpPr/>
          <p:nvPr userDrawn="1"/>
        </p:nvSpPr>
        <p:spPr>
          <a:xfrm>
            <a:off x="5192237" y="82389"/>
            <a:ext cx="1905009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0" marR="0" lvl="0" indent="0" algn="ctr" defTabSz="4033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0" dirty="0" smtClean="0">
                <a:solidFill>
                  <a:srgbClr val="FFFFFF"/>
                </a:solidFill>
                <a:latin typeface="Avenir Heavy"/>
                <a:ea typeface="Avenir Book"/>
                <a:cs typeface="Avenir Heavy"/>
                <a:sym typeface="Avenir Book"/>
              </a:rPr>
              <a:t>WOR 01</a:t>
            </a:r>
          </a:p>
          <a:p>
            <a:pPr lvl="0" algn="ctr">
              <a:defRPr sz="1800"/>
            </a:pPr>
            <a:endParaRPr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27.11.15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5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16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21680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Light"/>
                <a:ea typeface="Avenir Book"/>
                <a:cs typeface="Avenir Light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0" dirty="0" smtClean="0">
                <a:solidFill>
                  <a:srgbClr val="FFFFFF"/>
                </a:solidFill>
                <a:latin typeface="Avenir Heavy"/>
                <a:ea typeface="Avenir Book"/>
                <a:cs typeface="Avenir Heavy"/>
                <a:sym typeface="Avenir Book"/>
              </a:rPr>
              <a:t>WOR 01</a:t>
            </a:r>
            <a:endParaRPr sz="1000" b="0" dirty="0">
              <a:solidFill>
                <a:srgbClr val="FFFFFF"/>
              </a:solidFill>
              <a:latin typeface="Avenir Heavy"/>
              <a:ea typeface="Avenir Book"/>
              <a:cs typeface="Avenir Heavy"/>
              <a:sym typeface="Avenir Book"/>
            </a:endParaRPr>
          </a:p>
        </p:txBody>
      </p:sp>
      <p:pic>
        <p:nvPicPr>
          <p:cNvPr id="5" name="image1.png" descr="Agile-Moves_neu.png"/>
          <p:cNvPicPr/>
          <p:nvPr/>
        </p:nvPicPr>
        <p:blipFill>
          <a:blip r:embed="rId6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166812" y="648566"/>
            <a:ext cx="5533296" cy="461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2400" b="1" cap="all" dirty="0">
                <a:solidFill>
                  <a:srgbClr val="1191D1"/>
                </a:solidFill>
              </a:rPr>
              <a:t>Mastertitelformat bearbeiten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166812" y="922701"/>
            <a:ext cx="5293998" cy="46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337" tIns="40337" rIns="40337" bIns="40337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1000" cap="all" dirty="0">
                <a:solidFill>
                  <a:srgbClr val="5D5E5F"/>
                </a:solidFill>
              </a:rPr>
              <a:t>Master-Untertitelformat bearbeiten</a:t>
            </a:r>
          </a:p>
        </p:txBody>
      </p:sp>
      <p:sp>
        <p:nvSpPr>
          <p:cNvPr id="10" name="Textplatzhalter 2"/>
          <p:cNvSpPr txBox="1">
            <a:spLocks/>
          </p:cNvSpPr>
          <p:nvPr/>
        </p:nvSpPr>
        <p:spPr>
          <a:xfrm>
            <a:off x="858838" y="1568452"/>
            <a:ext cx="6266026" cy="350230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403387" eaLnBrk="1" hangingPunct="1">
              <a:lnSpc>
                <a:spcPct val="150000"/>
              </a:lnSpc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630237" indent="-22701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1008467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1411855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1815244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  <a:lvl6pPr marL="212899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6pPr>
            <a:lvl7pPr marL="2532377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7pPr>
            <a:lvl8pPr marL="2935764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8pPr>
            <a:lvl9pPr marL="333915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  <a:p>
            <a:pPr lvl="1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xmlns:p14="http://schemas.microsoft.com/office/powerpoint/2010/main" spd="med"/>
  <p:txStyles>
    <p:titleStyle>
      <a:lvl1pPr defTabSz="403387" eaLnBrk="1" hangingPunct="1">
        <a:defRPr sz="2400" b="1" cap="all">
          <a:solidFill>
            <a:srgbClr val="1191D1"/>
          </a:solidFill>
          <a:latin typeface="Avenir Heavy"/>
          <a:ea typeface="Avenir Book"/>
          <a:cs typeface="Avenir Heavy"/>
          <a:sym typeface="Avenir Book"/>
        </a:defRPr>
      </a:lvl1pPr>
      <a:lvl2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2pPr>
      <a:lvl3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3pPr>
      <a:lvl4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4pPr>
      <a:lvl5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5pPr>
      <a:lvl6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6pPr>
      <a:lvl7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7pPr>
      <a:lvl8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8pPr>
      <a:lvl9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9pPr>
    </p:titleStyle>
    <p:bodyStyle>
      <a:lvl1pPr marL="171450" indent="-171450" defTabSz="403387" eaLnBrk="1" hangingPunct="1">
        <a:lnSpc>
          <a:spcPct val="150000"/>
        </a:lnSpc>
        <a:defRPr sz="1000" cap="all">
          <a:solidFill>
            <a:srgbClr val="5D5E5F"/>
          </a:solidFill>
          <a:latin typeface="Avenir Light"/>
          <a:ea typeface="Avenir Book"/>
          <a:cs typeface="Avenir Light"/>
          <a:sym typeface="Avenir Book"/>
        </a:defRPr>
      </a:lvl1pPr>
      <a:lvl2pPr marL="630237" indent="-22701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2pPr>
      <a:lvl3pPr marL="1008467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3pPr>
      <a:lvl4pPr marL="1411855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4pPr>
      <a:lvl5pPr marL="1815244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5pPr>
      <a:lvl6pPr marL="212899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6pPr>
      <a:lvl7pPr marL="2532377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7pPr>
      <a:lvl8pPr marL="2935764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8pPr>
      <a:lvl9pPr marL="333915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9pPr>
    </p:bodyStyle>
    <p:otherStyle>
      <a:lvl1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66812" y="648566"/>
            <a:ext cx="6203606" cy="461667"/>
          </a:xfrm>
        </p:spPr>
        <p:txBody>
          <a:bodyPr/>
          <a:lstStyle/>
          <a:p>
            <a:r>
              <a:rPr lang="de-DE" dirty="0" smtClean="0">
                <a:latin typeface="Avenir Light"/>
                <a:cs typeface="Avenir Light"/>
              </a:rPr>
              <a:t>WS: </a:t>
            </a:r>
            <a:r>
              <a:rPr lang="de-DE" dirty="0"/>
              <a:t>Was braucht mein Team?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Regina </a:t>
            </a:r>
            <a:r>
              <a:rPr lang="de-DE" dirty="0" err="1" smtClean="0"/>
              <a:t>Brandhuber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858838" y="1447742"/>
            <a:ext cx="6265862" cy="3502025"/>
          </a:xfrm>
        </p:spPr>
        <p:txBody>
          <a:bodyPr>
            <a:noAutofit/>
          </a:bodyPr>
          <a:lstStyle/>
          <a:p>
            <a:pPr>
              <a:lnSpc>
                <a:spcPts val="1300"/>
              </a:lnSpc>
              <a:spcBef>
                <a:spcPts val="600"/>
              </a:spcBef>
            </a:pPr>
            <a:r>
              <a:rPr lang="de-DE" sz="1050" b="1" dirty="0" smtClean="0">
                <a:latin typeface="Avenir Heavy"/>
                <a:cs typeface="Avenir Heavy"/>
              </a:rPr>
              <a:t>Input</a:t>
            </a:r>
            <a:r>
              <a:rPr lang="de-DE" sz="1050" b="1" dirty="0">
                <a:latin typeface="Avenir Heavy"/>
                <a:cs typeface="Avenir Heavy"/>
              </a:rPr>
              <a:t>:</a:t>
            </a:r>
            <a:r>
              <a:rPr lang="de-DE" sz="1050" dirty="0">
                <a:latin typeface="Avenir Heavy"/>
                <a:cs typeface="Avenir Heavy"/>
              </a:rPr>
              <a:t> </a:t>
            </a:r>
            <a:r>
              <a:rPr lang="de-DE" sz="1050" dirty="0"/>
              <a:t>Ein Team, das sich verbessern will.</a:t>
            </a:r>
          </a:p>
          <a:p>
            <a:pPr>
              <a:lnSpc>
                <a:spcPts val="1300"/>
              </a:lnSpc>
              <a:spcBef>
                <a:spcPts val="600"/>
              </a:spcBef>
            </a:pPr>
            <a:r>
              <a:rPr lang="de-DE" sz="1050" b="1" dirty="0">
                <a:latin typeface="Avenir Heavy"/>
                <a:cs typeface="Avenir Heavy"/>
              </a:rPr>
              <a:t>Output:</a:t>
            </a:r>
            <a:r>
              <a:rPr lang="de-DE" sz="1050" dirty="0"/>
              <a:t> Fähigkeiten-Story </a:t>
            </a:r>
            <a:r>
              <a:rPr lang="de-DE" sz="1050" dirty="0" err="1" smtClean="0"/>
              <a:t>Map</a:t>
            </a:r>
            <a:r>
              <a:rPr lang="de-DE" sz="1050" dirty="0" smtClean="0"/>
              <a:t> </a:t>
            </a:r>
            <a:endParaRPr lang="de-DE" sz="1050" dirty="0"/>
          </a:p>
          <a:p>
            <a:pPr>
              <a:lnSpc>
                <a:spcPts val="1300"/>
              </a:lnSpc>
              <a:spcBef>
                <a:spcPts val="600"/>
              </a:spcBef>
            </a:pPr>
            <a:r>
              <a:rPr lang="de-DE" sz="1050" dirty="0"/>
              <a:t>Um ein sinnvolles Training für mein Team ansetzen zu </a:t>
            </a:r>
            <a:r>
              <a:rPr lang="de-DE" sz="1050" dirty="0" smtClean="0"/>
              <a:t>können, </a:t>
            </a:r>
            <a:r>
              <a:rPr lang="de-DE" sz="1050" dirty="0"/>
              <a:t>ist es notwendig zu wissen, was </a:t>
            </a:r>
            <a:r>
              <a:rPr lang="de-DE" sz="1050" dirty="0" smtClean="0"/>
              <a:t>das Team braucht</a:t>
            </a:r>
            <a:r>
              <a:rPr lang="de-DE" sz="1050" dirty="0"/>
              <a:t>.</a:t>
            </a:r>
          </a:p>
          <a:p>
            <a:pPr>
              <a:lnSpc>
                <a:spcPts val="1300"/>
              </a:lnSpc>
              <a:spcBef>
                <a:spcPts val="600"/>
              </a:spcBef>
            </a:pPr>
            <a:r>
              <a:rPr lang="de-DE" sz="1050" dirty="0"/>
              <a:t>Niemand kann das besser beurteilen als das Team selbst, denn bei der Arbeit entsteht auch der Überblick über das, was das Team können </a:t>
            </a:r>
            <a:r>
              <a:rPr lang="de-DE" sz="1050" dirty="0" smtClean="0"/>
              <a:t>sollte, </a:t>
            </a:r>
            <a:r>
              <a:rPr lang="de-DE" sz="1050" dirty="0"/>
              <a:t>um diese Arbeit zu meistern. </a:t>
            </a:r>
          </a:p>
          <a:p>
            <a:pPr>
              <a:lnSpc>
                <a:spcPts val="1300"/>
              </a:lnSpc>
              <a:spcBef>
                <a:spcPts val="600"/>
              </a:spcBef>
            </a:pPr>
            <a:r>
              <a:rPr lang="de-DE" sz="1050" dirty="0"/>
              <a:t>Das Resultat dieses Workshops ist eine Story </a:t>
            </a:r>
            <a:r>
              <a:rPr lang="de-DE" sz="1050" dirty="0" smtClean="0"/>
              <a:t>Map</a:t>
            </a:r>
            <a:r>
              <a:rPr lang="de-DE" sz="1050" baseline="30000" dirty="0" smtClean="0"/>
              <a:t>1</a:t>
            </a:r>
            <a:r>
              <a:rPr lang="de-DE" sz="1050" dirty="0" smtClean="0"/>
              <a:t>, </a:t>
            </a:r>
            <a:r>
              <a:rPr lang="de-DE" sz="1050" dirty="0"/>
              <a:t>die die Perspektiven aus dem Team sammelt und </a:t>
            </a:r>
            <a:r>
              <a:rPr lang="de-DE" sz="1050" dirty="0" smtClean="0"/>
              <a:t>kategorisiert, </a:t>
            </a:r>
            <a:r>
              <a:rPr lang="de-DE" sz="1050" dirty="0"/>
              <a:t>welche Fähigkeiten man </a:t>
            </a:r>
            <a:r>
              <a:rPr lang="de-DE" sz="1050" dirty="0" smtClean="0"/>
              <a:t>für hochwertige </a:t>
            </a:r>
            <a:r>
              <a:rPr lang="de-DE" sz="1050" dirty="0" err="1" smtClean="0"/>
              <a:t>Softwarentwicklung</a:t>
            </a:r>
            <a:r>
              <a:rPr lang="de-DE" sz="1050" dirty="0" smtClean="0"/>
              <a:t> und die zu bewältigenden Aufgaben benötigt</a:t>
            </a:r>
            <a:r>
              <a:rPr lang="de-DE" sz="1050" dirty="0" smtClean="0"/>
              <a:t>.</a:t>
            </a:r>
          </a:p>
          <a:p>
            <a:pPr>
              <a:lnSpc>
                <a:spcPts val="1300"/>
              </a:lnSpc>
              <a:spcBef>
                <a:spcPts val="600"/>
              </a:spcBef>
            </a:pPr>
            <a:r>
              <a:rPr lang="de-DE" sz="1050" dirty="0" smtClean="0"/>
              <a:t>Überlegt Euch, ob ihr mit diesem Workshop einen oder mehrere der Bereiche</a:t>
            </a:r>
            <a:br>
              <a:rPr lang="de-DE" sz="1050" dirty="0" smtClean="0"/>
            </a:br>
            <a:r>
              <a:rPr lang="de-DE" sz="1050" dirty="0" smtClean="0"/>
              <a:t> Anforderung – Entwicklung – Betrieb abdecken möchtet.</a:t>
            </a:r>
            <a:endParaRPr lang="de-DE" sz="1050" dirty="0"/>
          </a:p>
          <a:p>
            <a:pPr>
              <a:lnSpc>
                <a:spcPts val="1300"/>
              </a:lnSpc>
              <a:spcBef>
                <a:spcPts val="600"/>
              </a:spcBef>
            </a:pPr>
            <a:r>
              <a:rPr lang="de-DE" sz="1050" dirty="0"/>
              <a:t>Vielleicht gibt es auch den Wunsch nach einigen Fähigkeiten, die aber im Team noch nicht vorhanden sind. Vor allem dafür sollte in diesem Workshop Platz sein.</a:t>
            </a:r>
          </a:p>
          <a:p>
            <a:pPr>
              <a:lnSpc>
                <a:spcPts val="1300"/>
              </a:lnSpc>
              <a:spcBef>
                <a:spcPts val="600"/>
              </a:spcBef>
            </a:pPr>
            <a:r>
              <a:rPr lang="de-DE" sz="1050" dirty="0"/>
              <a:t>Der Workshop schafft eine Wahrnehmung, die erst wachsen muss. Fähigkeiten können hinzukommen, wegfallen oder es ändert sich ihre Priorisierung</a:t>
            </a:r>
            <a:r>
              <a:rPr lang="de-DE" sz="1050" dirty="0" smtClean="0"/>
              <a:t>. </a:t>
            </a:r>
          </a:p>
          <a:p>
            <a:pPr>
              <a:lnSpc>
                <a:spcPts val="1300"/>
              </a:lnSpc>
              <a:spcBef>
                <a:spcPts val="600"/>
              </a:spcBef>
            </a:pPr>
            <a:r>
              <a:rPr lang="de-DE" sz="1050" dirty="0" smtClean="0"/>
              <a:t>Daher </a:t>
            </a:r>
            <a:r>
              <a:rPr lang="de-DE" sz="1050" dirty="0"/>
              <a:t>ist es sinnvoll, nach dem Workshop den Move "Drain </a:t>
            </a:r>
            <a:r>
              <a:rPr lang="de-DE" sz="1050" dirty="0" err="1"/>
              <a:t>Snake</a:t>
            </a:r>
            <a:r>
              <a:rPr lang="de-DE" sz="1050" dirty="0"/>
              <a:t>" </a:t>
            </a:r>
            <a:r>
              <a:rPr lang="de-DE" sz="1050" dirty="0" smtClean="0"/>
              <a:t>(IDE 10) </a:t>
            </a:r>
            <a:r>
              <a:rPr lang="de-DE" sz="1050" dirty="0"/>
              <a:t>durchzuführen, um Argumente für/gegen die in der Story </a:t>
            </a:r>
            <a:r>
              <a:rPr lang="de-DE" sz="1050" dirty="0" err="1"/>
              <a:t>Map</a:t>
            </a:r>
            <a:r>
              <a:rPr lang="de-DE" sz="1050" dirty="0"/>
              <a:t> zusammengetragenen Aspekte zu </a:t>
            </a:r>
            <a:r>
              <a:rPr lang="de-DE" sz="1050" dirty="0" smtClean="0"/>
              <a:t>sammeln. Die Drain </a:t>
            </a:r>
            <a:r>
              <a:rPr lang="de-DE" sz="1050" dirty="0" err="1" smtClean="0"/>
              <a:t>Snake</a:t>
            </a:r>
            <a:r>
              <a:rPr lang="de-DE" sz="1050" dirty="0" smtClean="0"/>
              <a:t> ist </a:t>
            </a:r>
            <a:r>
              <a:rPr lang="de-DE" sz="1050" dirty="0"/>
              <a:t>zugleich die Vorbereitung für den 2. Workshop</a:t>
            </a:r>
            <a:r>
              <a:rPr lang="de-DE" sz="1050" dirty="0" smtClean="0"/>
              <a:t>.</a:t>
            </a:r>
            <a:endParaRPr lang="de-DE" sz="1050" dirty="0"/>
          </a:p>
        </p:txBody>
      </p:sp>
      <p:sp>
        <p:nvSpPr>
          <p:cNvPr id="5" name="Textfeld 4"/>
          <p:cNvSpPr txBox="1"/>
          <p:nvPr/>
        </p:nvSpPr>
        <p:spPr>
          <a:xfrm>
            <a:off x="1051431" y="5022031"/>
            <a:ext cx="64817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aseline="30000" dirty="0"/>
              <a:t>1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Quelle: Patton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, Jeff (2015): User Story Mapping- Nutzerbedürfnisse besser verstehen als Schlüssel für erfolgreiche Produkte,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O'Reilly</a:t>
            </a:r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858836" y="1436712"/>
            <a:ext cx="6382810" cy="3500178"/>
          </a:xfrm>
        </p:spPr>
        <p:txBody>
          <a:bodyPr>
            <a:noAutofit/>
          </a:bodyPr>
          <a:lstStyle/>
          <a:p>
            <a:pPr>
              <a:lnSpc>
                <a:spcPts val="1200"/>
              </a:lnSpc>
            </a:pPr>
            <a:r>
              <a:rPr lang="de-DE" dirty="0"/>
              <a:t>Material:</a:t>
            </a:r>
          </a:p>
          <a:p>
            <a:pPr lvl="1">
              <a:lnSpc>
                <a:spcPts val="1200"/>
              </a:lnSpc>
            </a:pPr>
            <a:r>
              <a:rPr lang="de-DE" dirty="0" smtClean="0"/>
              <a:t>Klebezettel </a:t>
            </a:r>
            <a:endParaRPr lang="de-DE" dirty="0"/>
          </a:p>
          <a:p>
            <a:pPr lvl="1">
              <a:lnSpc>
                <a:spcPts val="1200"/>
              </a:lnSpc>
            </a:pPr>
            <a:r>
              <a:rPr lang="de-DE" dirty="0"/>
              <a:t>Stifte</a:t>
            </a:r>
          </a:p>
          <a:p>
            <a:pPr lvl="1">
              <a:lnSpc>
                <a:spcPts val="1200"/>
              </a:lnSpc>
            </a:pPr>
            <a:r>
              <a:rPr lang="de-DE" dirty="0"/>
              <a:t>Wand- oder </a:t>
            </a:r>
            <a:r>
              <a:rPr lang="de-DE" dirty="0" smtClean="0"/>
              <a:t>W</a:t>
            </a:r>
            <a:r>
              <a:rPr lang="de-DE" sz="1100" dirty="0" smtClean="0">
                <a:ea typeface="Avenir Book"/>
                <a:sym typeface="Avenir Book"/>
              </a:rPr>
              <a:t>eißwan</a:t>
            </a:r>
            <a:r>
              <a:rPr lang="de-DE" dirty="0" smtClean="0"/>
              <a:t>dtafelfläche</a:t>
            </a:r>
            <a:endParaRPr lang="de-DE" dirty="0"/>
          </a:p>
          <a:p>
            <a:pPr>
              <a:lnSpc>
                <a:spcPts val="1200"/>
              </a:lnSpc>
            </a:pPr>
            <a:r>
              <a:rPr lang="de-DE" dirty="0" smtClean="0"/>
              <a:t>Zeit: mind. 90 Minuten</a:t>
            </a:r>
          </a:p>
          <a:p>
            <a:pPr>
              <a:lnSpc>
                <a:spcPts val="1200"/>
              </a:lnSpc>
            </a:pPr>
            <a:r>
              <a:rPr lang="de-DE" dirty="0" smtClean="0"/>
              <a:t>Je </a:t>
            </a:r>
            <a:r>
              <a:rPr lang="de-DE" dirty="0"/>
              <a:t>nachdem wie groß Dein Team ist, </a:t>
            </a:r>
            <a:r>
              <a:rPr lang="de-DE" dirty="0" smtClean="0"/>
              <a:t>könnt </a:t>
            </a:r>
            <a:r>
              <a:rPr lang="de-DE" dirty="0"/>
              <a:t>Ihr im gesamten Team, einzeln oder in Kleingruppen arbeiten.</a:t>
            </a:r>
          </a:p>
          <a:p>
            <a:pPr>
              <a:lnSpc>
                <a:spcPts val="1200"/>
              </a:lnSpc>
            </a:pPr>
            <a:r>
              <a:rPr lang="de-DE" dirty="0"/>
              <a:t>Nachdem Ihr entschieden habt, in welche Gruppen Ihr Euch einteilt, stellt Euch die Frage: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latin typeface="Avenir Heavy"/>
                <a:cs typeface="Avenir Heavy"/>
              </a:rPr>
              <a:t>"</a:t>
            </a:r>
            <a:r>
              <a:rPr lang="de-DE" dirty="0">
                <a:latin typeface="Avenir Heavy"/>
                <a:cs typeface="Avenir Heavy"/>
              </a:rPr>
              <a:t>Welche Fähigkeiten brauchen wir als Team, um Software in guter Qualität zu entwickeln?"</a:t>
            </a:r>
          </a:p>
          <a:p>
            <a:pPr>
              <a:lnSpc>
                <a:spcPts val="1200"/>
              </a:lnSpc>
            </a:pPr>
            <a:r>
              <a:rPr lang="de-DE" dirty="0" smtClean="0"/>
              <a:t>Sammelt in einem Brainstorming 15 Minuten lang alles</a:t>
            </a:r>
            <a:r>
              <a:rPr lang="de-DE" dirty="0"/>
              <a:t>, was Euch zu dieser Frage einfällt und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schreibt </a:t>
            </a:r>
            <a:r>
              <a:rPr lang="de-DE" dirty="0"/>
              <a:t>jede Fähigkeit auf </a:t>
            </a:r>
            <a:r>
              <a:rPr lang="de-DE" dirty="0" smtClean="0"/>
              <a:t>einen Klebezettel.</a:t>
            </a:r>
          </a:p>
          <a:p>
            <a:pPr>
              <a:lnSpc>
                <a:spcPts val="1200"/>
              </a:lnSpc>
            </a:pPr>
            <a:r>
              <a:rPr lang="de-DE" dirty="0" smtClean="0"/>
              <a:t>Tragt </a:t>
            </a:r>
            <a:r>
              <a:rPr lang="de-DE" dirty="0"/>
              <a:t>nun </a:t>
            </a:r>
            <a:r>
              <a:rPr lang="de-DE" dirty="0" smtClean="0"/>
              <a:t>im </a:t>
            </a:r>
            <a:r>
              <a:rPr lang="de-DE" dirty="0"/>
              <a:t>gesamten </a:t>
            </a:r>
            <a:r>
              <a:rPr lang="de-DE" dirty="0" smtClean="0"/>
              <a:t>Team die Ergebnisse zusammen. </a:t>
            </a:r>
            <a:r>
              <a:rPr lang="de-DE" dirty="0"/>
              <a:t>Lest dafür nacheinander einzeln die Fähigkeiten </a:t>
            </a:r>
            <a:r>
              <a:rPr lang="de-DE" dirty="0" smtClean="0"/>
              <a:t>vor und hängt die Zettel an eine Wand. Sucht dabei nach </a:t>
            </a:r>
            <a:r>
              <a:rPr lang="de-DE" dirty="0" smtClean="0"/>
              <a:t>Clustern </a:t>
            </a:r>
            <a:r>
              <a:rPr lang="de-DE" dirty="0" smtClean="0"/>
              <a:t>in den Fähigkeiten </a:t>
            </a:r>
            <a:r>
              <a:rPr lang="de-DE" dirty="0"/>
              <a:t>und findet einen Oberbegriff für </a:t>
            </a:r>
            <a:r>
              <a:rPr lang="de-DE" dirty="0" smtClean="0"/>
              <a:t>jedes </a:t>
            </a:r>
            <a:r>
              <a:rPr lang="de-DE" dirty="0" err="1" smtClean="0"/>
              <a:t>Fähigkeitencluster</a:t>
            </a:r>
            <a:r>
              <a:rPr lang="de-DE" dirty="0" smtClean="0"/>
              <a:t>.</a:t>
            </a:r>
          </a:p>
          <a:p>
            <a:pPr>
              <a:lnSpc>
                <a:spcPts val="1200"/>
              </a:lnSpc>
            </a:pPr>
            <a:r>
              <a:rPr lang="de-DE" dirty="0" smtClean="0"/>
              <a:t>Hängt die </a:t>
            </a:r>
            <a:r>
              <a:rPr lang="de-DE" dirty="0"/>
              <a:t>Oberbegriffe mit einer anderen </a:t>
            </a:r>
            <a:r>
              <a:rPr lang="de-DE" dirty="0" smtClean="0"/>
              <a:t>Klebezettel-Farbe </a:t>
            </a:r>
            <a:r>
              <a:rPr lang="de-DE" dirty="0"/>
              <a:t>in einer Reihe nebeneinander (Backbone) und sammelt die passenden Fähigkeiten darunter, sodass eine Story </a:t>
            </a:r>
            <a:r>
              <a:rPr lang="de-DE" dirty="0" err="1"/>
              <a:t>Map</a:t>
            </a:r>
            <a:r>
              <a:rPr lang="de-DE" dirty="0"/>
              <a:t> entsteht</a:t>
            </a:r>
            <a:r>
              <a:rPr lang="de-DE" dirty="0" smtClean="0"/>
              <a:t>. </a:t>
            </a:r>
            <a:endParaRPr lang="de-DE" dirty="0"/>
          </a:p>
          <a:p>
            <a:pPr>
              <a:lnSpc>
                <a:spcPts val="1200"/>
              </a:lnSpc>
            </a:pPr>
            <a:r>
              <a:rPr lang="de-DE" dirty="0"/>
              <a:t>Zum Schluss nehmt Euch für jede Kategorie 5-10 </a:t>
            </a:r>
            <a:r>
              <a:rPr lang="de-DE" dirty="0" smtClean="0"/>
              <a:t>Minuten Zeit </a:t>
            </a:r>
            <a:r>
              <a:rPr lang="de-DE" dirty="0"/>
              <a:t>und diskutiert die Priorisierung der </a:t>
            </a:r>
            <a:r>
              <a:rPr lang="de-DE" dirty="0" smtClean="0"/>
              <a:t>Fähigkeiten </a:t>
            </a:r>
            <a:r>
              <a:rPr lang="de-DE" dirty="0"/>
              <a:t>aus. Wie wichtig ist eine Fähigkeit im Bezug auf die Entwicklung guter Software? Sammelt zuerst alle Argumente und einigt euch dann im Konsens auf eine Reihenfolge.</a:t>
            </a:r>
          </a:p>
          <a:p>
            <a:pPr>
              <a:lnSpc>
                <a:spcPts val="1200"/>
              </a:lnSpc>
            </a:pPr>
            <a:r>
              <a:rPr lang="de-DE" dirty="0" smtClean="0"/>
              <a:t>Arbeitet nach </a:t>
            </a:r>
            <a:r>
              <a:rPr lang="de-DE" dirty="0"/>
              <a:t>dem Workshop </a:t>
            </a:r>
            <a:r>
              <a:rPr lang="de-DE" dirty="0" smtClean="0"/>
              <a:t>mit dem Move </a:t>
            </a:r>
            <a:r>
              <a:rPr lang="de-DE" dirty="0"/>
              <a:t>"Drain </a:t>
            </a:r>
            <a:r>
              <a:rPr lang="de-DE" dirty="0" err="1"/>
              <a:t>Snake</a:t>
            </a:r>
            <a:r>
              <a:rPr lang="de-DE" dirty="0"/>
              <a:t>" </a:t>
            </a:r>
            <a:r>
              <a:rPr lang="de-DE" dirty="0" smtClean="0"/>
              <a:t>(IDE 10) </a:t>
            </a:r>
            <a:r>
              <a:rPr lang="de-DE" dirty="0" smtClean="0"/>
              <a:t>weiter und pflegt die </a:t>
            </a:r>
            <a:r>
              <a:rPr lang="de-DE" dirty="0"/>
              <a:t>neuen </a:t>
            </a:r>
            <a:r>
              <a:rPr lang="de-DE" dirty="0" smtClean="0"/>
              <a:t>Erkennt-nisse </a:t>
            </a:r>
            <a:r>
              <a:rPr lang="de-DE" dirty="0"/>
              <a:t>2 Mal pro Woche in einem kurzen Stand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meeting</a:t>
            </a:r>
            <a:r>
              <a:rPr lang="de-DE" dirty="0"/>
              <a:t> mit dem gesamten Team in die Story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smtClean="0"/>
              <a:t>ein.</a:t>
            </a:r>
            <a:endParaRPr lang="de-DE" dirty="0"/>
          </a:p>
          <a:p>
            <a:pPr>
              <a:lnSpc>
                <a:spcPts val="1200"/>
              </a:lnSpc>
            </a:pP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ger_training_card_template_am_cc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ger_training_card_template_am_cc.potx</Template>
  <TotalTime>0</TotalTime>
  <Words>95</Words>
  <Application>Microsoft Macintosh PowerPoint</Application>
  <PresentationFormat>Benutzerdefiniert</PresentationFormat>
  <Paragraphs>24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ger_training_card_template_am_cc</vt:lpstr>
      <vt:lpstr>WS: Was braucht mein Team? 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Silke Kainzbauer</cp:lastModifiedBy>
  <cp:revision>21</cp:revision>
  <dcterms:modified xsi:type="dcterms:W3CDTF">2015-11-27T11:53:27Z</dcterms:modified>
</cp:coreProperties>
</file>