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7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2888" y="-800"/>
      </p:cViewPr>
      <p:guideLst>
        <p:guide orient="horz" pos="629"/>
        <p:guide pos="44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02</a:t>
            </a:r>
            <a:endParaRPr lang="de-DE" sz="1000" b="0" dirty="0">
              <a:solidFill>
                <a:srgbClr val="FFFFFF"/>
              </a:solidFill>
              <a:latin typeface="Avenir Heavy"/>
              <a:ea typeface="Avenir Book"/>
              <a:cs typeface="Avenir Heavy"/>
              <a:sym typeface="Avenir Book"/>
            </a:endParaRPr>
          </a:p>
        </p:txBody>
      </p:sp>
      <p:pic>
        <p:nvPicPr>
          <p:cNvPr id="18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38114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 smtClean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Book"/>
              </a:rPr>
              <a:t>SCHRITTE</a:t>
            </a:r>
            <a:endParaRPr sz="2400" dirty="0">
              <a:solidFill>
                <a:srgbClr val="167DC7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pic>
        <p:nvPicPr>
          <p:cNvPr id="10" name="Bild 9" descr="a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48" y="3443703"/>
            <a:ext cx="939800" cy="914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2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3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21680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7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396831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lang="de-DE" sz="2400" b="1" dirty="0" smtClean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Book"/>
              </a:rPr>
              <a:t>SCHRITTE</a:t>
            </a:r>
            <a:endParaRPr lang="de-DE" sz="2400" dirty="0">
              <a:solidFill>
                <a:srgbClr val="167DC7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pic>
        <p:nvPicPr>
          <p:cNvPr id="31" name="image7.png" descr="am_journeyman_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03797" y="3793473"/>
            <a:ext cx="905258" cy="89611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02</a:t>
            </a:r>
            <a:endParaRPr lang="de-DE" sz="1000" b="0" dirty="0">
              <a:solidFill>
                <a:srgbClr val="FFFFFF"/>
              </a:solidFill>
              <a:latin typeface="Avenir Heavy"/>
              <a:ea typeface="Avenir Book"/>
              <a:cs typeface="Avenir Heavy"/>
              <a:sym typeface="Avenir Book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5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6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21680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6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337148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lang="de-DE" sz="2400" b="1" dirty="0" smtClean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Book"/>
              </a:rPr>
              <a:t>SCHRITTE</a:t>
            </a:r>
            <a:endParaRPr lang="de-DE" sz="2400" dirty="0">
              <a:solidFill>
                <a:srgbClr val="167DC7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529" y="3737085"/>
            <a:ext cx="927100" cy="952500"/>
          </a:xfrm>
          <a:prstGeom prst="rect">
            <a:avLst/>
          </a:prstGeom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0" algn="ctr" defTabSz="4033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02</a:t>
            </a:r>
          </a:p>
          <a:p>
            <a:pPr lvl="0" algn="ctr">
              <a:defRPr sz="1800"/>
            </a:pP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5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6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21680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Light"/>
                <a:ea typeface="Avenir Book"/>
                <a:cs typeface="Avenir Light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02</a:t>
            </a:r>
            <a:endParaRPr sz="1000" b="0" dirty="0">
              <a:solidFill>
                <a:srgbClr val="FFFFFF"/>
              </a:solidFill>
              <a:latin typeface="Avenir Heavy"/>
              <a:ea typeface="Avenir Book"/>
              <a:cs typeface="Avenir Heavy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6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648566"/>
            <a:ext cx="5533296" cy="46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2400" b="1" cap="all" dirty="0">
                <a:solidFill>
                  <a:srgbClr val="1191D1"/>
                </a:solidFill>
              </a:rPr>
              <a:t>Mastertitelformat bearbeiten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66812" y="922701"/>
            <a:ext cx="5293998" cy="46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" cap="all" dirty="0">
                <a:solidFill>
                  <a:srgbClr val="5D5E5F"/>
                </a:solidFill>
              </a:rPr>
              <a:t>Master-Untertitelformat bearbeiten</a:t>
            </a: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xmlns:p14="http://schemas.microsoft.com/office/powerpoint/2010/main" spd="med"/>
  <p:txStyles>
    <p:titleStyle>
      <a:lvl1pPr defTabSz="403387" eaLnBrk="1" hangingPunct="1">
        <a:defRPr sz="2400" b="1" cap="all">
          <a:solidFill>
            <a:srgbClr val="1191D1"/>
          </a:solidFill>
          <a:latin typeface="Avenir Heavy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all">
          <a:solidFill>
            <a:srgbClr val="5D5E5F"/>
          </a:solidFill>
          <a:latin typeface="Avenir Light"/>
          <a:ea typeface="Avenir Book"/>
          <a:cs typeface="Avenir Light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66812" y="648566"/>
            <a:ext cx="6203606" cy="461667"/>
          </a:xfrm>
        </p:spPr>
        <p:txBody>
          <a:bodyPr/>
          <a:lstStyle/>
          <a:p>
            <a:r>
              <a:rPr lang="de-DE" dirty="0" smtClean="0">
                <a:latin typeface="Avenir Light"/>
                <a:cs typeface="Avenir Light"/>
              </a:rPr>
              <a:t>WS: </a:t>
            </a:r>
            <a:r>
              <a:rPr lang="de-DE" dirty="0" smtClean="0"/>
              <a:t>Wie gut sind wir?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Regina </a:t>
            </a:r>
            <a:r>
              <a:rPr lang="de-DE" dirty="0" err="1" smtClean="0"/>
              <a:t>Brandhuber</a:t>
            </a:r>
            <a:r>
              <a:rPr lang="de-DE" dirty="0" smtClean="0"/>
              <a:t>, Silke Kainzbauer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858838" y="1468734"/>
            <a:ext cx="6265862" cy="3502025"/>
          </a:xfrm>
        </p:spPr>
        <p:txBody>
          <a:bodyPr>
            <a:noAutofit/>
          </a:bodyPr>
          <a:lstStyle/>
          <a:p>
            <a:pPr>
              <a:lnSpc>
                <a:spcPts val="1400"/>
              </a:lnSpc>
              <a:spcBef>
                <a:spcPts val="600"/>
              </a:spcBef>
            </a:pPr>
            <a:r>
              <a:rPr lang="de-DE" b="1" dirty="0" smtClean="0">
                <a:latin typeface="Avenir Heavy"/>
                <a:cs typeface="Avenir Heavy"/>
              </a:rPr>
              <a:t>Input</a:t>
            </a:r>
            <a:r>
              <a:rPr lang="de-DE" b="1" dirty="0">
                <a:latin typeface="Avenir Heavy"/>
                <a:cs typeface="Avenir Heavy"/>
              </a:rPr>
              <a:t>:</a:t>
            </a:r>
            <a:r>
              <a:rPr lang="de-DE" dirty="0">
                <a:latin typeface="Avenir Heavy"/>
                <a:cs typeface="Avenir Heavy"/>
              </a:rPr>
              <a:t> </a:t>
            </a:r>
            <a:r>
              <a:rPr lang="de-DE" dirty="0"/>
              <a:t>Fähigkeiten-Story </a:t>
            </a:r>
            <a:r>
              <a:rPr lang="de-DE" dirty="0" err="1"/>
              <a:t>Map</a:t>
            </a:r>
            <a:r>
              <a:rPr lang="de-DE" dirty="0"/>
              <a:t> (</a:t>
            </a:r>
            <a:r>
              <a:rPr lang="de-DE" dirty="0" smtClean="0"/>
              <a:t>siehe </a:t>
            </a:r>
            <a:r>
              <a:rPr lang="de-DE" dirty="0"/>
              <a:t>WOR 01</a:t>
            </a:r>
            <a:r>
              <a:rPr lang="de-DE" dirty="0" smtClean="0"/>
              <a:t>)</a:t>
            </a:r>
          </a:p>
          <a:p>
            <a:pPr>
              <a:lnSpc>
                <a:spcPts val="1400"/>
              </a:lnSpc>
              <a:spcBef>
                <a:spcPts val="600"/>
              </a:spcBef>
            </a:pPr>
            <a:r>
              <a:rPr lang="de-DE" b="1" dirty="0" smtClean="0">
                <a:latin typeface="Avenir Heavy"/>
                <a:cs typeface="Avenir Heavy"/>
              </a:rPr>
              <a:t>Output</a:t>
            </a:r>
            <a:r>
              <a:rPr lang="de-DE" b="1" dirty="0">
                <a:latin typeface="Avenir Heavy"/>
                <a:cs typeface="Avenir Heavy"/>
              </a:rPr>
              <a:t>:</a:t>
            </a:r>
            <a:r>
              <a:rPr lang="de-DE" dirty="0"/>
              <a:t> </a:t>
            </a:r>
            <a:r>
              <a:rPr lang="de-DE" dirty="0" err="1"/>
              <a:t>B</a:t>
            </a:r>
            <a:r>
              <a:rPr lang="de-DE" dirty="0" err="1" smtClean="0"/>
              <a:t>eschätzte</a:t>
            </a:r>
            <a:r>
              <a:rPr lang="de-DE" dirty="0" smtClean="0"/>
              <a:t> </a:t>
            </a:r>
            <a:r>
              <a:rPr lang="de-DE" dirty="0"/>
              <a:t>Fähigkeiten-Story </a:t>
            </a:r>
            <a:r>
              <a:rPr lang="de-DE" dirty="0" err="1"/>
              <a:t>Map</a:t>
            </a:r>
            <a:r>
              <a:rPr lang="de-DE" dirty="0"/>
              <a:t>, Fähigkeiten-Radar </a:t>
            </a:r>
            <a:r>
              <a:rPr lang="de-DE" dirty="0" smtClean="0"/>
              <a:t>Chart</a:t>
            </a:r>
          </a:p>
          <a:p>
            <a:pPr>
              <a:lnSpc>
                <a:spcPts val="1400"/>
              </a:lnSpc>
              <a:spcBef>
                <a:spcPts val="600"/>
              </a:spcBef>
            </a:pPr>
            <a:r>
              <a:rPr lang="de-DE" dirty="0"/>
              <a:t>Um eine Treppe zu </a:t>
            </a:r>
            <a:r>
              <a:rPr lang="de-DE" dirty="0" smtClean="0"/>
              <a:t>bauen, </a:t>
            </a:r>
            <a:r>
              <a:rPr lang="de-DE" dirty="0"/>
              <a:t>muss erst einmal Maß genommen werden.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Um </a:t>
            </a:r>
            <a:r>
              <a:rPr lang="de-DE" dirty="0"/>
              <a:t>ein passendes Teamtraining zu </a:t>
            </a:r>
            <a:r>
              <a:rPr lang="de-DE" dirty="0" smtClean="0"/>
              <a:t>schneidern </a:t>
            </a:r>
            <a:r>
              <a:rPr lang="de-DE" dirty="0" smtClean="0"/>
              <a:t>auch.</a:t>
            </a:r>
            <a:endParaRPr lang="de-DE" dirty="0"/>
          </a:p>
          <a:p>
            <a:pPr>
              <a:lnSpc>
                <a:spcPts val="1400"/>
              </a:lnSpc>
              <a:spcBef>
                <a:spcPts val="600"/>
              </a:spcBef>
            </a:pPr>
            <a:r>
              <a:rPr lang="de-DE" dirty="0" smtClean="0"/>
              <a:t>Grundlage ist die aktualisierte Fähigkeiten-Story </a:t>
            </a:r>
            <a:r>
              <a:rPr lang="de-DE" dirty="0" err="1"/>
              <a:t>M</a:t>
            </a:r>
            <a:r>
              <a:rPr lang="de-DE" dirty="0" err="1" smtClean="0"/>
              <a:t>ap</a:t>
            </a:r>
            <a:r>
              <a:rPr lang="de-DE" dirty="0" smtClean="0"/>
              <a:t>, in die weitere Aspekte der Drain </a:t>
            </a:r>
            <a:r>
              <a:rPr lang="de-DE" dirty="0" err="1" smtClean="0"/>
              <a:t>Snake</a:t>
            </a:r>
            <a:r>
              <a:rPr lang="de-DE" dirty="0" smtClean="0"/>
              <a:t> (IDE 10)</a:t>
            </a:r>
            <a:r>
              <a:rPr lang="de-DE" dirty="0"/>
              <a:t> nach Diskussion und Teamkonsens </a:t>
            </a:r>
            <a:r>
              <a:rPr lang="de-DE" dirty="0" smtClean="0"/>
              <a:t>eingeflossen sind.</a:t>
            </a:r>
            <a:endParaRPr lang="de-DE" dirty="0"/>
          </a:p>
          <a:p>
            <a:pPr>
              <a:lnSpc>
                <a:spcPts val="1400"/>
              </a:lnSpc>
              <a:spcBef>
                <a:spcPts val="600"/>
              </a:spcBef>
            </a:pPr>
            <a:r>
              <a:rPr lang="de-DE" dirty="0"/>
              <a:t>Wenn dem Team bekannt ist, welche Fähigkeiten </a:t>
            </a:r>
            <a:r>
              <a:rPr lang="de-DE" dirty="0" smtClean="0"/>
              <a:t>es seiner Meinung nach benötigt, um </a:t>
            </a:r>
            <a:r>
              <a:rPr lang="de-DE" dirty="0"/>
              <a:t>gute Software zu produzieren, ist </a:t>
            </a:r>
            <a:r>
              <a:rPr lang="de-DE" dirty="0" smtClean="0"/>
              <a:t>der </a:t>
            </a:r>
            <a:r>
              <a:rPr lang="de-DE" dirty="0"/>
              <a:t>nächste </a:t>
            </a:r>
            <a:r>
              <a:rPr lang="de-DE" dirty="0" smtClean="0"/>
              <a:t>Schritt, </a:t>
            </a:r>
            <a:r>
              <a:rPr lang="de-DE" dirty="0"/>
              <a:t>herauszufinden, welche Fähigkeiten in welcher Form im </a:t>
            </a:r>
            <a:r>
              <a:rPr lang="de-DE" dirty="0" smtClean="0"/>
              <a:t>Team vorhanden und wie stark sie</a:t>
            </a:r>
            <a:r>
              <a:rPr lang="de-DE" dirty="0"/>
              <a:t> ausgeprägt sind.</a:t>
            </a:r>
          </a:p>
          <a:p>
            <a:pPr>
              <a:lnSpc>
                <a:spcPts val="1400"/>
              </a:lnSpc>
              <a:spcBef>
                <a:spcPts val="600"/>
              </a:spcBef>
            </a:pPr>
            <a:r>
              <a:rPr lang="de-DE" dirty="0"/>
              <a:t>Die Meinung des Teams ist </a:t>
            </a:r>
            <a:r>
              <a:rPr lang="de-DE" dirty="0" smtClean="0"/>
              <a:t>maßgeblich</a:t>
            </a:r>
            <a:r>
              <a:rPr lang="de-DE" dirty="0"/>
              <a:t>. </a:t>
            </a:r>
            <a:r>
              <a:rPr lang="de-DE" dirty="0" smtClean="0"/>
              <a:t>Es ist an dieser Stelle wichtig, besonders auf das innere Gefühl zu achten, das </a:t>
            </a:r>
            <a:r>
              <a:rPr lang="de-DE" dirty="0"/>
              <a:t>das Team zu den eigenen Fähigkeiten </a:t>
            </a:r>
            <a:r>
              <a:rPr lang="de-DE" dirty="0" smtClean="0"/>
              <a:t>hat. </a:t>
            </a:r>
            <a:r>
              <a:rPr lang="de-DE" dirty="0"/>
              <a:t>Dieses „Bauchgefühl“ bezieht </a:t>
            </a:r>
            <a:r>
              <a:rPr lang="de-DE" dirty="0" smtClean="0"/>
              <a:t>wichtige implizite </a:t>
            </a:r>
            <a:r>
              <a:rPr lang="de-DE" dirty="0"/>
              <a:t>Informationen mit ein, </a:t>
            </a:r>
            <a:r>
              <a:rPr lang="de-DE" dirty="0" smtClean="0"/>
              <a:t>die bewusst kaum zugänglich sind. Es bringt außerdem das </a:t>
            </a:r>
            <a:r>
              <a:rPr lang="de-DE" dirty="0"/>
              <a:t>Bedürfnis zum Vorschein, wo sich das Team verbessern </a:t>
            </a:r>
            <a:r>
              <a:rPr lang="de-DE" dirty="0" smtClean="0"/>
              <a:t>möchte.</a:t>
            </a:r>
          </a:p>
          <a:p>
            <a:pPr>
              <a:lnSpc>
                <a:spcPts val="1400"/>
              </a:lnSpc>
              <a:spcBef>
                <a:spcPts val="600"/>
              </a:spcBef>
            </a:pPr>
            <a:r>
              <a:rPr lang="de-DE" dirty="0" smtClean="0"/>
              <a:t>Als </a:t>
            </a:r>
            <a:r>
              <a:rPr lang="de-DE" dirty="0"/>
              <a:t>Wahrnehmungsfragen können helfen:</a:t>
            </a:r>
          </a:p>
          <a:p>
            <a:pPr lvl="1">
              <a:lnSpc>
                <a:spcPts val="1400"/>
              </a:lnSpc>
              <a:spcBef>
                <a:spcPts val="600"/>
              </a:spcBef>
            </a:pPr>
            <a:r>
              <a:rPr lang="de-DE" dirty="0"/>
              <a:t>Wie gut können wir das, was wir können sollten? </a:t>
            </a:r>
          </a:p>
          <a:p>
            <a:pPr lvl="1">
              <a:lnSpc>
                <a:spcPts val="1400"/>
              </a:lnSpc>
              <a:spcBef>
                <a:spcPts val="600"/>
              </a:spcBef>
            </a:pPr>
            <a:r>
              <a:rPr lang="de-DE" dirty="0"/>
              <a:t>Wie gut ist das, was wir brauchen ausgeprägt?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858836" y="1385912"/>
            <a:ext cx="6382810" cy="3500178"/>
          </a:xfrm>
        </p:spPr>
        <p:txBody>
          <a:bodyPr>
            <a:noAutofit/>
          </a:bodyPr>
          <a:lstStyle/>
          <a:p>
            <a:pPr>
              <a:lnSpc>
                <a:spcPts val="1200"/>
              </a:lnSpc>
              <a:spcBef>
                <a:spcPts val="500"/>
              </a:spcBef>
            </a:pPr>
            <a:r>
              <a:rPr lang="de-DE" dirty="0" smtClean="0">
                <a:latin typeface="Avenir Heavy"/>
                <a:cs typeface="Avenir Heavy"/>
              </a:rPr>
              <a:t>Material: </a:t>
            </a:r>
            <a:r>
              <a:rPr lang="de-DE" dirty="0" err="1" smtClean="0"/>
              <a:t>Planning</a:t>
            </a:r>
            <a:r>
              <a:rPr lang="de-DE" dirty="0" smtClean="0"/>
              <a:t> </a:t>
            </a:r>
            <a:r>
              <a:rPr lang="de-DE" dirty="0"/>
              <a:t>Poker Karten mit T-Shirt Größen XS, S, M, L, XL, XXL, XXXL für jeden </a:t>
            </a:r>
            <a:r>
              <a:rPr lang="de-DE" dirty="0" smtClean="0"/>
              <a:t>Teilnehmer</a:t>
            </a:r>
            <a:endParaRPr lang="de-DE" dirty="0"/>
          </a:p>
          <a:p>
            <a:pPr>
              <a:lnSpc>
                <a:spcPts val="1200"/>
              </a:lnSpc>
              <a:spcBef>
                <a:spcPts val="500"/>
              </a:spcBef>
            </a:pPr>
            <a:r>
              <a:rPr lang="de-DE" dirty="0" smtClean="0">
                <a:latin typeface="Avenir Heavy"/>
                <a:cs typeface="Avenir Heavy"/>
              </a:rPr>
              <a:t>Zeit: </a:t>
            </a:r>
            <a:r>
              <a:rPr lang="de-DE" dirty="0" smtClean="0"/>
              <a:t>mind. 90 Minuten</a:t>
            </a:r>
          </a:p>
          <a:p>
            <a:pPr>
              <a:lnSpc>
                <a:spcPts val="1200"/>
              </a:lnSpc>
              <a:spcBef>
                <a:spcPts val="500"/>
              </a:spcBef>
            </a:pPr>
            <a:r>
              <a:rPr lang="de-DE" dirty="0" smtClean="0"/>
              <a:t>Nehmt </a:t>
            </a:r>
            <a:r>
              <a:rPr lang="de-DE" dirty="0"/>
              <a:t>die überarbeitete Fähigkeiten-Story </a:t>
            </a:r>
            <a:r>
              <a:rPr lang="de-DE" dirty="0" err="1"/>
              <a:t>Map</a:t>
            </a:r>
            <a:r>
              <a:rPr lang="de-DE" dirty="0"/>
              <a:t> als Grundlage. Wichtig ist, </a:t>
            </a:r>
            <a:r>
              <a:rPr lang="de-DE" dirty="0" smtClean="0"/>
              <a:t>dass die Version, die in den Workshop einfließt, alle </a:t>
            </a:r>
            <a:r>
              <a:rPr lang="de-DE" dirty="0"/>
              <a:t>Argumente </a:t>
            </a:r>
            <a:r>
              <a:rPr lang="de-DE" dirty="0" smtClean="0"/>
              <a:t>berücksichtigt und sich jeder Teilnehmer mit ihr wohlfühlt.</a:t>
            </a:r>
            <a:endParaRPr lang="de-DE" dirty="0"/>
          </a:p>
          <a:p>
            <a:pPr>
              <a:lnSpc>
                <a:spcPts val="1200"/>
              </a:lnSpc>
              <a:spcBef>
                <a:spcPts val="500"/>
              </a:spcBef>
            </a:pPr>
            <a:r>
              <a:rPr lang="de-DE" dirty="0" smtClean="0"/>
              <a:t>Nun beginnt ein Fähigkeiten-</a:t>
            </a:r>
            <a:r>
              <a:rPr lang="de-DE" dirty="0" err="1" smtClean="0"/>
              <a:t>Planning</a:t>
            </a:r>
            <a:r>
              <a:rPr lang="de-DE" dirty="0" smtClean="0"/>
              <a:t> Poker. Nehmt </a:t>
            </a:r>
            <a:r>
              <a:rPr lang="de-DE" dirty="0"/>
              <a:t>die </a:t>
            </a:r>
            <a:r>
              <a:rPr lang="de-DE" dirty="0" err="1"/>
              <a:t>Planning</a:t>
            </a:r>
            <a:r>
              <a:rPr lang="de-DE" dirty="0"/>
              <a:t> Poker Karten und gebt damit eine Einschätzung ab, wie sehr eine bestimmte Fähigkeit im Team ausgeprägt ist. S steht für sehr wenig und XXXL für herausragend gut ausgeprägt.</a:t>
            </a:r>
          </a:p>
          <a:p>
            <a:pPr>
              <a:lnSpc>
                <a:spcPts val="1200"/>
              </a:lnSpc>
              <a:spcBef>
                <a:spcPts val="500"/>
              </a:spcBef>
            </a:pPr>
            <a:r>
              <a:rPr lang="de-DE" dirty="0"/>
              <a:t>Wie beim echten </a:t>
            </a:r>
            <a:r>
              <a:rPr lang="de-DE" dirty="0" err="1"/>
              <a:t>Planning</a:t>
            </a:r>
            <a:r>
              <a:rPr lang="de-DE" dirty="0"/>
              <a:t> Poker heben alle Teilnehmer </a:t>
            </a:r>
            <a:r>
              <a:rPr lang="de-DE" dirty="0" smtClean="0"/>
              <a:t>pro Fähigkeit gleichzeitig ihre Karte </a:t>
            </a:r>
            <a:r>
              <a:rPr lang="de-DE" dirty="0"/>
              <a:t>hoch. Derjenige mit der höchsten und der </a:t>
            </a:r>
            <a:r>
              <a:rPr lang="de-DE" dirty="0" smtClean="0"/>
              <a:t>mit der niedrigsten </a:t>
            </a:r>
            <a:r>
              <a:rPr lang="de-DE" dirty="0"/>
              <a:t>Bewertung äußert seine Argumente. </a:t>
            </a:r>
            <a:endParaRPr lang="de-DE" dirty="0" smtClean="0"/>
          </a:p>
          <a:p>
            <a:pPr>
              <a:lnSpc>
                <a:spcPts val="1200"/>
              </a:lnSpc>
              <a:spcBef>
                <a:spcPts val="500"/>
              </a:spcBef>
            </a:pPr>
            <a:r>
              <a:rPr lang="de-DE" dirty="0" smtClean="0"/>
              <a:t>Diskutiert die verschiedenen Sichtweisen. Diese </a:t>
            </a:r>
            <a:r>
              <a:rPr lang="de-DE" dirty="0"/>
              <a:t>Diskussionen </a:t>
            </a:r>
            <a:r>
              <a:rPr lang="de-DE" dirty="0" smtClean="0"/>
              <a:t>mit dem Austausch der Perspektiven sind </a:t>
            </a:r>
            <a:r>
              <a:rPr lang="de-DE" dirty="0"/>
              <a:t>das Wertvollste in diesem </a:t>
            </a:r>
            <a:r>
              <a:rPr lang="de-DE" dirty="0" smtClean="0"/>
              <a:t>Workshop, denn das Team kann sich auf diese mit den unterschiedlichen Sichtweisen auseinandersetzen und zu einer </a:t>
            </a:r>
            <a:r>
              <a:rPr lang="de-DE" dirty="0" err="1" smtClean="0"/>
              <a:t>fundierteren</a:t>
            </a:r>
            <a:r>
              <a:rPr lang="de-DE" dirty="0" smtClean="0"/>
              <a:t> </a:t>
            </a:r>
            <a:r>
              <a:rPr lang="de-DE" dirty="0"/>
              <a:t>B</a:t>
            </a:r>
            <a:r>
              <a:rPr lang="de-DE" dirty="0" smtClean="0"/>
              <a:t>ewertung kommen.</a:t>
            </a:r>
          </a:p>
          <a:p>
            <a:pPr>
              <a:lnSpc>
                <a:spcPts val="1200"/>
              </a:lnSpc>
              <a:spcBef>
                <a:spcPts val="500"/>
              </a:spcBef>
            </a:pPr>
            <a:r>
              <a:rPr lang="de-DE" dirty="0" smtClean="0"/>
              <a:t>Bewertet </a:t>
            </a:r>
            <a:r>
              <a:rPr lang="de-DE" dirty="0"/>
              <a:t>nach einer kurzen Diskussionsrunde </a:t>
            </a:r>
            <a:r>
              <a:rPr lang="de-DE" dirty="0" smtClean="0"/>
              <a:t>noch einmal </a:t>
            </a:r>
            <a:r>
              <a:rPr lang="de-DE" dirty="0"/>
              <a:t>und wiederholt </a:t>
            </a:r>
            <a:r>
              <a:rPr lang="de-DE" dirty="0" smtClean="0"/>
              <a:t>dieses</a:t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/>
              <a:t>Vorgehen </a:t>
            </a:r>
            <a:r>
              <a:rPr lang="de-DE" dirty="0" smtClean="0"/>
              <a:t>solange, </a:t>
            </a:r>
            <a:r>
              <a:rPr lang="de-DE" dirty="0"/>
              <a:t>bis Ihr Euch als Team auf eine gemeinsame Größe einigen könnt. </a:t>
            </a:r>
          </a:p>
          <a:p>
            <a:pPr>
              <a:lnSpc>
                <a:spcPts val="1200"/>
              </a:lnSpc>
              <a:spcBef>
                <a:spcPts val="500"/>
              </a:spcBef>
            </a:pPr>
            <a:r>
              <a:rPr lang="de-DE" dirty="0" smtClean="0"/>
              <a:t>Nachdem Ihr auch </a:t>
            </a:r>
            <a:r>
              <a:rPr lang="de-DE" dirty="0"/>
              <a:t>das Backbone der Story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smtClean="0"/>
              <a:t>– die Oberbegriffe der Cluster - </a:t>
            </a:r>
            <a:r>
              <a:rPr lang="de-DE" dirty="0" err="1" smtClean="0"/>
              <a:t>beschätzt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habt, könnt </a:t>
            </a:r>
            <a:r>
              <a:rPr lang="de-DE" dirty="0"/>
              <a:t>ihr daraus ein Radar Chart generieren. Jede </a:t>
            </a:r>
            <a:r>
              <a:rPr lang="de-DE" dirty="0" err="1"/>
              <a:t>Fähigkeitenkategorie</a:t>
            </a:r>
            <a:r>
              <a:rPr lang="de-DE" dirty="0"/>
              <a:t> ist eine Achse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im </a:t>
            </a:r>
            <a:r>
              <a:rPr lang="de-DE" dirty="0"/>
              <a:t>Radar </a:t>
            </a:r>
            <a:r>
              <a:rPr lang="de-DE" dirty="0" smtClean="0"/>
              <a:t>Chart (vgl. </a:t>
            </a:r>
            <a:r>
              <a:rPr lang="de-DE" dirty="0" err="1" smtClean="0"/>
              <a:t>Skill</a:t>
            </a:r>
            <a:r>
              <a:rPr lang="de-DE" dirty="0" smtClean="0"/>
              <a:t> </a:t>
            </a:r>
            <a:r>
              <a:rPr lang="de-DE" dirty="0"/>
              <a:t>R</a:t>
            </a:r>
            <a:r>
              <a:rPr lang="de-DE" dirty="0" smtClean="0"/>
              <a:t>adar (TEA 06), wobei die Werte nun aus dem </a:t>
            </a:r>
            <a:r>
              <a:rPr lang="de-DE" dirty="0" err="1" smtClean="0"/>
              <a:t>Planning</a:t>
            </a:r>
            <a:r>
              <a:rPr lang="de-DE" dirty="0" smtClean="0"/>
              <a:t> Poker kommen).</a:t>
            </a:r>
          </a:p>
          <a:p>
            <a:pPr>
              <a:lnSpc>
                <a:spcPts val="1200"/>
              </a:lnSpc>
              <a:spcBef>
                <a:spcPts val="500"/>
              </a:spcBef>
            </a:pPr>
            <a:r>
              <a:rPr lang="de-DE" dirty="0"/>
              <a:t>Arbeitet nach dem Workshop mit dem Move "Drain </a:t>
            </a:r>
            <a:r>
              <a:rPr lang="de-DE" dirty="0" err="1"/>
              <a:t>Snake</a:t>
            </a:r>
            <a:r>
              <a:rPr lang="de-DE" dirty="0"/>
              <a:t>" (IDE 10) weiter und diskutiert die neuen Aspekte 2 Mal pro Woche in einem kurzen Stand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meeting</a:t>
            </a:r>
            <a:r>
              <a:rPr lang="de-DE" dirty="0"/>
              <a:t> mit dem gesamten </a:t>
            </a:r>
            <a:r>
              <a:rPr lang="de-DE" dirty="0" smtClean="0"/>
              <a:t>Team und </a:t>
            </a:r>
            <a:r>
              <a:rPr lang="de-DE" dirty="0" err="1" smtClean="0"/>
              <a:t>modifizert</a:t>
            </a:r>
            <a:r>
              <a:rPr lang="de-DE" dirty="0" smtClean="0"/>
              <a:t> ggf. das </a:t>
            </a:r>
            <a:r>
              <a:rPr lang="de-DE" dirty="0"/>
              <a:t>R</a:t>
            </a:r>
            <a:r>
              <a:rPr lang="de-DE" dirty="0" smtClean="0"/>
              <a:t>adar Chart, so dass es für alle passt..</a:t>
            </a:r>
            <a:endParaRPr lang="de-DE" dirty="0"/>
          </a:p>
          <a:p>
            <a:pPr>
              <a:lnSpc>
                <a:spcPts val="1200"/>
              </a:lnSpc>
              <a:spcBef>
                <a:spcPts val="500"/>
              </a:spcBef>
            </a:pPr>
            <a:endParaRPr lang="de-DE" dirty="0"/>
          </a:p>
          <a:p>
            <a:pPr>
              <a:lnSpc>
                <a:spcPts val="1200"/>
              </a:lnSpc>
              <a:spcBef>
                <a:spcPts val="600"/>
              </a:spcBef>
            </a:pPr>
            <a:r>
              <a:rPr lang="de-DE" dirty="0"/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ger_training_card_template_am_cc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ger_training_card_template_am_cc.potx</Template>
  <TotalTime>0</TotalTime>
  <Words>130</Words>
  <Application>Microsoft Macintosh PowerPoint</Application>
  <PresentationFormat>Benutzerdefiniert</PresentationFormat>
  <Paragraphs>22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ger_training_card_template_am_cc</vt:lpstr>
      <vt:lpstr>WS: Wie gut sind wir? 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Silke Kainzbauer</cp:lastModifiedBy>
  <cp:revision>29</cp:revision>
  <dcterms:modified xsi:type="dcterms:W3CDTF">2015-11-27T11:52:45Z</dcterms:modified>
</cp:coreProperties>
</file>