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5" d="100"/>
          <a:sy n="145" d="100"/>
        </p:scale>
        <p:origin x="-680" y="-96"/>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06.08.15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2" y="704785"/>
            <a:ext cx="5960819" cy="461665"/>
          </a:xfrm>
        </p:spPr>
        <p:txBody>
          <a:bodyPr/>
          <a:lstStyle>
            <a:lvl1pPr algn="l">
              <a:defRPr cap="all">
                <a:latin typeface="Avenir Light"/>
                <a:cs typeface="Avenir Light"/>
              </a:defRPr>
            </a:lvl1pPr>
          </a:lstStyle>
          <a:p>
            <a:r>
              <a:rPr lang="de-DE" smtClean="0"/>
              <a:t>Mastertitelformat bearbeiten</a:t>
            </a:r>
            <a:endParaRPr lang="de-DE" dirty="0"/>
          </a:p>
        </p:txBody>
      </p:sp>
      <p:sp>
        <p:nvSpPr>
          <p:cNvPr id="3" name="Untertitel 2"/>
          <p:cNvSpPr>
            <a:spLocks noGrp="1"/>
          </p:cNvSpPr>
          <p:nvPr>
            <p:ph type="subTitle" idx="1"/>
          </p:nvPr>
        </p:nvSpPr>
        <p:spPr>
          <a:xfrm>
            <a:off x="1192733" y="1088690"/>
            <a:ext cx="5293995" cy="467477"/>
          </a:xfrm>
        </p:spPr>
        <p:txBody>
          <a:bodyPr vert="horz" lIns="80678" tIns="40339" rIns="80678" bIns="40339" rtlCol="0">
            <a:normAutofit/>
          </a:bodyPr>
          <a:lstStyle>
            <a:lvl1pPr marL="171450" indent="-171450">
              <a:buFont typeface="Arial"/>
              <a:buNone/>
              <a:defRPr lang="de-DE" cap="all" dirty="0">
                <a:latin typeface="Avenir Book"/>
                <a:cs typeface="Avenir Book"/>
              </a:defRPr>
            </a:lvl1pPr>
          </a:lstStyle>
          <a:p>
            <a:pPr marL="0" lvl="0" indent="0">
              <a:spcBef>
                <a:spcPct val="20000"/>
              </a:spcBef>
              <a:buClr>
                <a:srgbClr val="7E006B"/>
              </a:buClr>
              <a:buSzPct val="170000"/>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58151" y="3999820"/>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_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8182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rainingsaufgaben_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0009" y="4007941"/>
            <a:ext cx="1054100" cy="990600"/>
          </a:xfrm>
          <a:prstGeom prst="rect">
            <a:avLst/>
          </a:prstGeom>
        </p:spPr>
      </p:pic>
    </p:spTree>
    <p:extLst>
      <p:ext uri="{BB962C8B-B14F-4D97-AF65-F5344CB8AC3E}">
        <p14:creationId xmlns:p14="http://schemas.microsoft.com/office/powerpoint/2010/main" val="14234857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jpg"/><Relationship Id="rId8" Type="http://schemas.openxmlformats.org/officeDocument/2006/relationships/image" Target="../media/image2.png"/><Relationship Id="rId9"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7">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06.08.15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05</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66" r:id="rId4"/>
    <p:sldLayoutId id="2147483665" r:id="rId5"/>
  </p:sldLayoutIdLst>
  <p:txStyles>
    <p:titleStyle>
      <a:lvl1pPr algn="ctr" defTabSz="403388" rtl="0" eaLnBrk="1" latinLnBrk="0" hangingPunct="1">
        <a:spcBef>
          <a:spcPct val="0"/>
        </a:spcBef>
        <a:buNone/>
        <a:defRPr lang="de-DE" sz="2400" b="0" kern="1200" cap="all" baseline="0">
          <a:solidFill>
            <a:srgbClr val="229237"/>
          </a:solidFill>
          <a:latin typeface="Avenir Light"/>
          <a:ea typeface="+mn-ea"/>
          <a:cs typeface="Avenir Light"/>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8"/>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9"/>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latin typeface="Avenir Heavy"/>
                <a:cs typeface="Avenir Heavy"/>
              </a:rPr>
              <a:t>Return</a:t>
            </a:r>
            <a:r>
              <a:rPr lang="de-DE" dirty="0" smtClean="0"/>
              <a:t> </a:t>
            </a:r>
            <a:r>
              <a:rPr lang="de-DE" dirty="0" err="1" smtClean="0"/>
              <a:t>of</a:t>
            </a:r>
            <a:r>
              <a:rPr lang="de-DE" dirty="0" smtClean="0"/>
              <a:t> Time </a:t>
            </a:r>
            <a:r>
              <a:rPr lang="de-DE" dirty="0" err="1" smtClean="0"/>
              <a:t>Invested</a:t>
            </a:r>
            <a:endParaRPr lang="de-DE" dirty="0"/>
          </a:p>
        </p:txBody>
      </p:sp>
      <p:sp>
        <p:nvSpPr>
          <p:cNvPr id="3" name="Untertitel 2"/>
          <p:cNvSpPr>
            <a:spLocks noGrp="1"/>
          </p:cNvSpPr>
          <p:nvPr>
            <p:ph type="subTitle" idx="1"/>
          </p:nvPr>
        </p:nvSpPr>
        <p:spPr/>
        <p:txBody>
          <a:bodyPr>
            <a:normAutofit/>
          </a:bodyPr>
          <a:lstStyle/>
          <a:p>
            <a:r>
              <a:rPr lang="de-DE" dirty="0" smtClean="0"/>
              <a:t>Silke Kainzbauer</a:t>
            </a:r>
            <a:endParaRPr lang="de-DE" dirty="0"/>
          </a:p>
        </p:txBody>
      </p:sp>
      <p:sp>
        <p:nvSpPr>
          <p:cNvPr id="5" name="Textplatzhalter 4"/>
          <p:cNvSpPr>
            <a:spLocks noGrp="1"/>
          </p:cNvSpPr>
          <p:nvPr>
            <p:ph type="body" sz="quarter" idx="14"/>
          </p:nvPr>
        </p:nvSpPr>
        <p:spPr/>
        <p:txBody>
          <a:bodyPr>
            <a:normAutofit/>
          </a:bodyPr>
          <a:lstStyle/>
          <a:p>
            <a:r>
              <a:rPr lang="de-DE" dirty="0" smtClean="0"/>
              <a:t>Familienbesprechungen sind ein intensiver Gruppenprozess, den die Beteiligten ganz unterschiedlich erleben. </a:t>
            </a:r>
          </a:p>
          <a:p>
            <a:r>
              <a:rPr lang="de-DE" dirty="0" smtClean="0"/>
              <a:t>Jeder Beteiligte trägt die Verantwortung, damit die Besprechung die Familie einen kleinen Schritt weiter in die Richtung bringt, für die sie sich gemeinsam entschieden hat (siehe auch FAM 01 zur Familienverfassung)</a:t>
            </a:r>
            <a:endParaRPr lang="de-DE" sz="1200" dirty="0"/>
          </a:p>
          <a:p>
            <a:r>
              <a:rPr lang="de-DE" b="1" dirty="0" smtClean="0"/>
              <a:t>Eine einfache Möglichkeit, Rückmeldung dafür zu bekommen, wie gut die Besprechungen laufen, ist, ein ROTI am Ende durchzuführen. ROTI steht für „</a:t>
            </a:r>
            <a:r>
              <a:rPr lang="de-DE" i="1" dirty="0" smtClean="0">
                <a:latin typeface="Avenir Heavy"/>
                <a:cs typeface="Avenir Heavy"/>
              </a:rPr>
              <a:t>R</a:t>
            </a:r>
            <a:r>
              <a:rPr lang="de-DE" b="1" i="1" dirty="0" smtClean="0"/>
              <a:t>eturn </a:t>
            </a:r>
            <a:r>
              <a:rPr lang="de-DE" i="1" dirty="0" err="1" smtClean="0">
                <a:latin typeface="Avenir Heavy"/>
                <a:cs typeface="Avenir Heavy"/>
              </a:rPr>
              <a:t>o</a:t>
            </a:r>
            <a:r>
              <a:rPr lang="de-DE" b="1" i="1" dirty="0" err="1" smtClean="0"/>
              <a:t>f</a:t>
            </a:r>
            <a:r>
              <a:rPr lang="de-DE" b="1" i="1" dirty="0" smtClean="0"/>
              <a:t> </a:t>
            </a:r>
            <a:r>
              <a:rPr lang="de-DE" i="1" dirty="0" smtClean="0">
                <a:latin typeface="Avenir Heavy"/>
                <a:cs typeface="Avenir Heavy"/>
              </a:rPr>
              <a:t>t</a:t>
            </a:r>
            <a:r>
              <a:rPr lang="de-DE" b="1" i="1" dirty="0" smtClean="0"/>
              <a:t>ime </a:t>
            </a:r>
            <a:r>
              <a:rPr lang="de-DE" b="1" i="1" dirty="0" err="1" smtClean="0">
                <a:latin typeface="Avenir Heavy"/>
                <a:cs typeface="Avenir Heavy"/>
              </a:rPr>
              <a:t>i</a:t>
            </a:r>
            <a:r>
              <a:rPr lang="de-DE" b="1" i="1" dirty="0" err="1" smtClean="0"/>
              <a:t>nvested</a:t>
            </a:r>
            <a:r>
              <a:rPr lang="de-DE" b="1" i="1" dirty="0" smtClean="0"/>
              <a:t>“ </a:t>
            </a:r>
            <a:r>
              <a:rPr lang="de-DE" b="1" dirty="0" smtClean="0"/>
              <a:t>und ist ein Maß dafür, ob ich persönlich das Gefühl habe, dass mir die Besprechung etwas gebracht hat und ob dies im Verhältnis zur investierten Zeit steht.</a:t>
            </a:r>
          </a:p>
          <a:p>
            <a:r>
              <a:rPr lang="de-DE" b="1" dirty="0" smtClean="0"/>
              <a:t>Eine ROTI ist ein einfacher Indikator dafür, ob die Besprechungen in der aktuellen Form noch passen oder ob die Familie etwas daran verändern sollte, lange bevor es immer schwerer fällt, gemeinsame Zeit für die Besprechungen zu finden oder Teilnehmer ungeduldig werden, weil es zu lange dauert.</a:t>
            </a:r>
            <a:r>
              <a:rPr lang="de-DE" dirty="0"/>
              <a:t> </a:t>
            </a:r>
            <a:endParaRPr lang="de-DE" dirty="0" smtClean="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 2" descr="Rot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3150" y="1380570"/>
            <a:ext cx="2000250" cy="1847850"/>
          </a:xfrm>
          <a:prstGeom prst="rect">
            <a:avLst/>
          </a:prstGeom>
        </p:spPr>
      </p:pic>
      <p:sp>
        <p:nvSpPr>
          <p:cNvPr id="2" name="Inhaltsplatzhalter 1"/>
          <p:cNvSpPr>
            <a:spLocks noGrp="1"/>
          </p:cNvSpPr>
          <p:nvPr>
            <p:ph idx="1"/>
          </p:nvPr>
        </p:nvSpPr>
        <p:spPr>
          <a:xfrm>
            <a:off x="858838" y="1555750"/>
            <a:ext cx="6011545" cy="3270349"/>
          </a:xfrm>
        </p:spPr>
        <p:txBody>
          <a:bodyPr>
            <a:normAutofit fontScale="92500" lnSpcReduction="10000"/>
          </a:bodyPr>
          <a:lstStyle/>
          <a:p>
            <a:r>
              <a:rPr lang="de-DE" sz="1200" b="1" dirty="0" smtClean="0"/>
              <a:t>Malt </a:t>
            </a:r>
            <a:r>
              <a:rPr lang="de-DE" sz="1200" dirty="0" smtClean="0"/>
              <a:t>5 </a:t>
            </a:r>
            <a:r>
              <a:rPr lang="de-DE" sz="1200" dirty="0"/>
              <a:t>Kreise auf einem </a:t>
            </a:r>
            <a:r>
              <a:rPr lang="de-DE" sz="1200" dirty="0" err="1" smtClean="0"/>
              <a:t>grossen</a:t>
            </a:r>
            <a:r>
              <a:rPr lang="de-DE" sz="1200" dirty="0" smtClean="0"/>
              <a:t> </a:t>
            </a:r>
            <a:r>
              <a:rPr lang="de-DE" sz="1200" dirty="0"/>
              <a:t>P</a:t>
            </a:r>
            <a:r>
              <a:rPr lang="de-DE" sz="1200" dirty="0" smtClean="0"/>
              <a:t>apier  (Flipchart) übereinander.</a:t>
            </a:r>
          </a:p>
          <a:p>
            <a:r>
              <a:rPr lang="de-DE" sz="1200" dirty="0" smtClean="0"/>
              <a:t>Beschriftet sie von oben </a:t>
            </a:r>
            <a:r>
              <a:rPr lang="de-DE" sz="1200" dirty="0"/>
              <a:t>nach unten mit 5 </a:t>
            </a:r>
            <a:r>
              <a:rPr lang="de-DE" sz="1200" dirty="0" smtClean="0"/>
              <a:t>– 1.</a:t>
            </a:r>
          </a:p>
          <a:p>
            <a:r>
              <a:rPr lang="de-DE" sz="1200" dirty="0" smtClean="0"/>
              <a:t>Bittet alle Teilnehmer der Besprechung, am Ende in </a:t>
            </a:r>
            <a:r>
              <a:rPr lang="de-DE" sz="1200" dirty="0"/>
              <a:t>den </a:t>
            </a:r>
            <a:r>
              <a:rPr lang="de-DE" sz="1200" dirty="0" smtClean="0"/>
              <a:t/>
            </a:r>
            <a:br>
              <a:rPr lang="de-DE" sz="1200" dirty="0" smtClean="0"/>
            </a:br>
            <a:r>
              <a:rPr lang="de-DE" sz="1200" dirty="0" smtClean="0"/>
              <a:t>entsprechenden </a:t>
            </a:r>
            <a:r>
              <a:rPr lang="de-DE" sz="1200" dirty="0"/>
              <a:t>Kreis ein Kreuz machen, je nach dem wie </a:t>
            </a:r>
            <a:r>
              <a:rPr lang="de-DE" sz="1200" dirty="0" smtClean="0"/>
              <a:t>gut </a:t>
            </a:r>
            <a:br>
              <a:rPr lang="de-DE" sz="1200" dirty="0" smtClean="0"/>
            </a:br>
            <a:r>
              <a:rPr lang="de-DE" sz="1200" dirty="0" smtClean="0"/>
              <a:t>die </a:t>
            </a:r>
            <a:r>
              <a:rPr lang="de-DE" sz="1200" dirty="0"/>
              <a:t>Zeit in der Retro nach ihrem persönlichen Gefühl investiert war. </a:t>
            </a:r>
            <a:endParaRPr lang="de-DE" sz="1200" dirty="0" smtClean="0"/>
          </a:p>
          <a:p>
            <a:r>
              <a:rPr lang="de-DE" sz="1200" dirty="0" smtClean="0"/>
              <a:t>5 bedeutet dabei „sehr </a:t>
            </a:r>
            <a:r>
              <a:rPr lang="de-DE" sz="1200" dirty="0"/>
              <a:t>gut“, 1 bedeutet „sehr schlecht“</a:t>
            </a:r>
            <a:r>
              <a:rPr lang="de-DE" sz="1200" dirty="0" smtClean="0"/>
              <a:t>.</a:t>
            </a:r>
          </a:p>
          <a:p>
            <a:r>
              <a:rPr lang="de-DE" sz="1200" dirty="0" smtClean="0"/>
              <a:t>Führt dies in 4 Familienbesprechungen hintereinander durch.</a:t>
            </a:r>
            <a:endParaRPr lang="de-DE" sz="1200" dirty="0"/>
          </a:p>
          <a:p>
            <a:r>
              <a:rPr lang="de-DE" sz="1200" dirty="0" smtClean="0"/>
              <a:t>Wenn die Bewertungen nicht gut ausfallen, kann dies zum Anlass genommen werden, darüber nachzudenken/zu diskutieren, wie es sein müsste, damit man ein „sehr gut“ vergeben kann bzw. was man verändern könnte. Hierbei ist jeder in der Verantwortung.</a:t>
            </a:r>
          </a:p>
          <a:p>
            <a:r>
              <a:rPr lang="de-DE" sz="1200" dirty="0" smtClean="0"/>
              <a:t>In weiteren Besprechungen können </a:t>
            </a:r>
            <a:r>
              <a:rPr lang="de-DE" sz="1200" dirty="0"/>
              <a:t>die ROTI-Durchschnitte der </a:t>
            </a:r>
            <a:r>
              <a:rPr lang="de-DE" sz="1200" dirty="0" smtClean="0"/>
              <a:t>vorherigen Familiengespräche einfach </a:t>
            </a:r>
            <a:r>
              <a:rPr lang="de-DE" sz="1200" dirty="0"/>
              <a:t>nur miteinander verglichen oder in ein Diagramm </a:t>
            </a:r>
            <a:r>
              <a:rPr lang="de-DE" sz="1200" dirty="0" smtClean="0"/>
              <a:t/>
            </a:r>
            <a:br>
              <a:rPr lang="de-DE" sz="1200" dirty="0" smtClean="0"/>
            </a:br>
            <a:r>
              <a:rPr lang="de-DE" sz="1200" dirty="0" smtClean="0"/>
              <a:t>eingetragen </a:t>
            </a:r>
            <a:r>
              <a:rPr lang="de-DE" sz="1200" dirty="0"/>
              <a:t>werden. </a:t>
            </a:r>
            <a:endParaRPr lang="de-DE" sz="1200" dirty="0" smtClean="0"/>
          </a:p>
          <a:p>
            <a:endParaRPr lang="de-DE" dirty="0"/>
          </a:p>
          <a:p>
            <a:endParaRPr lang="de-DE" dirty="0"/>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200</Words>
  <Application>Microsoft Macintosh PowerPoint</Application>
  <PresentationFormat>Benutzerdefiniert</PresentationFormat>
  <Paragraphs>13</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Return of Time Invested</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41</cp:revision>
  <cp:lastPrinted>2015-03-26T09:33:33Z</cp:lastPrinted>
  <dcterms:created xsi:type="dcterms:W3CDTF">2015-03-26T08:30:55Z</dcterms:created>
  <dcterms:modified xsi:type="dcterms:W3CDTF">2015-08-06T13:10:37Z</dcterms:modified>
  <cp:category/>
</cp:coreProperties>
</file>