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tif" ContentType="image/tif"/>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7556500" cy="5321300"/>
  <p:notesSz cx="6858000" cy="9144000"/>
  <p:defaultTextStyle>
    <a:lvl1pPr defTabSz="403387">
      <a:defRPr sz="1600">
        <a:latin typeface="+mj-lt"/>
        <a:ea typeface="+mj-ea"/>
        <a:cs typeface="+mj-cs"/>
        <a:sym typeface="Helvetica Neue"/>
      </a:defRPr>
    </a:lvl1pPr>
    <a:lvl2pPr defTabSz="403387">
      <a:defRPr sz="1600">
        <a:latin typeface="+mj-lt"/>
        <a:ea typeface="+mj-ea"/>
        <a:cs typeface="+mj-cs"/>
        <a:sym typeface="Helvetica Neue"/>
      </a:defRPr>
    </a:lvl2pPr>
    <a:lvl3pPr defTabSz="403387">
      <a:defRPr sz="1600">
        <a:latin typeface="+mj-lt"/>
        <a:ea typeface="+mj-ea"/>
        <a:cs typeface="+mj-cs"/>
        <a:sym typeface="Helvetica Neue"/>
      </a:defRPr>
    </a:lvl3pPr>
    <a:lvl4pPr defTabSz="403387">
      <a:defRPr sz="1600">
        <a:latin typeface="+mj-lt"/>
        <a:ea typeface="+mj-ea"/>
        <a:cs typeface="+mj-cs"/>
        <a:sym typeface="Helvetica Neue"/>
      </a:defRPr>
    </a:lvl4pPr>
    <a:lvl5pPr defTabSz="403387">
      <a:defRPr sz="1600">
        <a:latin typeface="+mj-lt"/>
        <a:ea typeface="+mj-ea"/>
        <a:cs typeface="+mj-cs"/>
        <a:sym typeface="Helvetica Neue"/>
      </a:defRPr>
    </a:lvl5pPr>
    <a:lvl6pPr defTabSz="403387">
      <a:defRPr sz="1600">
        <a:latin typeface="+mj-lt"/>
        <a:ea typeface="+mj-ea"/>
        <a:cs typeface="+mj-cs"/>
        <a:sym typeface="Helvetica Neue"/>
      </a:defRPr>
    </a:lvl6pPr>
    <a:lvl7pPr defTabSz="403387">
      <a:defRPr sz="1600">
        <a:latin typeface="+mj-lt"/>
        <a:ea typeface="+mj-ea"/>
        <a:cs typeface="+mj-cs"/>
        <a:sym typeface="Helvetica Neue"/>
      </a:defRPr>
    </a:lvl7pPr>
    <a:lvl8pPr defTabSz="403387">
      <a:defRPr sz="1600">
        <a:latin typeface="+mj-lt"/>
        <a:ea typeface="+mj-ea"/>
        <a:cs typeface="+mj-cs"/>
        <a:sym typeface="Helvetica Neue"/>
      </a:defRPr>
    </a:lvl8pPr>
    <a:lvl9pPr defTabSz="403387">
      <a:defRPr sz="1600">
        <a:latin typeface="+mj-lt"/>
        <a:ea typeface="+mj-ea"/>
        <a:cs typeface="+mj-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5" d="100"/>
          <a:sy n="145" d="100"/>
        </p:scale>
        <p:origin x="-1368" y="-104"/>
      </p:cViewPr>
      <p:guideLst>
        <p:guide orient="horz" pos="1676"/>
        <p:guide pos="23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Shape 4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2" name="Shape 4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51670811"/>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hyperlink" Target="http://creativecommons.org/licenses/by-nc-nd/4.0/" TargetMode="External"/><Relationship Id="rId5"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creativecommons.org/licenses/by-nc-nd/4.0/" TargetMode="External"/><Relationship Id="rId5"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4" Type="http://schemas.openxmlformats.org/officeDocument/2006/relationships/image" Target="../media/image4.tif"/><Relationship Id="rId5" Type="http://schemas.openxmlformats.org/officeDocument/2006/relationships/image" Target="../media/image6.em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lvl1pPr>
              <a:defRPr>
                <a:latin typeface="Avenir Heavy"/>
                <a:cs typeface="Avenir Heavy"/>
              </a:defRPr>
            </a:lvl1pPr>
          </a:lstStyle>
          <a:p>
            <a:pPr lvl="0">
              <a:defRPr sz="1800" b="0" cap="none">
                <a:solidFill>
                  <a:srgbClr val="000000"/>
                </a:solidFill>
              </a:defRPr>
            </a:pPr>
            <a:r>
              <a:rPr lang="de-DE" sz="2400" b="1" cap="all" smtClean="0">
                <a:solidFill>
                  <a:srgbClr val="1191D1"/>
                </a:solidFill>
              </a:rPr>
              <a:t>Mastertitelformat bearbeiten</a:t>
            </a:r>
            <a:endParaRPr sz="2400" b="1" cap="all" dirty="0">
              <a:solidFill>
                <a:srgbClr val="1191D1"/>
              </a:solidFill>
            </a:endParaRPr>
          </a:p>
        </p:txBody>
      </p:sp>
      <p:sp>
        <p:nvSpPr>
          <p:cNvPr id="13" name="Shape 13"/>
          <p:cNvSpPr>
            <a:spLocks noGrp="1"/>
          </p:cNvSpPr>
          <p:nvPr>
            <p:ph type="body" idx="1"/>
          </p:nvPr>
        </p:nvSpPr>
        <p:spPr>
          <a:prstGeom prst="rect">
            <a:avLst/>
          </a:prstGeom>
        </p:spPr>
        <p:txBody>
          <a:bodyPr/>
          <a:lstStyle/>
          <a:p>
            <a:pPr lvl="0">
              <a:defRPr sz="1800" cap="none">
                <a:solidFill>
                  <a:srgbClr val="000000"/>
                </a:solidFill>
              </a:defRPr>
            </a:pPr>
            <a:r>
              <a:rPr lang="de-DE" sz="1000" cap="all" smtClean="0">
                <a:solidFill>
                  <a:srgbClr val="5D5E5F"/>
                </a:solidFill>
              </a:rPr>
              <a:t>Mastertextformat bearbeiten</a:t>
            </a:r>
          </a:p>
        </p:txBody>
      </p:sp>
      <p:sp>
        <p:nvSpPr>
          <p:cNvPr id="6" name="Textplatzhalter 5"/>
          <p:cNvSpPr>
            <a:spLocks noGrp="1"/>
          </p:cNvSpPr>
          <p:nvPr>
            <p:ph type="body" sz="quarter" idx="15"/>
          </p:nvPr>
        </p:nvSpPr>
        <p:spPr>
          <a:xfrm>
            <a:off x="858838" y="1614488"/>
            <a:ext cx="6265862" cy="3502025"/>
          </a:xfrm>
        </p:spPr>
        <p:txBody>
          <a:bodyPr vert="horz"/>
          <a:lstStyle>
            <a:lvl1pPr marL="171450" indent="-171450">
              <a:buSzPct val="190000"/>
              <a:buFontTx/>
              <a:buBlip>
                <a:blip r:embed="rId2"/>
              </a:buBlip>
              <a:defRPr cap="none"/>
            </a:lvl1pPr>
            <a:lvl2pPr>
              <a:defRPr cap="none"/>
            </a:lvl2pPr>
            <a:lvl3pPr>
              <a:defRPr cap="none"/>
            </a:lvl3pPr>
            <a:lvl4pPr>
              <a:defRPr cap="none"/>
            </a:lvl4pPr>
            <a:lvl5pPr>
              <a:defRPr cap="none"/>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pprentice">
    <p:spTree>
      <p:nvGrpSpPr>
        <p:cNvPr id="1" name=""/>
        <p:cNvGrpSpPr/>
        <p:nvPr/>
      </p:nvGrpSpPr>
      <p:grpSpPr>
        <a:xfrm>
          <a:off x="0" y="0"/>
          <a:ext cx="0" cy="0"/>
          <a:chOff x="0" y="0"/>
          <a:chExt cx="0" cy="0"/>
        </a:xfrm>
      </p:grpSpPr>
      <p:sp>
        <p:nvSpPr>
          <p:cNvPr id="15" name="Shape 15"/>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6" name="Shape 16"/>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7" name="Shape 17"/>
          <p:cNvSpPr/>
          <p:nvPr/>
        </p:nvSpPr>
        <p:spPr>
          <a:xfrm>
            <a:off x="5186010"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WRI</a:t>
            </a:r>
            <a:r>
              <a:rPr lang="de-DE" sz="1000" b="1" baseline="0" dirty="0" smtClean="0">
                <a:solidFill>
                  <a:srgbClr val="FFFFFF"/>
                </a:solidFill>
                <a:latin typeface="Avenir Book"/>
                <a:ea typeface="Avenir Book"/>
                <a:cs typeface="Avenir Book"/>
                <a:sym typeface="Avenir Book"/>
              </a:rPr>
              <a:t> </a:t>
            </a:r>
            <a:r>
              <a:rPr sz="1000" b="1" dirty="0" smtClean="0">
                <a:solidFill>
                  <a:srgbClr val="FFFFFF"/>
                </a:solidFill>
                <a:latin typeface="Avenir Book"/>
                <a:ea typeface="Avenir Book"/>
                <a:cs typeface="Avenir Book"/>
                <a:sym typeface="Avenir Book"/>
              </a:rPr>
              <a:t>0</a:t>
            </a:r>
            <a:r>
              <a:rPr lang="de-DE" sz="1000" b="1" dirty="0" smtClean="0">
                <a:solidFill>
                  <a:srgbClr val="FFFFFF"/>
                </a:solidFill>
                <a:latin typeface="Avenir Book"/>
                <a:ea typeface="Avenir Book"/>
                <a:cs typeface="Avenir Book"/>
                <a:sym typeface="Avenir Book"/>
              </a:rPr>
              <a:t>4</a:t>
            </a:r>
            <a:endParaRPr sz="1000" b="1" dirty="0">
              <a:solidFill>
                <a:srgbClr val="FFFFFF"/>
              </a:solidFill>
              <a:latin typeface="Avenir Book"/>
              <a:ea typeface="Avenir Book"/>
              <a:cs typeface="Avenir Book"/>
              <a:sym typeface="Avenir Book"/>
            </a:endParaRPr>
          </a:p>
        </p:txBody>
      </p:sp>
      <p:pic>
        <p:nvPicPr>
          <p:cNvPr id="18"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19" name="Shape 19"/>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0" name="Shape 20"/>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dirty="0" smtClean="0">
                <a:solidFill>
                  <a:srgbClr val="5D5E5F"/>
                </a:solidFill>
              </a:rPr>
              <a:t>Mastertextformat bearbeiten</a:t>
            </a:r>
          </a:p>
          <a:p>
            <a:pPr lvl="1">
              <a:defRPr sz="1800">
                <a:solidFill>
                  <a:srgbClr val="000000"/>
                </a:solidFill>
              </a:defRPr>
            </a:pPr>
            <a:r>
              <a:rPr lang="de-DE" sz="1000" dirty="0" smtClean="0">
                <a:solidFill>
                  <a:srgbClr val="5D5E5F"/>
                </a:solidFill>
              </a:rPr>
              <a:t>Zweite Ebene</a:t>
            </a:r>
          </a:p>
          <a:p>
            <a:pPr lvl="2">
              <a:defRPr sz="1800">
                <a:solidFill>
                  <a:srgbClr val="000000"/>
                </a:solidFill>
              </a:defRPr>
            </a:pPr>
            <a:r>
              <a:rPr lang="de-DE" sz="1000" dirty="0" smtClean="0">
                <a:solidFill>
                  <a:srgbClr val="5D5E5F"/>
                </a:solidFill>
              </a:rPr>
              <a:t>Dritte Ebene</a:t>
            </a:r>
          </a:p>
          <a:p>
            <a:pPr lvl="3">
              <a:defRPr sz="1800">
                <a:solidFill>
                  <a:srgbClr val="000000"/>
                </a:solidFill>
              </a:defRPr>
            </a:pPr>
            <a:r>
              <a:rPr lang="de-DE" sz="1000" dirty="0" smtClean="0">
                <a:solidFill>
                  <a:srgbClr val="5D5E5F"/>
                </a:solidFill>
              </a:rPr>
              <a:t>Vierte Ebene</a:t>
            </a:r>
          </a:p>
          <a:p>
            <a:pPr lvl="4">
              <a:defRPr sz="1800">
                <a:solidFill>
                  <a:srgbClr val="000000"/>
                </a:solidFill>
              </a:defRPr>
            </a:pPr>
            <a:r>
              <a:rPr lang="de-DE" sz="1000" dirty="0" smtClean="0">
                <a:solidFill>
                  <a:srgbClr val="5D5E5F"/>
                </a:solidFill>
              </a:rPr>
              <a:t>Fünfte Ebene</a:t>
            </a:r>
            <a:endParaRPr sz="1000" dirty="0">
              <a:solidFill>
                <a:srgbClr val="5D5E5F"/>
              </a:solidFill>
            </a:endParaRPr>
          </a:p>
        </p:txBody>
      </p:sp>
      <p:sp>
        <p:nvSpPr>
          <p:cNvPr id="21" name="Shape 21"/>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10" name="Bild 9" descr="a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27749" y="3775185"/>
            <a:ext cx="939800" cy="914400"/>
          </a:xfrm>
          <a:prstGeom prst="rect">
            <a:avLst/>
          </a:prstGeom>
        </p:spPr>
      </p:pic>
      <p:sp>
        <p:nvSpPr>
          <p:cNvPr id="11" name="Textfeld 10"/>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26.10.15</a:t>
            </a:fld>
            <a:endParaRPr lang="de-DE" sz="600" dirty="0">
              <a:solidFill>
                <a:srgbClr val="5D5E5F"/>
              </a:solidFill>
              <a:latin typeface="Avenir Light"/>
              <a:cs typeface="Avenir Light"/>
            </a:endParaRPr>
          </a:p>
        </p:txBody>
      </p:sp>
      <p:sp>
        <p:nvSpPr>
          <p:cNvPr id="12"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4"/>
              </a:rPr>
              <a:t>http://creativecommons.org/licenses/by-nc-nd/4.0/</a:t>
            </a:r>
            <a:r>
              <a:rPr sz="600" dirty="0">
                <a:latin typeface="Avenir Light"/>
                <a:ea typeface="Calibri"/>
                <a:cs typeface="Avenir Light"/>
                <a:sym typeface="Calibri"/>
              </a:rPr>
              <a:t>.</a:t>
            </a:r>
          </a:p>
        </p:txBody>
      </p:sp>
      <p:pic>
        <p:nvPicPr>
          <p:cNvPr id="13" name="pasted-image.tif"/>
          <p:cNvPicPr/>
          <p:nvPr userDrawn="1"/>
        </p:nvPicPr>
        <p:blipFill>
          <a:blip r:embed="rId5">
            <a:extLst/>
          </a:blip>
          <a:stretch>
            <a:fillRect/>
          </a:stretch>
        </p:blipFill>
        <p:spPr>
          <a:xfrm>
            <a:off x="617418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Journeyman">
    <p:spTree>
      <p:nvGrpSpPr>
        <p:cNvPr id="1" name=""/>
        <p:cNvGrpSpPr/>
        <p:nvPr/>
      </p:nvGrpSpPr>
      <p:grpSpPr>
        <a:xfrm>
          <a:off x="0" y="0"/>
          <a:ext cx="0" cy="0"/>
          <a:chOff x="0" y="0"/>
          <a:chExt cx="0" cy="0"/>
        </a:xfrm>
      </p:grpSpPr>
      <p:sp>
        <p:nvSpPr>
          <p:cNvPr id="24" name="Shape 24"/>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5" name="Shape 25"/>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6" name="Shape 26"/>
          <p:cNvSpPr/>
          <p:nvPr/>
        </p:nvSpPr>
        <p:spPr>
          <a:xfrm>
            <a:off x="5194099"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WRI</a:t>
            </a:r>
            <a:r>
              <a:rPr lang="de-DE" sz="1000" b="1" baseline="0" dirty="0" smtClean="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04</a:t>
            </a:r>
            <a:endParaRPr lang="de-DE" sz="1000" b="1" dirty="0">
              <a:solidFill>
                <a:srgbClr val="FFFFFF"/>
              </a:solidFill>
              <a:latin typeface="Avenir Book"/>
              <a:ea typeface="Avenir Book"/>
              <a:cs typeface="Avenir Book"/>
              <a:sym typeface="Avenir Book"/>
            </a:endParaRPr>
          </a:p>
        </p:txBody>
      </p:sp>
      <p:pic>
        <p:nvPicPr>
          <p:cNvPr id="27"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28" name="Shape 28"/>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9" name="Shape 29"/>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30" name="Shape 30"/>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31" name="image7.png" descr="am_journeyman_icon.png"/>
          <p:cNvPicPr/>
          <p:nvPr/>
        </p:nvPicPr>
        <p:blipFill>
          <a:blip r:embed="rId3">
            <a:extLst/>
          </a:blip>
          <a:stretch>
            <a:fillRect/>
          </a:stretch>
        </p:blipFill>
        <p:spPr>
          <a:xfrm>
            <a:off x="5965125" y="3793473"/>
            <a:ext cx="905258" cy="896114"/>
          </a:xfrm>
          <a:prstGeom prst="rect">
            <a:avLst/>
          </a:prstGeom>
          <a:ln w="12700">
            <a:miter lim="400000"/>
          </a:ln>
        </p:spPr>
      </p:pic>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26.10.15</a:t>
            </a:fld>
            <a:endParaRPr lang="de-DE" sz="600" dirty="0">
              <a:solidFill>
                <a:srgbClr val="5D5E5F"/>
              </a:solidFill>
              <a:latin typeface="Avenir Light"/>
              <a:cs typeface="Avenir Light"/>
            </a:endParaRPr>
          </a:p>
        </p:txBody>
      </p:sp>
      <p:sp>
        <p:nvSpPr>
          <p:cNvPr id="11"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4"/>
              </a:rPr>
              <a:t>http://creativecommons.org/licenses/by-nc-nd/4.0/</a:t>
            </a:r>
            <a:r>
              <a:rPr sz="600" dirty="0">
                <a:latin typeface="Avenir Light"/>
                <a:ea typeface="Calibri"/>
                <a:cs typeface="Avenir Light"/>
                <a:sym typeface="Calibri"/>
              </a:rPr>
              <a:t>.</a:t>
            </a:r>
          </a:p>
        </p:txBody>
      </p:sp>
      <p:pic>
        <p:nvPicPr>
          <p:cNvPr id="12" name="pasted-image.tif"/>
          <p:cNvPicPr/>
          <p:nvPr userDrawn="1"/>
        </p:nvPicPr>
        <p:blipFill>
          <a:blip r:embed="rId5">
            <a:extLst/>
          </a:blip>
          <a:stretch>
            <a:fillRect/>
          </a:stretch>
        </p:blipFill>
        <p:spPr>
          <a:xfrm>
            <a:off x="617418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Master">
    <p:spTree>
      <p:nvGrpSpPr>
        <p:cNvPr id="1" name=""/>
        <p:cNvGrpSpPr/>
        <p:nvPr/>
      </p:nvGrpSpPr>
      <p:grpSpPr>
        <a:xfrm>
          <a:off x="0" y="0"/>
          <a:ext cx="0" cy="0"/>
          <a:chOff x="0" y="0"/>
          <a:chExt cx="0" cy="0"/>
        </a:xfrm>
      </p:grpSpPr>
      <p:sp>
        <p:nvSpPr>
          <p:cNvPr id="33" name="Shape 33"/>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4" name="Shape 34"/>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5" name="Shape 35"/>
          <p:cNvSpPr/>
          <p:nvPr/>
        </p:nvSpPr>
        <p:spPr>
          <a:xfrm>
            <a:off x="5186010"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WRI</a:t>
            </a:r>
            <a:r>
              <a:rPr lang="de-DE" sz="1000" b="1" baseline="0" dirty="0" smtClean="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04</a:t>
            </a:r>
            <a:endParaRPr lang="de-DE" sz="1000" b="1" dirty="0">
              <a:solidFill>
                <a:srgbClr val="FFFFFF"/>
              </a:solidFill>
              <a:latin typeface="Avenir Book"/>
              <a:ea typeface="Avenir Book"/>
              <a:cs typeface="Avenir Book"/>
              <a:sym typeface="Avenir Book"/>
            </a:endParaRPr>
          </a:p>
        </p:txBody>
      </p:sp>
      <p:pic>
        <p:nvPicPr>
          <p:cNvPr id="36"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37" name="Shape 37"/>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8" name="Shape 38"/>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dirty="0" smtClean="0">
                <a:solidFill>
                  <a:srgbClr val="5D5E5F"/>
                </a:solidFill>
              </a:rPr>
              <a:t>Mastertextformat bearbeiten</a:t>
            </a:r>
          </a:p>
          <a:p>
            <a:pPr lvl="1">
              <a:defRPr sz="1800">
                <a:solidFill>
                  <a:srgbClr val="000000"/>
                </a:solidFill>
              </a:defRPr>
            </a:pPr>
            <a:r>
              <a:rPr lang="de-DE" sz="1000" dirty="0" smtClean="0">
                <a:solidFill>
                  <a:srgbClr val="5D5E5F"/>
                </a:solidFill>
              </a:rPr>
              <a:t>Zweite Ebene</a:t>
            </a:r>
          </a:p>
          <a:p>
            <a:pPr lvl="2">
              <a:defRPr sz="1800">
                <a:solidFill>
                  <a:srgbClr val="000000"/>
                </a:solidFill>
              </a:defRPr>
            </a:pPr>
            <a:r>
              <a:rPr lang="de-DE" sz="1000" dirty="0" smtClean="0">
                <a:solidFill>
                  <a:srgbClr val="5D5E5F"/>
                </a:solidFill>
              </a:rPr>
              <a:t>Dritte Ebene</a:t>
            </a:r>
          </a:p>
          <a:p>
            <a:pPr lvl="3">
              <a:defRPr sz="1800">
                <a:solidFill>
                  <a:srgbClr val="000000"/>
                </a:solidFill>
              </a:defRPr>
            </a:pPr>
            <a:r>
              <a:rPr lang="de-DE" sz="1000" dirty="0" smtClean="0">
                <a:solidFill>
                  <a:srgbClr val="5D5E5F"/>
                </a:solidFill>
              </a:rPr>
              <a:t>Vierte Ebene</a:t>
            </a:r>
          </a:p>
          <a:p>
            <a:pPr lvl="4">
              <a:defRPr sz="1800">
                <a:solidFill>
                  <a:srgbClr val="000000"/>
                </a:solidFill>
              </a:defRPr>
            </a:pPr>
            <a:r>
              <a:rPr lang="de-DE" sz="1000" dirty="0" smtClean="0">
                <a:solidFill>
                  <a:srgbClr val="5D5E5F"/>
                </a:solidFill>
              </a:rPr>
              <a:t>Fünfte Ebene</a:t>
            </a:r>
            <a:endParaRPr sz="1000" dirty="0">
              <a:solidFill>
                <a:srgbClr val="5D5E5F"/>
              </a:solidFill>
            </a:endParaRPr>
          </a:p>
        </p:txBody>
      </p:sp>
      <p:sp>
        <p:nvSpPr>
          <p:cNvPr id="39" name="Shape 39"/>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26.10.15</a:t>
            </a:fld>
            <a:endParaRPr lang="de-DE" sz="600" dirty="0">
              <a:solidFill>
                <a:srgbClr val="5D5E5F"/>
              </a:solidFill>
              <a:latin typeface="Avenir Light"/>
              <a:cs typeface="Avenir Light"/>
            </a:endParaRPr>
          </a:p>
        </p:txBody>
      </p:sp>
      <p:sp>
        <p:nvSpPr>
          <p:cNvPr id="11"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3"/>
              </a:rPr>
              <a:t>http://creativecommons.org/licenses/by-nc-nd/4.0/</a:t>
            </a:r>
            <a:r>
              <a:rPr sz="600" dirty="0">
                <a:latin typeface="Avenir Light"/>
                <a:ea typeface="Calibri"/>
                <a:cs typeface="Avenir Light"/>
                <a:sym typeface="Calibri"/>
              </a:rPr>
              <a:t>.</a:t>
            </a:r>
          </a:p>
        </p:txBody>
      </p:sp>
      <p:pic>
        <p:nvPicPr>
          <p:cNvPr id="12" name="pasted-image.tif"/>
          <p:cNvPicPr/>
          <p:nvPr userDrawn="1"/>
        </p:nvPicPr>
        <p:blipFill>
          <a:blip r:embed="rId4">
            <a:extLst/>
          </a:blip>
          <a:stretch>
            <a:fillRect/>
          </a:stretch>
        </p:blipFill>
        <p:spPr>
          <a:xfrm>
            <a:off x="6174185" y="4992838"/>
            <a:ext cx="886619" cy="214128"/>
          </a:xfrm>
          <a:prstGeom prst="rect">
            <a:avLst/>
          </a:prstGeom>
          <a:ln w="12700">
            <a:miter lim="400000"/>
          </a:ln>
        </p:spPr>
      </p:pic>
      <p:pic>
        <p:nvPicPr>
          <p:cNvPr id="2" name="Bild 1" descr="am_Icon_master.pdf"/>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943285" y="3737085"/>
            <a:ext cx="927100" cy="952500"/>
          </a:xfrm>
          <a:prstGeom prst="rect">
            <a:avLst/>
          </a:prstGeom>
        </p:spPr>
      </p:pic>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 name="Shape 3"/>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4" name="Shape 4"/>
          <p:cNvSpPr/>
          <p:nvPr/>
        </p:nvSpPr>
        <p:spPr>
          <a:xfrm>
            <a:off x="5194099"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WRI 04</a:t>
            </a:r>
            <a:endParaRPr sz="1000" b="1" dirty="0">
              <a:solidFill>
                <a:srgbClr val="FFFFFF"/>
              </a:solidFill>
              <a:latin typeface="Avenir Book"/>
              <a:ea typeface="Avenir Book"/>
              <a:cs typeface="Avenir Book"/>
              <a:sym typeface="Avenir Book"/>
            </a:endParaRPr>
          </a:p>
        </p:txBody>
      </p:sp>
      <p:pic>
        <p:nvPicPr>
          <p:cNvPr id="5" name="image1.png" descr="Agile-Moves_neu.png"/>
          <p:cNvPicPr/>
          <p:nvPr/>
        </p:nvPicPr>
        <p:blipFill>
          <a:blip r:embed="rId6">
            <a:extLst/>
          </a:blip>
          <a:srcRect l="41251" t="11643" r="41617" b="41498"/>
          <a:stretch>
            <a:fillRect/>
          </a:stretch>
        </p:blipFill>
        <p:spPr>
          <a:xfrm>
            <a:off x="218217" y="589975"/>
            <a:ext cx="886757" cy="808934"/>
          </a:xfrm>
          <a:prstGeom prst="rect">
            <a:avLst/>
          </a:prstGeom>
          <a:ln w="12700">
            <a:miter lim="400000"/>
          </a:ln>
        </p:spPr>
      </p:pic>
      <p:sp>
        <p:nvSpPr>
          <p:cNvPr id="6" name="Shape 6"/>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8" name="Shape 8"/>
          <p:cNvSpPr>
            <a:spLocks noGrp="1"/>
          </p:cNvSpPr>
          <p:nvPr>
            <p:ph type="title"/>
          </p:nvPr>
        </p:nvSpPr>
        <p:spPr>
          <a:xfrm>
            <a:off x="1166812" y="674138"/>
            <a:ext cx="5533296" cy="4616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lvl="0">
              <a:defRPr sz="1800" b="0" cap="none">
                <a:solidFill>
                  <a:srgbClr val="000000"/>
                </a:solidFill>
              </a:defRPr>
            </a:pPr>
            <a:r>
              <a:rPr sz="2400" b="1" cap="all" dirty="0">
                <a:solidFill>
                  <a:srgbClr val="1191D1"/>
                </a:solidFill>
              </a:rPr>
              <a:t>Mastertitelformat bearbeiten</a:t>
            </a:r>
          </a:p>
        </p:txBody>
      </p:sp>
      <p:sp>
        <p:nvSpPr>
          <p:cNvPr id="9" name="Shape 9"/>
          <p:cNvSpPr>
            <a:spLocks noGrp="1"/>
          </p:cNvSpPr>
          <p:nvPr>
            <p:ph type="body" idx="1"/>
          </p:nvPr>
        </p:nvSpPr>
        <p:spPr>
          <a:xfrm>
            <a:off x="1166812" y="973845"/>
            <a:ext cx="5293998" cy="462332"/>
          </a:xfrm>
          <a:prstGeom prst="rect">
            <a:avLst/>
          </a:prstGeom>
          <a:ln w="12700">
            <a:miter lim="400000"/>
          </a:ln>
          <a:extLst>
            <a:ext uri="{C572A759-6A51-4108-AA02-DFA0A04FC94B}">
              <ma14:wrappingTextBoxFlag xmlns:ma14="http://schemas.microsoft.com/office/mac/drawingml/2011/main" val="1"/>
            </a:ext>
          </a:extLst>
        </p:spPr>
        <p:txBody>
          <a:bodyPr lIns="40337" tIns="40337" rIns="40337" bIns="40337">
            <a:normAutofit/>
          </a:bodyPr>
          <a:lstStyle/>
          <a:p>
            <a:pPr lvl="0">
              <a:defRPr sz="1800" cap="none">
                <a:solidFill>
                  <a:srgbClr val="000000"/>
                </a:solidFill>
              </a:defRPr>
            </a:pPr>
            <a:r>
              <a:rPr sz="1000" cap="all">
                <a:solidFill>
                  <a:srgbClr val="5D5E5F"/>
                </a:solidFill>
              </a:rPr>
              <a:t>Master-Untertitelformat bearbeiten</a:t>
            </a:r>
          </a:p>
        </p:txBody>
      </p:sp>
      <p:sp>
        <p:nvSpPr>
          <p:cNvPr id="10" name="Textplatzhalter 2"/>
          <p:cNvSpPr txBox="1">
            <a:spLocks/>
          </p:cNvSpPr>
          <p:nvPr/>
        </p:nvSpPr>
        <p:spPr>
          <a:xfrm>
            <a:off x="858838" y="1568452"/>
            <a:ext cx="6266026" cy="3502305"/>
          </a:xfrm>
          <a:prstGeom prst="rect">
            <a:avLst/>
          </a:prstGeom>
        </p:spPr>
        <p:txBody>
          <a:bodyPr>
            <a:normAutofit/>
          </a:bodyPr>
          <a:lst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a:lstStyle>
          <a:p>
            <a:pPr marL="269875" lvl="1" indent="-225425">
              <a:lnSpc>
                <a:spcPts val="1500"/>
              </a:lnSpc>
              <a:spcBef>
                <a:spcPts val="400"/>
              </a:spcBef>
            </a:pPr>
            <a:endParaRPr lang="de-DE" sz="1100" dirty="0" smtClean="0"/>
          </a:p>
          <a:p>
            <a:pPr lvl="1">
              <a:lnSpc>
                <a:spcPts val="1500"/>
              </a:lnSpc>
              <a:spcBef>
                <a:spcPts val="400"/>
              </a:spcBef>
            </a:pPr>
            <a:endParaRPr lang="de-DE" sz="1100"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xmlns:p14="http://schemas.microsoft.com/office/powerpoint/2010/main" spd="med"/>
  <p:txStyles>
    <p:titleStyle>
      <a:lvl1pPr defTabSz="403387" eaLnBrk="1" hangingPunct="1">
        <a:defRPr sz="2400" b="1" cap="all">
          <a:solidFill>
            <a:srgbClr val="1191D1"/>
          </a:solidFill>
          <a:latin typeface="Avenir Heavy"/>
          <a:ea typeface="Avenir Book"/>
          <a:cs typeface="Avenir Heavy"/>
          <a:sym typeface="Avenir Book"/>
        </a:defRPr>
      </a:lvl1pPr>
      <a:lvl2pPr defTabSz="403387" eaLnBrk="1" hangingPunct="1">
        <a:defRPr sz="2400" b="1" cap="all">
          <a:solidFill>
            <a:srgbClr val="1191D1"/>
          </a:solidFill>
          <a:latin typeface="Avenir Book"/>
          <a:ea typeface="Avenir Book"/>
          <a:cs typeface="Avenir Book"/>
          <a:sym typeface="Avenir Book"/>
        </a:defRPr>
      </a:lvl2pPr>
      <a:lvl3pPr defTabSz="403387" eaLnBrk="1" hangingPunct="1">
        <a:defRPr sz="2400" b="1" cap="all">
          <a:solidFill>
            <a:srgbClr val="1191D1"/>
          </a:solidFill>
          <a:latin typeface="Avenir Book"/>
          <a:ea typeface="Avenir Book"/>
          <a:cs typeface="Avenir Book"/>
          <a:sym typeface="Avenir Book"/>
        </a:defRPr>
      </a:lvl3pPr>
      <a:lvl4pPr defTabSz="403387" eaLnBrk="1" hangingPunct="1">
        <a:defRPr sz="2400" b="1" cap="all">
          <a:solidFill>
            <a:srgbClr val="1191D1"/>
          </a:solidFill>
          <a:latin typeface="Avenir Book"/>
          <a:ea typeface="Avenir Book"/>
          <a:cs typeface="Avenir Book"/>
          <a:sym typeface="Avenir Book"/>
        </a:defRPr>
      </a:lvl4pPr>
      <a:lvl5pPr defTabSz="403387" eaLnBrk="1" hangingPunct="1">
        <a:defRPr sz="2400" b="1" cap="all">
          <a:solidFill>
            <a:srgbClr val="1191D1"/>
          </a:solidFill>
          <a:latin typeface="Avenir Book"/>
          <a:ea typeface="Avenir Book"/>
          <a:cs typeface="Avenir Book"/>
          <a:sym typeface="Avenir Book"/>
        </a:defRPr>
      </a:lvl5pPr>
      <a:lvl6pPr defTabSz="403387" eaLnBrk="1" hangingPunct="1">
        <a:defRPr sz="2400" b="1" cap="all">
          <a:solidFill>
            <a:srgbClr val="1191D1"/>
          </a:solidFill>
          <a:latin typeface="Avenir Book"/>
          <a:ea typeface="Avenir Book"/>
          <a:cs typeface="Avenir Book"/>
          <a:sym typeface="Avenir Book"/>
        </a:defRPr>
      </a:lvl6pPr>
      <a:lvl7pPr defTabSz="403387" eaLnBrk="1" hangingPunct="1">
        <a:defRPr sz="2400" b="1" cap="all">
          <a:solidFill>
            <a:srgbClr val="1191D1"/>
          </a:solidFill>
          <a:latin typeface="Avenir Book"/>
          <a:ea typeface="Avenir Book"/>
          <a:cs typeface="Avenir Book"/>
          <a:sym typeface="Avenir Book"/>
        </a:defRPr>
      </a:lvl7pPr>
      <a:lvl8pPr defTabSz="403387" eaLnBrk="1" hangingPunct="1">
        <a:defRPr sz="2400" b="1" cap="all">
          <a:solidFill>
            <a:srgbClr val="1191D1"/>
          </a:solidFill>
          <a:latin typeface="Avenir Book"/>
          <a:ea typeface="Avenir Book"/>
          <a:cs typeface="Avenir Book"/>
          <a:sym typeface="Avenir Book"/>
        </a:defRPr>
      </a:lvl8pPr>
      <a:lvl9pPr defTabSz="403387" eaLnBrk="1" hangingPunct="1">
        <a:defRPr sz="2400" b="1" cap="all">
          <a:solidFill>
            <a:srgbClr val="1191D1"/>
          </a:solidFill>
          <a:latin typeface="Avenir Book"/>
          <a:ea typeface="Avenir Book"/>
          <a:cs typeface="Avenir Book"/>
          <a:sym typeface="Avenir Book"/>
        </a:defRPr>
      </a:lvl9pPr>
    </p:titleStyle>
    <p:body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p:bodyStyle>
    <p:otherStyle>
      <a:lvl1pPr algn="r" defTabSz="403387" eaLnBrk="1" hangingPunct="1">
        <a:defRPr sz="1200">
          <a:solidFill>
            <a:schemeClr val="tx1"/>
          </a:solidFill>
          <a:latin typeface="+mn-lt"/>
          <a:ea typeface="+mn-ea"/>
          <a:cs typeface="+mn-cs"/>
          <a:sym typeface="Calibri"/>
        </a:defRPr>
      </a:lvl1pPr>
      <a:lvl2pPr algn="r" defTabSz="403387" eaLnBrk="1" hangingPunct="1">
        <a:defRPr sz="1200">
          <a:solidFill>
            <a:schemeClr val="tx1"/>
          </a:solidFill>
          <a:latin typeface="+mn-lt"/>
          <a:ea typeface="+mn-ea"/>
          <a:cs typeface="+mn-cs"/>
          <a:sym typeface="Calibri"/>
        </a:defRPr>
      </a:lvl2pPr>
      <a:lvl3pPr algn="r" defTabSz="403387" eaLnBrk="1" hangingPunct="1">
        <a:defRPr sz="1200">
          <a:solidFill>
            <a:schemeClr val="tx1"/>
          </a:solidFill>
          <a:latin typeface="+mn-lt"/>
          <a:ea typeface="+mn-ea"/>
          <a:cs typeface="+mn-cs"/>
          <a:sym typeface="Calibri"/>
        </a:defRPr>
      </a:lvl3pPr>
      <a:lvl4pPr algn="r" defTabSz="403387" eaLnBrk="1" hangingPunct="1">
        <a:defRPr sz="1200">
          <a:solidFill>
            <a:schemeClr val="tx1"/>
          </a:solidFill>
          <a:latin typeface="+mn-lt"/>
          <a:ea typeface="+mn-ea"/>
          <a:cs typeface="+mn-cs"/>
          <a:sym typeface="Calibri"/>
        </a:defRPr>
      </a:lvl4pPr>
      <a:lvl5pPr algn="r" defTabSz="403387" eaLnBrk="1" hangingPunct="1">
        <a:defRPr sz="1200">
          <a:solidFill>
            <a:schemeClr val="tx1"/>
          </a:solidFill>
          <a:latin typeface="+mn-lt"/>
          <a:ea typeface="+mn-ea"/>
          <a:cs typeface="+mn-cs"/>
          <a:sym typeface="Calibri"/>
        </a:defRPr>
      </a:lvl5pPr>
      <a:lvl6pPr algn="r" defTabSz="403387" eaLnBrk="1" hangingPunct="1">
        <a:defRPr sz="1200">
          <a:solidFill>
            <a:schemeClr val="tx1"/>
          </a:solidFill>
          <a:latin typeface="+mn-lt"/>
          <a:ea typeface="+mn-ea"/>
          <a:cs typeface="+mn-cs"/>
          <a:sym typeface="Calibri"/>
        </a:defRPr>
      </a:lvl6pPr>
      <a:lvl7pPr algn="r" defTabSz="403387" eaLnBrk="1" hangingPunct="1">
        <a:defRPr sz="1200">
          <a:solidFill>
            <a:schemeClr val="tx1"/>
          </a:solidFill>
          <a:latin typeface="+mn-lt"/>
          <a:ea typeface="+mn-ea"/>
          <a:cs typeface="+mn-cs"/>
          <a:sym typeface="Calibri"/>
        </a:defRPr>
      </a:lvl7pPr>
      <a:lvl8pPr algn="r" defTabSz="403387" eaLnBrk="1" hangingPunct="1">
        <a:defRPr sz="1200">
          <a:solidFill>
            <a:schemeClr val="tx1"/>
          </a:solidFill>
          <a:latin typeface="+mn-lt"/>
          <a:ea typeface="+mn-ea"/>
          <a:cs typeface="+mn-cs"/>
          <a:sym typeface="Calibri"/>
        </a:defRPr>
      </a:lvl8pPr>
      <a:lvl9pPr algn="r" defTabSz="403387" eaLnBrk="1" hangingPunct="1">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Was gehört alles </a:t>
            </a:r>
            <a:r>
              <a:rPr lang="de-DE" dirty="0" smtClean="0">
                <a:latin typeface="Avenir Light"/>
                <a:cs typeface="Avenir Light"/>
              </a:rPr>
              <a:t>in den Text?</a:t>
            </a:r>
            <a:endParaRPr lang="de-DE" dirty="0">
              <a:latin typeface="Avenir Light"/>
              <a:cs typeface="Avenir Light"/>
            </a:endParaRPr>
          </a:p>
        </p:txBody>
      </p:sp>
      <p:sp>
        <p:nvSpPr>
          <p:cNvPr id="3" name="Textplatzhalter 2"/>
          <p:cNvSpPr>
            <a:spLocks noGrp="1"/>
          </p:cNvSpPr>
          <p:nvPr>
            <p:ph type="body" idx="1"/>
          </p:nvPr>
        </p:nvSpPr>
        <p:spPr/>
        <p:txBody>
          <a:bodyPr/>
          <a:lstStyle/>
          <a:p>
            <a:r>
              <a:rPr lang="de-DE" dirty="0" smtClean="0"/>
              <a:t>Silke Kainzbauer</a:t>
            </a:r>
            <a:endParaRPr lang="de-DE" dirty="0"/>
          </a:p>
        </p:txBody>
      </p:sp>
      <p:sp>
        <p:nvSpPr>
          <p:cNvPr id="12" name="Textplatzhalter 11"/>
          <p:cNvSpPr>
            <a:spLocks noGrp="1"/>
          </p:cNvSpPr>
          <p:nvPr>
            <p:ph type="body" sz="quarter" idx="15"/>
          </p:nvPr>
        </p:nvSpPr>
        <p:spPr/>
        <p:txBody>
          <a:bodyPr>
            <a:normAutofit fontScale="92500"/>
          </a:bodyPr>
          <a:lstStyle/>
          <a:p>
            <a:pPr>
              <a:lnSpc>
                <a:spcPts val="1500"/>
              </a:lnSpc>
              <a:spcBef>
                <a:spcPts val="700"/>
              </a:spcBef>
            </a:pPr>
            <a:r>
              <a:rPr lang="de-DE" sz="1300" dirty="0" smtClean="0">
                <a:latin typeface="Avenir Light"/>
                <a:cs typeface="Avenir Light"/>
              </a:rPr>
              <a:t>Nachdem Du das Fundament Deines </a:t>
            </a:r>
            <a:r>
              <a:rPr lang="de-DE" sz="1300" dirty="0">
                <a:latin typeface="Avenir Light"/>
                <a:cs typeface="Avenir Light"/>
              </a:rPr>
              <a:t>T</a:t>
            </a:r>
            <a:r>
              <a:rPr lang="de-DE" sz="1300" dirty="0" smtClean="0">
                <a:latin typeface="Avenir Light"/>
                <a:cs typeface="Avenir Light"/>
              </a:rPr>
              <a:t>extes, die Kernaussage, gefunden hast (siehe Trainingskarte WRI 03 „Komm auf den Punkt“), kannst Du beginnen, sein Gerüst zu erstellen, dass aus allen Deinen Ideen und Gedanken zu Deinem Text besteht.</a:t>
            </a:r>
          </a:p>
          <a:p>
            <a:pPr>
              <a:lnSpc>
                <a:spcPts val="1500"/>
              </a:lnSpc>
              <a:spcBef>
                <a:spcPts val="700"/>
              </a:spcBef>
            </a:pPr>
            <a:r>
              <a:rPr lang="de-DE" sz="1300" dirty="0" smtClean="0">
                <a:latin typeface="Avenir Light"/>
                <a:cs typeface="Avenir Light"/>
              </a:rPr>
              <a:t>Schreibe dazu alle Aspekte auf, die für die Erklärung der Kernaussage wichtig sind. Jeder Aspekt trägt etwas Eigenes zu Deinem Text bei. Versuche deshalb, jeden Aspekt so aufzuschreiben, dass seine spezifische Aussage klar wird.</a:t>
            </a:r>
          </a:p>
          <a:p>
            <a:pPr>
              <a:lnSpc>
                <a:spcPts val="1500"/>
              </a:lnSpc>
              <a:spcBef>
                <a:spcPts val="700"/>
              </a:spcBef>
            </a:pPr>
            <a:r>
              <a:rPr lang="de-DE" sz="1300" dirty="0" smtClean="0">
                <a:latin typeface="Avenir Light"/>
                <a:cs typeface="Avenir Light"/>
              </a:rPr>
              <a:t>Bringe Deine Aspekte dann in einen sinnvollen Zusammenhang. Schau dabei, was für Dich am besten passt: Sortiere beispielsweise </a:t>
            </a:r>
            <a:r>
              <a:rPr lang="de-DE" sz="1300" dirty="0">
                <a:latin typeface="Avenir Light"/>
                <a:cs typeface="Avenir Light"/>
              </a:rPr>
              <a:t>aufeinander folgende </a:t>
            </a:r>
            <a:r>
              <a:rPr lang="de-DE" sz="1300" dirty="0" smtClean="0">
                <a:latin typeface="Avenir Light"/>
                <a:cs typeface="Avenir Light"/>
              </a:rPr>
              <a:t>Kernaussagen in einer Punktliste, mache einen kurzen Prosatext daraus oder nummeriere sie.</a:t>
            </a:r>
          </a:p>
          <a:p>
            <a:pPr>
              <a:lnSpc>
                <a:spcPts val="1500"/>
              </a:lnSpc>
              <a:spcBef>
                <a:spcPts val="700"/>
              </a:spcBef>
            </a:pPr>
            <a:r>
              <a:rPr lang="de-DE" sz="1300" dirty="0" smtClean="0">
                <a:latin typeface="Avenir Light"/>
                <a:cs typeface="Avenir Light"/>
              </a:rPr>
              <a:t>Jeder Deiner Aspekte ist eine wichtige Facette Deines Textes. Schreibe Dir für jeden einzelnen Aspekt auf, welche Gedanken oder Sätze Dir dazu einfallen.</a:t>
            </a:r>
          </a:p>
          <a:p>
            <a:pPr>
              <a:lnSpc>
                <a:spcPts val="1500"/>
              </a:lnSpc>
              <a:spcBef>
                <a:spcPts val="700"/>
              </a:spcBef>
            </a:pPr>
            <a:r>
              <a:rPr lang="de-DE" sz="1300" dirty="0" smtClean="0">
                <a:latin typeface="Avenir Light"/>
                <a:cs typeface="Avenir Light"/>
              </a:rPr>
              <a:t>Wenn </a:t>
            </a:r>
            <a:r>
              <a:rPr lang="de-DE" sz="1300" dirty="0">
                <a:latin typeface="Avenir Light"/>
                <a:cs typeface="Avenir Light"/>
              </a:rPr>
              <a:t>Du einen </a:t>
            </a:r>
            <a:r>
              <a:rPr lang="de-DE" sz="1300" dirty="0" smtClean="0">
                <a:latin typeface="Avenir Light"/>
                <a:cs typeface="Avenir Light"/>
              </a:rPr>
              <a:t>langen Text schreibst </a:t>
            </a:r>
            <a:r>
              <a:rPr lang="de-DE" sz="1300" dirty="0">
                <a:latin typeface="Avenir Light"/>
                <a:cs typeface="Avenir Light"/>
              </a:rPr>
              <a:t>(&gt; 500 </a:t>
            </a:r>
            <a:r>
              <a:rPr lang="de-DE" sz="1300" dirty="0" smtClean="0">
                <a:latin typeface="Avenir Light"/>
                <a:cs typeface="Avenir Light"/>
              </a:rPr>
              <a:t>Zeichen), kann es sinnvoll sein, diese Gliederung in eine Grob- und eine Feingliederung aufzuteilen und wie zwei getrennte Trainingskarten in zwei Durchläufen zu bearbeiten:  Die erste Runde beinhaltet, alle Aspekte Deines </a:t>
            </a:r>
            <a:r>
              <a:rPr lang="de-DE" sz="1300" dirty="0">
                <a:latin typeface="Avenir Light"/>
                <a:cs typeface="Avenir Light"/>
              </a:rPr>
              <a:t>T</a:t>
            </a:r>
            <a:r>
              <a:rPr lang="de-DE" sz="1300" dirty="0" smtClean="0">
                <a:latin typeface="Avenir Light"/>
                <a:cs typeface="Avenir Light"/>
              </a:rPr>
              <a:t>extes aufzuschreiben und zu sortieren. Die zweite Runde wäre dann, alle Gedanken, die Dir zu einem einzelnen Aspekt einfallen, aufzuschreiben.</a:t>
            </a:r>
            <a:endParaRPr lang="de-DE" sz="1300" dirty="0">
              <a:latin typeface="Avenir Light"/>
              <a:cs typeface="Avenir Light"/>
            </a:endParaRPr>
          </a:p>
          <a:p>
            <a:pPr>
              <a:lnSpc>
                <a:spcPts val="1500"/>
              </a:lnSpc>
              <a:spcBef>
                <a:spcPts val="700"/>
              </a:spcBef>
            </a:pPr>
            <a:endParaRPr lang="de-DE" sz="1050" dirty="0">
              <a:latin typeface="Avenir Light"/>
              <a:cs typeface="Avenir Light"/>
            </a:endParaRPr>
          </a:p>
        </p:txBody>
      </p:sp>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a:spLocks noGrp="1"/>
          </p:cNvSpPr>
          <p:nvPr>
            <p:ph type="body" idx="1"/>
          </p:nvPr>
        </p:nvSpPr>
        <p:spPr>
          <a:xfrm>
            <a:off x="858837" y="1555749"/>
            <a:ext cx="6011548" cy="3133838"/>
          </a:xfrm>
          <a:prstGeom prst="rect">
            <a:avLst/>
          </a:prstGeom>
        </p:spPr>
        <p:txBody>
          <a:bodyPr>
            <a:normAutofit/>
          </a:bodyPr>
          <a:lstStyle/>
          <a:p>
            <a:r>
              <a:rPr lang="de-DE" sz="1100" dirty="0" smtClean="0"/>
              <a:t>Notiere ausgehend von Deiner Kernaussage alle Aspekte, die Dein Text beinhalten </a:t>
            </a:r>
            <a:r>
              <a:rPr lang="de-DE" sz="1100" dirty="0"/>
              <a:t>s</a:t>
            </a:r>
            <a:r>
              <a:rPr lang="de-DE" sz="1100" dirty="0" smtClean="0"/>
              <a:t>ollte. </a:t>
            </a:r>
            <a:r>
              <a:rPr lang="de-DE" sz="1100" dirty="0"/>
              <a:t>Schreibe die Aspekte so auf, dass ein Außenstehender sie auch verstehen kann. </a:t>
            </a:r>
            <a:endParaRPr lang="de-DE" sz="1100" dirty="0" smtClean="0"/>
          </a:p>
          <a:p>
            <a:r>
              <a:rPr lang="de-DE" sz="1100" dirty="0" smtClean="0"/>
              <a:t>Sortiere Deine Aspekte zu einem sinnvollen Zusammenhang.</a:t>
            </a:r>
          </a:p>
          <a:p>
            <a:r>
              <a:rPr lang="de-DE" sz="1100" dirty="0" smtClean="0"/>
              <a:t>Schreibe </a:t>
            </a:r>
            <a:r>
              <a:rPr lang="de-DE" sz="1100" smtClean="0"/>
              <a:t>Dir nun zu </a:t>
            </a:r>
            <a:r>
              <a:rPr lang="de-DE" sz="1100" dirty="0" smtClean="0"/>
              <a:t>jedem Aspekt alle Gedanken auf, die Dir dazu einfallen.</a:t>
            </a:r>
          </a:p>
          <a:p>
            <a:r>
              <a:rPr lang="de-DE" sz="1100" dirty="0" smtClean="0"/>
              <a:t>Gliedere auf diese Weise 4 Texte in 2 Wochen</a:t>
            </a:r>
          </a:p>
          <a:p>
            <a:r>
              <a:rPr lang="de-DE" sz="1100" dirty="0" smtClean="0"/>
              <a:t>Besprich jede Gliederung mit Deinem Team oder Deinen Trainingspartnern, lass Dich von ihrem Feedback und Perspektiven inspirieren und überarbeite nach Bedarf Deine Gliederung.</a:t>
            </a:r>
          </a:p>
        </p:txBody>
      </p:sp>
    </p:spTree>
  </p:cSld>
  <p:clrMapOvr>
    <a:masterClrMapping/>
  </p:clrMapOvr>
  <p:transition xmlns:p14="http://schemas.microsoft.com/office/powerpoint/2010/main" spd="med"/>
</p:sld>
</file>

<file path=ppt/theme/theme1.xml><?xml version="1.0" encoding="utf-8"?>
<a:theme xmlns:a="http://schemas.openxmlformats.org/drawingml/2006/main" name="ger_training_card_template_am_cc">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ger_training_card_template_am_cc.potx</Template>
  <TotalTime>0</TotalTime>
  <Words>314</Words>
  <Application>Microsoft Macintosh PowerPoint</Application>
  <PresentationFormat>Benutzerdefiniert</PresentationFormat>
  <Paragraphs>12</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ger_training_card_template_am_cc</vt:lpstr>
      <vt:lpstr>Was gehört alles in den Text?</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Silke Kainzbauer</cp:lastModifiedBy>
  <cp:revision>17</cp:revision>
  <dcterms:modified xsi:type="dcterms:W3CDTF">2015-10-26T11:28:57Z</dcterms:modified>
</cp:coreProperties>
</file>