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52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1"/>
  </p:normalViewPr>
  <p:slideViewPr>
    <p:cSldViewPr snapToGrid="0" snapToObjects="1">
      <p:cViewPr varScale="1">
        <p:scale>
          <a:sx n="134" d="100"/>
          <a:sy n="134" d="100"/>
        </p:scale>
        <p:origin x="1664" y="176"/>
      </p:cViewPr>
      <p:guideLst>
        <p:guide orient="horz" pos="652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t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6813" y="697022"/>
            <a:ext cx="4612406" cy="461665"/>
          </a:xfrm>
        </p:spPr>
        <p:txBody>
          <a:bodyPr/>
          <a:lstStyle>
            <a:lvl1pPr algn="l">
              <a:defRPr baseline="0">
                <a:latin typeface="Avenir Book"/>
                <a:cs typeface="Avenir Book"/>
              </a:defRPr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1192733" y="1088690"/>
            <a:ext cx="5293995" cy="467477"/>
          </a:xfrm>
        </p:spPr>
        <p:txBody>
          <a:bodyPr vert="horz" lIns="80678" tIns="40339" rIns="80678" bIns="40339" rtlCol="0">
            <a:normAutofit/>
          </a:bodyPr>
          <a:lstStyle>
            <a:lvl1pPr>
              <a:defRPr lang="de-DE" cap="all" dirty="0">
                <a:latin typeface="Avenir Book"/>
                <a:cs typeface="Avenir Book"/>
              </a:defRPr>
            </a:lvl1pPr>
          </a:lstStyle>
          <a:p>
            <a:pPr marL="0" lvl="0" indent="0">
              <a:spcBef>
                <a:spcPct val="20000"/>
              </a:spcBef>
              <a:buClr>
                <a:srgbClr val="7E006B"/>
              </a:buClr>
              <a:buSzPct val="170000"/>
              <a:buNone/>
            </a:pPr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7E006B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  <p:sp>
        <p:nvSpPr>
          <p:cNvPr id="4" name="Shape 7">
            <a:extLst>
              <a:ext uri="{FF2B5EF4-FFF2-40B4-BE49-F238E27FC236}">
                <a16:creationId xmlns:a16="http://schemas.microsoft.com/office/drawing/2014/main" id="{156783D4-CBA5-22A1-C939-8AAC6701713E}"/>
              </a:ext>
            </a:extLst>
          </p:cNvPr>
          <p:cNvSpPr/>
          <p:nvPr userDrawn="1"/>
        </p:nvSpPr>
        <p:spPr>
          <a:xfrm>
            <a:off x="971550" y="4689585"/>
            <a:ext cx="469186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lang="de-DE" sz="8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music</a:t>
            </a: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 </a:t>
            </a:r>
            <a:r>
              <a:rPr lang="de-DE" sz="8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moves</a:t>
            </a: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-Trainingskarten von Regina Brandhuber sind lizenziert unter einer Creative Commons </a:t>
            </a:r>
          </a:p>
          <a:p>
            <a:pPr lvl="0" algn="ctr">
              <a:defRPr sz="1800"/>
            </a:pP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Namensnennung-Nicht kommerziell 4.0 International Lizenz.</a:t>
            </a:r>
          </a:p>
          <a:p>
            <a:pPr lvl="0" algn="ctr">
              <a:defRPr sz="1800"/>
            </a:pP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Nachzulesen unter:</a:t>
            </a:r>
            <a:r>
              <a:rPr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 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https://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creativecommons.org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licenses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by-nc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/4.0/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deed.de</a:t>
            </a:r>
            <a:endParaRPr sz="800"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  <a:ea typeface="Calibri"/>
              <a:cs typeface="Avenir Light"/>
              <a:sym typeface="Calibri"/>
            </a:endParaRPr>
          </a:p>
        </p:txBody>
      </p:sp>
      <p:pic>
        <p:nvPicPr>
          <p:cNvPr id="8" name="pasted-image.tif">
            <a:extLst>
              <a:ext uri="{FF2B5EF4-FFF2-40B4-BE49-F238E27FC236}">
                <a16:creationId xmlns:a16="http://schemas.microsoft.com/office/drawing/2014/main" id="{D1D71014-4E4C-42AD-47F2-B11FA84E3D9D}"/>
              </a:ext>
            </a:extLst>
          </p:cNvPr>
          <p:cNvPicPr/>
          <p:nvPr userDrawn="1"/>
        </p:nvPicPr>
        <p:blipFill rotWithShape="1">
          <a:blip r:embed="rId4"/>
          <a:srcRect r="24777" b="-3233"/>
          <a:stretch/>
        </p:blipFill>
        <p:spPr>
          <a:xfrm>
            <a:off x="5724347" y="4733926"/>
            <a:ext cx="1009828" cy="3333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30.07.24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/>
              <a:t>Überschrift </a:t>
            </a:r>
            <a:br>
              <a:rPr lang="de-DE" dirty="0"/>
            </a:br>
            <a:r>
              <a:rPr lang="de-DE" dirty="0"/>
              <a:t>bearbeiten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30.07.24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>
                <a:solidFill>
                  <a:schemeClr val="bg1"/>
                </a:solidFill>
                <a:latin typeface="Avenir Heavy"/>
                <a:cs typeface="Avenir Heavy"/>
              </a:rPr>
              <a:t>SCR 12</a:t>
            </a: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7178"/>
            <a:ext cx="5083886" cy="461665"/>
          </a:xfrm>
        </p:spPr>
        <p:txBody>
          <a:bodyPr/>
          <a:lstStyle/>
          <a:p>
            <a:r>
              <a:rPr lang="de-DE" dirty="0">
                <a:latin typeface="Avenir Heavy"/>
                <a:cs typeface="Avenir Heavy"/>
              </a:rPr>
              <a:t>KRITERIEN</a:t>
            </a:r>
            <a:r>
              <a:rPr lang="de-DE" dirty="0"/>
              <a:t>KATALOG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555998"/>
          </a:xfrm>
        </p:spPr>
        <p:txBody>
          <a:bodyPr>
            <a:noAutofit/>
          </a:bodyPr>
          <a:lstStyle/>
          <a:p>
            <a:pPr algn="just"/>
            <a:r>
              <a:rPr lang="de-DE" sz="1200" dirty="0"/>
              <a:t>Es gibt viele verschiedene Gründe, um eine Aufgabe an die erste Stelle des Backlogs (vgl. Sutherland/</a:t>
            </a:r>
            <a:r>
              <a:rPr lang="de-DE" sz="1200" dirty="0" err="1"/>
              <a:t>Schwaber</a:t>
            </a:r>
            <a:r>
              <a:rPr lang="de-DE" sz="1200" dirty="0"/>
              <a:t> 2020, S. 11) zu schieben.</a:t>
            </a:r>
          </a:p>
          <a:p>
            <a:pPr algn="just"/>
            <a:r>
              <a:rPr lang="de-DE" sz="1200" dirty="0"/>
              <a:t>Es kommt häufig vor, dass eine Aufgabe nicht nur aus einem Grund weiter oben steht.    </a:t>
            </a:r>
          </a:p>
          <a:p>
            <a:pPr algn="just"/>
            <a:r>
              <a:rPr lang="de-DE" sz="1200" dirty="0"/>
              <a:t>Wenn man herausfindet, was der Kriterienkatalog ist, der für meine wichtigsten Aufgaben zutrifft, kann ich eine differenziertere Wahrnehmung gewinnen. Daraus folgen differenziertere Entscheidungen, die nicht im Nebel getroffen werden.</a:t>
            </a:r>
          </a:p>
          <a:p>
            <a:r>
              <a:rPr lang="de-DE" sz="1200" dirty="0"/>
              <a:t>Beispiele für Kriterien könnten sein:</a:t>
            </a:r>
          </a:p>
          <a:p>
            <a:pPr lvl="2"/>
            <a:r>
              <a:rPr lang="de-DE" sz="1200" dirty="0"/>
              <a:t>Deadlines</a:t>
            </a:r>
          </a:p>
          <a:p>
            <a:pPr lvl="2"/>
            <a:r>
              <a:rPr lang="de-DE" sz="1200" dirty="0"/>
              <a:t>Spaß: Auf was habe ich den größten Hunger?</a:t>
            </a:r>
          </a:p>
          <a:p>
            <a:pPr lvl="2"/>
            <a:r>
              <a:rPr lang="de-DE" sz="1200" dirty="0"/>
              <a:t>Lernziele</a:t>
            </a:r>
          </a:p>
          <a:p>
            <a:pPr lvl="2"/>
            <a:r>
              <a:rPr lang="de-DE" sz="1200" dirty="0"/>
              <a:t>Geld</a:t>
            </a:r>
          </a:p>
          <a:p>
            <a:pPr lvl="2"/>
            <a:r>
              <a:rPr lang="de-DE" sz="1200" dirty="0"/>
              <a:t>Erwartungen</a:t>
            </a:r>
          </a:p>
          <a:p>
            <a:pPr lvl="2"/>
            <a:r>
              <a:rPr lang="de-DE" sz="1200" dirty="0"/>
              <a:t>Aufwand</a:t>
            </a:r>
          </a:p>
          <a:p>
            <a:pPr lvl="2"/>
            <a:r>
              <a:rPr lang="de-DE" sz="1200" dirty="0"/>
              <a:t>etc.</a:t>
            </a:r>
          </a:p>
          <a:p>
            <a:pPr marL="806775" lvl="2" indent="0">
              <a:buNone/>
            </a:pPr>
            <a:endParaRPr lang="de-DE" sz="800" dirty="0"/>
          </a:p>
          <a:p>
            <a:pPr marL="0" indent="0">
              <a:buNone/>
            </a:pPr>
            <a:r>
              <a:rPr lang="de-DE" sz="800" dirty="0"/>
              <a:t>Quelle: </a:t>
            </a:r>
            <a:r>
              <a:rPr lang="de-DE" sz="800" b="1" dirty="0" err="1"/>
              <a:t>Schwaber</a:t>
            </a:r>
            <a:r>
              <a:rPr lang="de-DE" sz="800" dirty="0"/>
              <a:t>, Ken/Sutherland, Jeff (2020): Der </a:t>
            </a:r>
            <a:r>
              <a:rPr lang="de-DE" sz="800" dirty="0" err="1"/>
              <a:t>Scrum</a:t>
            </a:r>
            <a:r>
              <a:rPr lang="de-DE" sz="800" dirty="0"/>
              <a:t> Guide. Der gültige Leitfaden für </a:t>
            </a:r>
            <a:r>
              <a:rPr lang="de-DE" sz="800" dirty="0" err="1"/>
              <a:t>Scrum</a:t>
            </a:r>
            <a:r>
              <a:rPr lang="de-DE" sz="800" dirty="0"/>
              <a:t>: Die Spielregeln. 	</a:t>
            </a:r>
            <a:br>
              <a:rPr lang="de-DE" sz="800" dirty="0"/>
            </a:br>
            <a:r>
              <a:rPr lang="de-DE" sz="800" dirty="0"/>
              <a:t>                    http://</a:t>
            </a:r>
            <a:r>
              <a:rPr lang="de-DE" sz="800" dirty="0" err="1"/>
              <a:t>scrumguides.org</a:t>
            </a:r>
            <a:r>
              <a:rPr lang="de-DE" sz="800" dirty="0"/>
              <a:t>/</a:t>
            </a:r>
            <a:r>
              <a:rPr lang="de-DE" sz="800" dirty="0" err="1"/>
              <a:t>docs</a:t>
            </a:r>
            <a:r>
              <a:rPr lang="de-DE" sz="800" dirty="0"/>
              <a:t>/</a:t>
            </a:r>
            <a:r>
              <a:rPr lang="de-DE" sz="800" dirty="0" err="1"/>
              <a:t>scrumguide</a:t>
            </a:r>
            <a:r>
              <a:rPr lang="de-DE" sz="800" dirty="0"/>
              <a:t>/v2020/2020-Scrum-Guide-German.pdf. Abgerufen am 25. Juli 2024</a:t>
            </a:r>
          </a:p>
          <a:p>
            <a:pPr marL="0" indent="0" algn="just">
              <a:buNone/>
            </a:pPr>
            <a:r>
              <a:rPr lang="de-DE" sz="800" dirty="0"/>
              <a:t>	</a:t>
            </a:r>
          </a:p>
          <a:p>
            <a:pPr lvl="2"/>
            <a:endParaRPr lang="de-DE" sz="1200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Regina Brandhuber</a:t>
            </a:r>
          </a:p>
        </p:txBody>
      </p:sp>
    </p:spTree>
    <p:extLst>
      <p:ext uri="{BB962C8B-B14F-4D97-AF65-F5344CB8AC3E}">
        <p14:creationId xmlns:p14="http://schemas.microsoft.com/office/powerpoint/2010/main" val="331762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de-DE" sz="1200" dirty="0"/>
              <a:t>Erstelle Dir Deinen Kriterienkatalog für Dein </a:t>
            </a:r>
            <a:r>
              <a:rPr lang="de-DE" sz="1200" dirty="0" err="1"/>
              <a:t>Backlog</a:t>
            </a:r>
            <a:r>
              <a:rPr lang="de-DE" sz="1200" dirty="0"/>
              <a:t> zunächst in einem ersten Brainstorming.  </a:t>
            </a:r>
          </a:p>
          <a:p>
            <a:pPr algn="just">
              <a:lnSpc>
                <a:spcPct val="100000"/>
              </a:lnSpc>
            </a:pPr>
            <a:r>
              <a:rPr lang="de-DE" sz="1200" dirty="0"/>
              <a:t>Wenn Du mit dem </a:t>
            </a:r>
            <a:r>
              <a:rPr lang="de-DE" sz="1200" dirty="0" err="1"/>
              <a:t>Backlog</a:t>
            </a:r>
            <a:r>
              <a:rPr lang="de-DE" sz="1200" dirty="0"/>
              <a:t> weiterarbeitest kommen evtl. noch neue Aspekte hinzu. Ergänze dementsprechend Deine Liste. </a:t>
            </a:r>
          </a:p>
          <a:p>
            <a:pPr algn="just">
              <a:lnSpc>
                <a:spcPct val="100000"/>
              </a:lnSpc>
            </a:pPr>
            <a:r>
              <a:rPr lang="de-DE" sz="1200" dirty="0"/>
              <a:t>Zeige  Deinem Team nach 2 Wochen Deinen Kriterienkatalog und diskutiere Deine Ergebnisse.</a:t>
            </a:r>
          </a:p>
          <a:p>
            <a:pPr algn="just">
              <a:lnSpc>
                <a:spcPct val="100000"/>
              </a:lnSpc>
            </a:pPr>
            <a:r>
              <a:rPr lang="de-DE" sz="1200" dirty="0"/>
              <a:t>Lass Dich von Deinem Team zertifizieren.</a:t>
            </a:r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apprentice_training_card_template_mm_c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ger_apprentice_training_card_template_mm_cc.potx</Template>
  <TotalTime>0</TotalTime>
  <Words>209</Words>
  <Application>Microsoft Macintosh PowerPoint</Application>
  <PresentationFormat>Benutzerdefiniert</PresentationFormat>
  <Paragraphs>20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Avenir Book</vt:lpstr>
      <vt:lpstr>Avenir Heavy</vt:lpstr>
      <vt:lpstr>Avenir Light</vt:lpstr>
      <vt:lpstr>Calibri</vt:lpstr>
      <vt:lpstr>ger_apprentice_training_card_template_mm_cc</vt:lpstr>
      <vt:lpstr>KRITERIENKATALOG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Bugueno Brandhuber Jeremia</cp:lastModifiedBy>
  <cp:revision>37</cp:revision>
  <cp:lastPrinted>2015-03-26T09:33:33Z</cp:lastPrinted>
  <dcterms:created xsi:type="dcterms:W3CDTF">2015-03-26T08:30:55Z</dcterms:created>
  <dcterms:modified xsi:type="dcterms:W3CDTF">2024-07-30T15:47:15Z</dcterms:modified>
</cp:coreProperties>
</file>