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smtClean="0"/>
              <a:t>Mastertitelformat bearbeiten</a:t>
            </a:r>
            <a:endParaRPr lang="de-DE"/>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42F8D20A-7728-F14A-A40D-5966CD11A61A}"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202504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F8D20A-7728-F14A-A40D-5966CD11A61A}"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99977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F8D20A-7728-F14A-A40D-5966CD11A61A}"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9718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F8D20A-7728-F14A-A40D-5966CD11A61A}"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1788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smtClean="0"/>
              <a:t>Mastertitelformat bearbeiten</a:t>
            </a:r>
            <a:endParaRPr lang="de-DE"/>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42F8D20A-7728-F14A-A40D-5966CD11A61A}"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299543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2F8D20A-7728-F14A-A40D-5966CD11A61A}"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20457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2F8D20A-7728-F14A-A40D-5966CD11A61A}" type="datetimeFigureOut">
              <a:rPr lang="de-DE" smtClean="0"/>
              <a:t>22.02.16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84694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42F8D20A-7728-F14A-A40D-5966CD11A61A}" type="datetimeFigureOut">
              <a:rPr lang="de-DE" smtClean="0"/>
              <a:t>22.02.16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03162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F8D20A-7728-F14A-A40D-5966CD11A61A}" type="datetimeFigureOut">
              <a:rPr lang="de-DE" smtClean="0"/>
              <a:t>22.02.16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75601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smtClean="0"/>
              <a:t>Mastertitelformat bearbeiten</a:t>
            </a:r>
            <a:endParaRPr lang="de-DE"/>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2F8D20A-7728-F14A-A40D-5966CD11A61A}"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1153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smtClean="0"/>
              <a:t>Mastertitelformat bearbeiten</a:t>
            </a:r>
            <a:endParaRPr lang="de-DE"/>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2F8D20A-7728-F14A-A40D-5966CD11A61A}"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2221049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42F8D20A-7728-F14A-A40D-5966CD11A61A}" type="datetimeFigureOut">
              <a:rPr lang="de-DE" smtClean="0"/>
              <a:t>22.02.16</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F5DFEEF7-FC7A-344A-A894-FAFB5765C5F1}" type="slidenum">
              <a:rPr lang="de-DE" smtClean="0"/>
              <a:t>‹Nr.›</a:t>
            </a:fld>
            <a:endParaRPr lang="de-DE"/>
          </a:p>
        </p:txBody>
      </p:sp>
    </p:spTree>
    <p:extLst>
      <p:ext uri="{BB962C8B-B14F-4D97-AF65-F5344CB8AC3E}">
        <p14:creationId xmlns:p14="http://schemas.microsoft.com/office/powerpoint/2010/main" val="263302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05</a:t>
            </a:r>
            <a:endParaRPr lang="de-DE" sz="1050" b="1" dirty="0">
              <a:solidFill>
                <a:schemeClr val="bg1"/>
              </a:solidFill>
              <a:latin typeface="Avenir Heavy"/>
              <a:cs typeface="Avenir Heavy"/>
            </a:endParaRP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6" name="Rechteck 15"/>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7" name="Textfeld 16"/>
          <p:cNvSpPr txBox="1"/>
          <p:nvPr/>
        </p:nvSpPr>
        <p:spPr>
          <a:xfrm>
            <a:off x="865450" y="1339459"/>
            <a:ext cx="5942053" cy="3554820"/>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900" dirty="0" smtClean="0">
                <a:solidFill>
                  <a:srgbClr val="747982"/>
                </a:solidFill>
                <a:latin typeface="Avenir Book"/>
                <a:cs typeface="Avenir Book"/>
              </a:rPr>
              <a:t>Das </a:t>
            </a:r>
            <a:r>
              <a:rPr lang="de-DE" sz="900" dirty="0">
                <a:solidFill>
                  <a:srgbClr val="747982"/>
                </a:solidFill>
                <a:latin typeface="Avenir Book"/>
                <a:cs typeface="Avenir Book"/>
              </a:rPr>
              <a:t>„Sprint </a:t>
            </a:r>
            <a:r>
              <a:rPr lang="de-DE" sz="900" dirty="0" err="1">
                <a:solidFill>
                  <a:srgbClr val="747982"/>
                </a:solidFill>
                <a:latin typeface="Avenir Book"/>
                <a:cs typeface="Avenir Book"/>
              </a:rPr>
              <a:t>Planing</a:t>
            </a:r>
            <a:r>
              <a:rPr lang="de-DE" sz="900" dirty="0">
                <a:solidFill>
                  <a:srgbClr val="747982"/>
                </a:solidFill>
                <a:latin typeface="Avenir Book"/>
                <a:cs typeface="Avenir Book"/>
              </a:rPr>
              <a:t>“ ist eines der </a:t>
            </a:r>
            <a:r>
              <a:rPr lang="de-DE" sz="900" dirty="0" err="1">
                <a:solidFill>
                  <a:srgbClr val="747982"/>
                </a:solidFill>
                <a:latin typeface="Avenir Book"/>
                <a:cs typeface="Avenir Book"/>
              </a:rPr>
              <a:t>Scrumereignisse</a:t>
            </a:r>
            <a:r>
              <a:rPr lang="de-DE" sz="900" dirty="0">
                <a:solidFill>
                  <a:srgbClr val="747982"/>
                </a:solidFill>
                <a:latin typeface="Avenir Book"/>
                <a:cs typeface="Avenir Book"/>
              </a:rPr>
              <a:t>. Das gesamte </a:t>
            </a:r>
            <a:r>
              <a:rPr lang="de-DE" sz="900" dirty="0" err="1">
                <a:solidFill>
                  <a:srgbClr val="747982"/>
                </a:solidFill>
                <a:latin typeface="Avenir Book"/>
                <a:cs typeface="Avenir Book"/>
              </a:rPr>
              <a:t>Scrum</a:t>
            </a:r>
            <a:r>
              <a:rPr lang="de-DE" sz="900" dirty="0">
                <a:solidFill>
                  <a:srgbClr val="747982"/>
                </a:solidFill>
                <a:latin typeface="Avenir Book"/>
                <a:cs typeface="Avenir Book"/>
              </a:rPr>
              <a:t> Team trifft sich um den nächsten Sprint (siehe SCR-01) zu besprechen. Dabei wird das Sprint </a:t>
            </a:r>
            <a:r>
              <a:rPr lang="de-DE" sz="900" dirty="0" err="1">
                <a:solidFill>
                  <a:srgbClr val="747982"/>
                </a:solidFill>
                <a:latin typeface="Avenir Book"/>
                <a:cs typeface="Avenir Book"/>
              </a:rPr>
              <a:t>Backlog</a:t>
            </a:r>
            <a:r>
              <a:rPr lang="de-DE" sz="900" dirty="0">
                <a:solidFill>
                  <a:srgbClr val="747982"/>
                </a:solidFill>
                <a:latin typeface="Avenir Book"/>
                <a:cs typeface="Avenir Book"/>
              </a:rPr>
              <a:t> </a:t>
            </a:r>
            <a:r>
              <a:rPr lang="de-DE" sz="900" dirty="0" err="1">
                <a:solidFill>
                  <a:srgbClr val="747982"/>
                </a:solidFill>
                <a:latin typeface="Avenir Book"/>
                <a:cs typeface="Avenir Book"/>
              </a:rPr>
              <a:t>befüllt</a:t>
            </a:r>
            <a:r>
              <a:rPr lang="de-DE" sz="900" dirty="0">
                <a:solidFill>
                  <a:srgbClr val="747982"/>
                </a:solidFill>
                <a:latin typeface="Avenir Book"/>
                <a:cs typeface="Avenir Book"/>
              </a:rPr>
              <a:t> und somit festgelegt, welche Arbeit im nächsten Sprint voraussichtlich getan werden </a:t>
            </a:r>
            <a:r>
              <a:rPr lang="de-DE" sz="900" dirty="0" smtClean="0">
                <a:solidFill>
                  <a:srgbClr val="747982"/>
                </a:solidFill>
                <a:latin typeface="Avenir Book"/>
                <a:cs typeface="Avenir Book"/>
              </a:rPr>
              <a:t>kann.</a:t>
            </a:r>
          </a:p>
          <a:p>
            <a:pPr lvl="0">
              <a:buSzPct val="170000"/>
            </a:pPr>
            <a:endParaRPr lang="de-DE" sz="900" dirty="0" smtClean="0">
              <a:solidFill>
                <a:srgbClr val="747982"/>
              </a:solidFill>
              <a:latin typeface="Avenir Book"/>
              <a:cs typeface="Avenir Book"/>
            </a:endParaRPr>
          </a:p>
          <a:p>
            <a:pPr marL="271463" lvl="0" indent="-271463">
              <a:buSzPct val="170000"/>
              <a:buBlip>
                <a:blip r:embed="rId3"/>
              </a:buBlip>
            </a:pPr>
            <a:r>
              <a:rPr lang="de-DE" sz="900" dirty="0" smtClean="0">
                <a:solidFill>
                  <a:srgbClr val="747982"/>
                </a:solidFill>
                <a:latin typeface="Avenir Book"/>
                <a:cs typeface="Avenir Book"/>
              </a:rPr>
              <a:t>Das </a:t>
            </a:r>
            <a:r>
              <a:rPr lang="de-DE" sz="900" dirty="0">
                <a:solidFill>
                  <a:srgbClr val="747982"/>
                </a:solidFill>
                <a:latin typeface="Avenir Book"/>
                <a:cs typeface="Avenir Book"/>
              </a:rPr>
              <a:t>Treffen ist </a:t>
            </a:r>
            <a:r>
              <a:rPr lang="de-DE" sz="900" dirty="0" err="1">
                <a:solidFill>
                  <a:srgbClr val="747982"/>
                </a:solidFill>
                <a:latin typeface="Avenir Book"/>
                <a:cs typeface="Avenir Book"/>
              </a:rPr>
              <a:t>timeboxed</a:t>
            </a:r>
            <a:r>
              <a:rPr lang="de-DE" sz="900" dirty="0">
                <a:solidFill>
                  <a:srgbClr val="747982"/>
                </a:solidFill>
                <a:latin typeface="Avenir Book"/>
                <a:cs typeface="Avenir Book"/>
              </a:rPr>
              <a:t>. Es ist auf eine Dauer von maximal 8h für 4 Wochen Sprints beschränkt. Bei kürzeren Sprints ist reduziert sich die </a:t>
            </a:r>
            <a:r>
              <a:rPr lang="de-DE" sz="900" dirty="0" err="1">
                <a:solidFill>
                  <a:srgbClr val="747982"/>
                </a:solidFill>
                <a:latin typeface="Avenir Book"/>
                <a:cs typeface="Avenir Book"/>
              </a:rPr>
              <a:t>Timebox</a:t>
            </a:r>
            <a:r>
              <a:rPr lang="de-DE" sz="900" dirty="0">
                <a:solidFill>
                  <a:srgbClr val="747982"/>
                </a:solidFill>
                <a:latin typeface="Avenir Book"/>
                <a:cs typeface="Avenir Book"/>
              </a:rPr>
              <a:t> </a:t>
            </a:r>
            <a:r>
              <a:rPr lang="de-DE" sz="900" dirty="0" smtClean="0">
                <a:solidFill>
                  <a:srgbClr val="747982"/>
                </a:solidFill>
                <a:latin typeface="Avenir Book"/>
                <a:cs typeface="Avenir Book"/>
              </a:rPr>
              <a:t>verhältnismäßig.</a:t>
            </a:r>
          </a:p>
          <a:p>
            <a:pPr lvl="0">
              <a:buSzPct val="170000"/>
            </a:pPr>
            <a:endParaRPr lang="de-DE" sz="900" dirty="0" smtClean="0">
              <a:solidFill>
                <a:srgbClr val="747982"/>
              </a:solidFill>
              <a:latin typeface="Avenir Book"/>
              <a:cs typeface="Avenir Book"/>
            </a:endParaRPr>
          </a:p>
          <a:p>
            <a:pPr marL="271463" lvl="0" indent="-271463">
              <a:buSzPct val="170000"/>
              <a:buBlip>
                <a:blip r:embed="rId3"/>
              </a:buBlip>
            </a:pPr>
            <a:r>
              <a:rPr lang="de-DE" sz="900" dirty="0" smtClean="0">
                <a:solidFill>
                  <a:srgbClr val="747982"/>
                </a:solidFill>
                <a:latin typeface="Avenir Book"/>
                <a:cs typeface="Avenir Book"/>
              </a:rPr>
              <a:t>Vor </a:t>
            </a:r>
            <a:r>
              <a:rPr lang="de-DE" sz="900" dirty="0">
                <a:solidFill>
                  <a:srgbClr val="747982"/>
                </a:solidFill>
                <a:latin typeface="Avenir Book"/>
                <a:cs typeface="Avenir Book"/>
              </a:rPr>
              <a:t>dem </a:t>
            </a:r>
            <a:r>
              <a:rPr lang="de-DE" sz="900" dirty="0" err="1">
                <a:solidFill>
                  <a:srgbClr val="747982"/>
                </a:solidFill>
                <a:latin typeface="Avenir Book"/>
                <a:cs typeface="Avenir Book"/>
              </a:rPr>
              <a:t>meeting</a:t>
            </a:r>
            <a:r>
              <a:rPr lang="de-DE" sz="900" dirty="0">
                <a:solidFill>
                  <a:srgbClr val="747982"/>
                </a:solidFill>
                <a:latin typeface="Avenir Book"/>
                <a:cs typeface="Avenir Book"/>
              </a:rPr>
              <a:t> macht sich der </a:t>
            </a:r>
            <a:r>
              <a:rPr lang="de-DE" sz="900" dirty="0" err="1">
                <a:solidFill>
                  <a:srgbClr val="747982"/>
                </a:solidFill>
                <a:latin typeface="Avenir Book"/>
                <a:cs typeface="Avenir Book"/>
              </a:rPr>
              <a:t>Product</a:t>
            </a:r>
            <a:r>
              <a:rPr lang="de-DE" sz="900" dirty="0">
                <a:solidFill>
                  <a:srgbClr val="747982"/>
                </a:solidFill>
                <a:latin typeface="Avenir Book"/>
                <a:cs typeface="Avenir Book"/>
              </a:rPr>
              <a:t> </a:t>
            </a:r>
            <a:r>
              <a:rPr lang="de-DE" sz="900" dirty="0" err="1">
                <a:solidFill>
                  <a:srgbClr val="747982"/>
                </a:solidFill>
                <a:latin typeface="Avenir Book"/>
                <a:cs typeface="Avenir Book"/>
              </a:rPr>
              <a:t>Owner</a:t>
            </a:r>
            <a:r>
              <a:rPr lang="de-DE" sz="900" dirty="0">
                <a:solidFill>
                  <a:srgbClr val="747982"/>
                </a:solidFill>
                <a:latin typeface="Avenir Book"/>
                <a:cs typeface="Avenir Book"/>
              </a:rPr>
              <a:t> Gedanken über die Produktvision und bringt sie in die Besprechung </a:t>
            </a:r>
            <a:r>
              <a:rPr lang="de-DE" sz="900" dirty="0" smtClean="0">
                <a:solidFill>
                  <a:srgbClr val="747982"/>
                </a:solidFill>
                <a:latin typeface="Avenir Book"/>
                <a:cs typeface="Avenir Book"/>
              </a:rPr>
              <a:t>mit.</a:t>
            </a:r>
          </a:p>
          <a:p>
            <a:pPr lvl="0">
              <a:buSzPct val="170000"/>
            </a:pPr>
            <a:endParaRPr lang="de-DE" sz="900" dirty="0" smtClean="0">
              <a:solidFill>
                <a:srgbClr val="747982"/>
              </a:solidFill>
              <a:latin typeface="Avenir Book"/>
              <a:cs typeface="Avenir Book"/>
            </a:endParaRPr>
          </a:p>
          <a:p>
            <a:pPr marL="271463" lvl="0" indent="-271463">
              <a:buSzPct val="170000"/>
              <a:buBlip>
                <a:blip r:embed="rId3"/>
              </a:buBlip>
            </a:pPr>
            <a:r>
              <a:rPr lang="de-DE" sz="900" dirty="0" smtClean="0">
                <a:solidFill>
                  <a:srgbClr val="747982"/>
                </a:solidFill>
                <a:latin typeface="Avenir Book"/>
                <a:cs typeface="Avenir Book"/>
              </a:rPr>
              <a:t>Wenn </a:t>
            </a:r>
            <a:r>
              <a:rPr lang="de-DE" sz="900" dirty="0">
                <a:solidFill>
                  <a:srgbClr val="747982"/>
                </a:solidFill>
                <a:latin typeface="Avenir Book"/>
                <a:cs typeface="Avenir Book"/>
              </a:rPr>
              <a:t>Du in Dein erstes Sprint </a:t>
            </a:r>
            <a:r>
              <a:rPr lang="de-DE" sz="900" dirty="0" err="1">
                <a:solidFill>
                  <a:srgbClr val="747982"/>
                </a:solidFill>
                <a:latin typeface="Avenir Book"/>
                <a:cs typeface="Avenir Book"/>
              </a:rPr>
              <a:t>Planing</a:t>
            </a:r>
            <a:r>
              <a:rPr lang="de-DE" sz="900" dirty="0">
                <a:solidFill>
                  <a:srgbClr val="747982"/>
                </a:solidFill>
                <a:latin typeface="Avenir Book"/>
                <a:cs typeface="Avenir Book"/>
              </a:rPr>
              <a:t> gehst, bist Du Dein </a:t>
            </a:r>
            <a:r>
              <a:rPr lang="de-DE" sz="900" dirty="0" err="1">
                <a:solidFill>
                  <a:srgbClr val="747982"/>
                </a:solidFill>
                <a:latin typeface="Avenir Book"/>
                <a:cs typeface="Avenir Book"/>
              </a:rPr>
              <a:t>Product</a:t>
            </a:r>
            <a:r>
              <a:rPr lang="de-DE" sz="900" dirty="0">
                <a:solidFill>
                  <a:srgbClr val="747982"/>
                </a:solidFill>
                <a:latin typeface="Avenir Book"/>
                <a:cs typeface="Avenir Book"/>
              </a:rPr>
              <a:t> </a:t>
            </a:r>
            <a:r>
              <a:rPr lang="de-DE" sz="900" dirty="0" err="1">
                <a:solidFill>
                  <a:srgbClr val="747982"/>
                </a:solidFill>
                <a:latin typeface="Avenir Book"/>
                <a:cs typeface="Avenir Book"/>
              </a:rPr>
              <a:t>Owner</a:t>
            </a:r>
            <a:r>
              <a:rPr lang="de-DE" sz="900" dirty="0">
                <a:solidFill>
                  <a:srgbClr val="747982"/>
                </a:solidFill>
                <a:latin typeface="Avenir Book"/>
                <a:cs typeface="Avenir Book"/>
              </a:rPr>
              <a:t>. Du musst also wissen, wohin Du mit Deinem Stück willst und solltest eine Vision von Deinem Stück formulieren können, die andere in Deinem Team verstehen oder sogar mitreißen </a:t>
            </a:r>
            <a:r>
              <a:rPr lang="de-DE" sz="900" dirty="0" smtClean="0">
                <a:solidFill>
                  <a:srgbClr val="747982"/>
                </a:solidFill>
                <a:latin typeface="Avenir Book"/>
                <a:cs typeface="Avenir Book"/>
              </a:rPr>
              <a:t>kann.</a:t>
            </a:r>
          </a:p>
          <a:p>
            <a:pPr lvl="0">
              <a:buSzPct val="170000"/>
            </a:pPr>
            <a:endParaRPr lang="de-DE" sz="900" dirty="0" smtClean="0">
              <a:solidFill>
                <a:srgbClr val="747982"/>
              </a:solidFill>
              <a:latin typeface="Avenir Book"/>
              <a:cs typeface="Avenir Book"/>
            </a:endParaRPr>
          </a:p>
          <a:p>
            <a:pPr marL="271463" lvl="0" indent="-271463">
              <a:buSzPct val="170000"/>
              <a:buBlip>
                <a:blip r:embed="rId3"/>
              </a:buBlip>
            </a:pPr>
            <a:r>
              <a:rPr lang="de-DE" sz="900" dirty="0" smtClean="0">
                <a:solidFill>
                  <a:srgbClr val="747982"/>
                </a:solidFill>
                <a:latin typeface="Avenir Book"/>
                <a:cs typeface="Avenir Book"/>
              </a:rPr>
              <a:t>Wenn </a:t>
            </a:r>
            <a:r>
              <a:rPr lang="de-DE" sz="900" dirty="0">
                <a:solidFill>
                  <a:srgbClr val="747982"/>
                </a:solidFill>
                <a:latin typeface="Avenir Book"/>
                <a:cs typeface="Avenir Book"/>
              </a:rPr>
              <a:t>Du mit anderen Musikern zusammen ein Konzert vorbereitest oder in einer Band, einem Ensemble oder einem Klassenverband musizierst kann ein gemeinsames Qualitätsbewusstsein für Eure Vorträge entstehen. Eine Diskussion darüber, wohin die gemeinsame Reise mit einem bestimmten Stück geht, was das dahinterstehende Ziel oder Traum ist, warum man dieses Stück musiziert und wie man sich den Weg dorthin vorstellt, gibt dem nachstehenden Üben Substanz und ein Fundament. </a:t>
            </a:r>
            <a:endParaRPr lang="de-DE" sz="900" dirty="0" smtClean="0">
              <a:solidFill>
                <a:srgbClr val="747982"/>
              </a:solidFill>
              <a:latin typeface="Avenir Book"/>
              <a:cs typeface="Avenir Book"/>
            </a:endParaRPr>
          </a:p>
          <a:p>
            <a:pPr lvl="0">
              <a:buSzPct val="170000"/>
            </a:pPr>
            <a:endParaRPr lang="de-DE" sz="900" dirty="0" smtClean="0">
              <a:solidFill>
                <a:srgbClr val="747982"/>
              </a:solidFill>
              <a:latin typeface="Avenir Book"/>
              <a:cs typeface="Avenir Book"/>
            </a:endParaRPr>
          </a:p>
          <a:p>
            <a:pPr marL="271463" lvl="0" indent="-271463">
              <a:buSzPct val="170000"/>
              <a:buBlip>
                <a:blip r:embed="rId3"/>
              </a:buBlip>
            </a:pPr>
            <a:r>
              <a:rPr lang="de-DE" sz="900" dirty="0" smtClean="0">
                <a:solidFill>
                  <a:srgbClr val="747982"/>
                </a:solidFill>
                <a:latin typeface="Avenir Book"/>
                <a:cs typeface="Avenir Book"/>
              </a:rPr>
              <a:t>Durch </a:t>
            </a:r>
            <a:r>
              <a:rPr lang="de-DE" sz="900" dirty="0">
                <a:solidFill>
                  <a:srgbClr val="747982"/>
                </a:solidFill>
                <a:latin typeface="Avenir Book"/>
                <a:cs typeface="Avenir Book"/>
              </a:rPr>
              <a:t>die gemeinsame Planung wird man mitverantwortlich für den </a:t>
            </a:r>
            <a:r>
              <a:rPr lang="de-DE" sz="900" dirty="0" err="1">
                <a:solidFill>
                  <a:srgbClr val="747982"/>
                </a:solidFill>
                <a:latin typeface="Avenir Book"/>
                <a:cs typeface="Avenir Book"/>
              </a:rPr>
              <a:t>Übeprozess</a:t>
            </a:r>
            <a:r>
              <a:rPr lang="de-DE" sz="900" dirty="0">
                <a:solidFill>
                  <a:srgbClr val="747982"/>
                </a:solidFill>
                <a:latin typeface="Avenir Book"/>
                <a:cs typeface="Avenir Book"/>
              </a:rPr>
              <a:t> der anderen. Man kommt heraus aus seinem Schneckenhaus um sich mit der </a:t>
            </a:r>
            <a:r>
              <a:rPr lang="de-DE" sz="900" dirty="0" err="1">
                <a:solidFill>
                  <a:srgbClr val="747982"/>
                </a:solidFill>
                <a:latin typeface="Avenir Book"/>
                <a:cs typeface="Avenir Book"/>
              </a:rPr>
              <a:t>Überealität</a:t>
            </a:r>
            <a:r>
              <a:rPr lang="de-DE" sz="900" dirty="0">
                <a:solidFill>
                  <a:srgbClr val="747982"/>
                </a:solidFill>
                <a:latin typeface="Avenir Book"/>
                <a:cs typeface="Avenir Book"/>
              </a:rPr>
              <a:t> anderer Musiker abzugleichen. Was schaffen andere in welcher Zeit? Wann hört jemand auf zu üben, weil sie für ihn fertig ist? Welche Qualitätsstandards werden eingehalten?</a:t>
            </a:r>
          </a:p>
          <a:p>
            <a:pPr lvl="0">
              <a:buSzPct val="170000"/>
            </a:pPr>
            <a:endParaRPr lang="de-DE" sz="900" dirty="0">
              <a:solidFill>
                <a:schemeClr val="bg1">
                  <a:lumMod val="50000"/>
                </a:schemeClr>
              </a:solidFill>
              <a:latin typeface="Avenir Book"/>
              <a:cs typeface="Avenir Book"/>
            </a:endParaRPr>
          </a:p>
        </p:txBody>
      </p:sp>
      <p:sp>
        <p:nvSpPr>
          <p:cNvPr id="25" name="Textfeld 24"/>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PLAN </a:t>
            </a:r>
            <a:r>
              <a:rPr lang="de-DE" sz="2300" dirty="0" smtClean="0">
                <a:solidFill>
                  <a:srgbClr val="7E006B"/>
                </a:solidFill>
                <a:latin typeface="Avenir Book"/>
                <a:cs typeface="Avenir Book"/>
              </a:rPr>
              <a:t>DEINEN SPRINT</a:t>
            </a:r>
            <a:endParaRPr lang="de-DE" sz="2300" dirty="0">
              <a:solidFill>
                <a:srgbClr val="7E006B"/>
              </a:solidFill>
              <a:latin typeface="Avenir Book"/>
              <a:cs typeface="Avenir Book"/>
            </a:endParaRPr>
          </a:p>
        </p:txBody>
      </p:sp>
    </p:spTree>
    <p:extLst>
      <p:ext uri="{BB962C8B-B14F-4D97-AF65-F5344CB8AC3E}">
        <p14:creationId xmlns:p14="http://schemas.microsoft.com/office/powerpoint/2010/main" val="340731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05</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092881"/>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smtClean="0">
                <a:solidFill>
                  <a:srgbClr val="747982"/>
                </a:solidFill>
                <a:latin typeface="Avenir Book"/>
                <a:cs typeface="Avenir Book"/>
              </a:rPr>
              <a:t>Setze </a:t>
            </a:r>
            <a:r>
              <a:rPr lang="de-DE" sz="1000" dirty="0">
                <a:solidFill>
                  <a:srgbClr val="747982"/>
                </a:solidFill>
                <a:latin typeface="Avenir Book"/>
                <a:cs typeface="Avenir Book"/>
              </a:rPr>
              <a:t>mit Deinem Team vor Deinen nächsten beiden Sprints (siehe SCR 01) jeweils ein Treffen zur Sprintplanung an. Gebt euch gegenseitig Feedback über die Machbarkeit der geplanten Aufgaben in der angesetzten Zeit. Sprecht über eure „Produktvision“ und gleich euer Qualitätsbewusstsein </a:t>
            </a:r>
            <a:r>
              <a:rPr lang="de-DE" sz="1000" dirty="0" smtClean="0">
                <a:solidFill>
                  <a:srgbClr val="747982"/>
                </a:solidFill>
                <a:latin typeface="Avenir Book"/>
                <a:cs typeface="Avenir Book"/>
              </a:rPr>
              <a:t>ab.</a:t>
            </a:r>
          </a:p>
          <a:p>
            <a:pPr>
              <a:buSzPct val="170000"/>
            </a:pPr>
            <a:endParaRPr lang="de-DE" sz="1000" dirty="0" smtClean="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Nach dem Treffen solltest Du ein gefülltes Sprint </a:t>
            </a:r>
            <a:r>
              <a:rPr lang="de-DE" sz="1000" dirty="0" err="1" smtClean="0">
                <a:solidFill>
                  <a:srgbClr val="747982"/>
                </a:solidFill>
                <a:latin typeface="Avenir Book"/>
                <a:cs typeface="Avenir Book"/>
              </a:rPr>
              <a:t>Backlog</a:t>
            </a:r>
            <a:r>
              <a:rPr lang="de-DE" sz="1000" dirty="0" smtClean="0">
                <a:solidFill>
                  <a:srgbClr val="747982"/>
                </a:solidFill>
                <a:latin typeface="Avenir Book"/>
                <a:cs typeface="Avenir Book"/>
              </a:rPr>
              <a:t> in den Händen halten, das alle Aufgaben für Dich und Dein Team in diesem Sprint beinhaltet, die Ihr schaffen könnt. Dabei kommt es darauf an, dass etwas umgesetzt wird, was vorgezeigt werden kann und fertig ist, wie </a:t>
            </a:r>
            <a:r>
              <a:rPr lang="de-DE" sz="1000" dirty="0" err="1" smtClean="0">
                <a:solidFill>
                  <a:srgbClr val="747982"/>
                </a:solidFill>
                <a:latin typeface="Avenir Book"/>
                <a:cs typeface="Avenir Book"/>
              </a:rPr>
              <a:t>z.B</a:t>
            </a:r>
            <a:r>
              <a:rPr lang="de-DE" sz="1000" dirty="0" smtClean="0">
                <a:solidFill>
                  <a:srgbClr val="747982"/>
                </a:solidFill>
                <a:latin typeface="Avenir Book"/>
                <a:cs typeface="Avenir Book"/>
              </a:rPr>
              <a:t> ein Teil eines Stückes.</a:t>
            </a:r>
          </a:p>
          <a:p>
            <a:pPr>
              <a:buSzPct val="170000"/>
            </a:pPr>
            <a:endParaRPr lang="de-DE" sz="1000" dirty="0" smtClean="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Vor </a:t>
            </a:r>
            <a:r>
              <a:rPr lang="de-DE" sz="1000" dirty="0">
                <a:solidFill>
                  <a:srgbClr val="747982"/>
                </a:solidFill>
                <a:latin typeface="Avenir Book"/>
                <a:cs typeface="Avenir Book"/>
              </a:rPr>
              <a:t>Deinem aller ersten Sprint </a:t>
            </a:r>
            <a:r>
              <a:rPr lang="de-DE" sz="1000" dirty="0" err="1">
                <a:solidFill>
                  <a:srgbClr val="747982"/>
                </a:solidFill>
                <a:latin typeface="Avenir Book"/>
                <a:cs typeface="Avenir Book"/>
              </a:rPr>
              <a:t>Planing</a:t>
            </a:r>
            <a:r>
              <a:rPr lang="de-DE" sz="1000" dirty="0">
                <a:solidFill>
                  <a:srgbClr val="747982"/>
                </a:solidFill>
                <a:latin typeface="Avenir Book"/>
                <a:cs typeface="Avenir Book"/>
              </a:rPr>
              <a:t> solltest </a:t>
            </a:r>
            <a:r>
              <a:rPr lang="de-DE" sz="1000" dirty="0" smtClean="0">
                <a:solidFill>
                  <a:srgbClr val="747982"/>
                </a:solidFill>
                <a:latin typeface="Avenir Book"/>
                <a:cs typeface="Avenir Book"/>
              </a:rPr>
              <a:t>Du </a:t>
            </a:r>
            <a:r>
              <a:rPr lang="de-DE" sz="1000" dirty="0">
                <a:solidFill>
                  <a:srgbClr val="747982"/>
                </a:solidFill>
                <a:latin typeface="Avenir Book"/>
                <a:cs typeface="Avenir Book"/>
              </a:rPr>
              <a:t>ein Treffen organisieren, in dem </a:t>
            </a:r>
            <a:r>
              <a:rPr lang="de-DE" sz="1000" dirty="0" smtClean="0">
                <a:solidFill>
                  <a:srgbClr val="747982"/>
                </a:solidFill>
                <a:latin typeface="Avenir Book"/>
                <a:cs typeface="Avenir Book"/>
              </a:rPr>
              <a:t>Ihr </a:t>
            </a:r>
            <a:r>
              <a:rPr lang="de-DE" sz="1000" dirty="0">
                <a:solidFill>
                  <a:srgbClr val="747982"/>
                </a:solidFill>
                <a:latin typeface="Avenir Book"/>
                <a:cs typeface="Avenir Book"/>
              </a:rPr>
              <a:t>E</a:t>
            </a:r>
            <a:r>
              <a:rPr lang="de-DE" sz="1000" dirty="0" smtClean="0">
                <a:solidFill>
                  <a:srgbClr val="747982"/>
                </a:solidFill>
                <a:latin typeface="Avenir Book"/>
                <a:cs typeface="Avenir Book"/>
              </a:rPr>
              <a:t>uch </a:t>
            </a:r>
            <a:r>
              <a:rPr lang="de-DE" sz="1000" dirty="0">
                <a:solidFill>
                  <a:srgbClr val="747982"/>
                </a:solidFill>
                <a:latin typeface="Avenir Book"/>
                <a:cs typeface="Avenir Book"/>
              </a:rPr>
              <a:t>über eure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(siehe SCR 04) unterhaltet um herauszufinden, was </a:t>
            </a:r>
            <a:r>
              <a:rPr lang="de-DE" sz="1000">
                <a:solidFill>
                  <a:srgbClr val="747982"/>
                </a:solidFill>
                <a:latin typeface="Avenir Book"/>
                <a:cs typeface="Avenir Book"/>
              </a:rPr>
              <a:t>für </a:t>
            </a:r>
            <a:r>
              <a:rPr lang="de-DE" sz="1000" smtClean="0">
                <a:solidFill>
                  <a:srgbClr val="747982"/>
                </a:solidFill>
                <a:latin typeface="Avenir Book"/>
                <a:cs typeface="Avenir Book"/>
              </a:rPr>
              <a:t>Euch </a:t>
            </a:r>
            <a:r>
              <a:rPr lang="de-DE" sz="1000" dirty="0">
                <a:solidFill>
                  <a:srgbClr val="747982"/>
                </a:solidFill>
                <a:latin typeface="Avenir Book"/>
                <a:cs typeface="Avenir Book"/>
              </a:rPr>
              <a:t>die Stadien sind, durch die eine Phrase (siehe SCR 03) laufen muss.</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p:nvPicPr>
        <p:blipFill>
          <a:blip r:embed="rId4">
            <a:extLst/>
          </a:blip>
          <a:stretch>
            <a:fillRect/>
          </a:stretch>
        </p:blipFill>
        <p:spPr>
          <a:xfrm>
            <a:off x="6174185" y="4992838"/>
            <a:ext cx="886619" cy="214128"/>
          </a:xfrm>
          <a:prstGeom prst="rect">
            <a:avLst/>
          </a:prstGeom>
          <a:ln w="12700">
            <a:miter lim="400000"/>
          </a:ln>
        </p:spPr>
      </p:pic>
      <p:sp>
        <p:nvSpPr>
          <p:cNvPr id="13" name="Textfeld 1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896412014"/>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466</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Avenir Book</vt:lpstr>
      <vt:lpstr>Avenir Heavy</vt:lpstr>
      <vt:lpstr>Avenir Light</vt:lpstr>
      <vt:lpstr>Calibri</vt:lpstr>
      <vt:lpstr>Arial</vt:lpstr>
      <vt:lpstr>Office-Design</vt:lpstr>
      <vt:lpstr>PowerPoint-Präsentation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6</cp:revision>
  <cp:lastPrinted>2015-03-30T05:48:46Z</cp:lastPrinted>
  <dcterms:created xsi:type="dcterms:W3CDTF">2015-03-30T05:28:53Z</dcterms:created>
  <dcterms:modified xsi:type="dcterms:W3CDTF">2016-02-22T16:37:19Z</dcterms:modified>
</cp:coreProperties>
</file>