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02"/>
  </p:normalViewPr>
  <p:slideViewPr>
    <p:cSldViewPr snapToGrid="0" snapToObjects="1">
      <p:cViewPr varScale="1">
        <p:scale>
          <a:sx n="149" d="100"/>
          <a:sy n="149" d="100"/>
        </p:scale>
        <p:origin x="1848" y="168"/>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7DEB4-B5AE-0041-BF85-C0060B36FE09}" type="datetimeFigureOut">
              <a:rPr lang="en-US" smtClean="0"/>
              <a:t>7/25/24</a:t>
            </a:fld>
            <a:endParaRPr lang="en-US"/>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22469-3237-6341-8F96-F3BC8D86C935}" type="slidenum">
              <a:rPr lang="en-US" smtClean="0"/>
              <a:t>‹Nr.›</a:t>
            </a:fld>
            <a:endParaRPr lang="en-US"/>
          </a:p>
        </p:txBody>
      </p:sp>
    </p:spTree>
    <p:extLst>
      <p:ext uri="{BB962C8B-B14F-4D97-AF65-F5344CB8AC3E}">
        <p14:creationId xmlns:p14="http://schemas.microsoft.com/office/powerpoint/2010/main" val="218767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DAD22469-3237-6341-8F96-F3BC8D86C935}" type="slidenum">
              <a:rPr lang="en-US" smtClean="0"/>
              <a:t>1</a:t>
            </a:fld>
            <a:endParaRPr lang="en-US"/>
          </a:p>
        </p:txBody>
      </p:sp>
    </p:spTree>
    <p:extLst>
      <p:ext uri="{BB962C8B-B14F-4D97-AF65-F5344CB8AC3E}">
        <p14:creationId xmlns:p14="http://schemas.microsoft.com/office/powerpoint/2010/main" val="422322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A6107C09-E665-91D9-BF95-CDDD367C20BA}"/>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636C351-67CB-872C-1512-B1D7605060A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HUBSCHRAUBER</a:t>
            </a:r>
            <a:r>
              <a:rPr lang="de-DE" dirty="0"/>
              <a:t>PERSPEKTIVE</a:t>
            </a:r>
          </a:p>
        </p:txBody>
      </p:sp>
      <p:sp>
        <p:nvSpPr>
          <p:cNvPr id="3" name="Inhaltsplatzhalter 2"/>
          <p:cNvSpPr>
            <a:spLocks noGrp="1"/>
          </p:cNvSpPr>
          <p:nvPr>
            <p:ph idx="13"/>
          </p:nvPr>
        </p:nvSpPr>
        <p:spPr>
          <a:xfrm>
            <a:off x="858838" y="1436667"/>
            <a:ext cx="6283367" cy="3803542"/>
          </a:xfrm>
        </p:spPr>
        <p:txBody>
          <a:bodyPr>
            <a:noAutofit/>
          </a:bodyPr>
          <a:lstStyle/>
          <a:p>
            <a:pPr algn="just"/>
            <a:r>
              <a:rPr lang="de-DE" sz="950" dirty="0"/>
              <a:t>Kennst du das, dass der gefühlte Berg an Arbeit riesig ist, und Du ihn sowieso nicht abtragen kannst, egal was Du tust? Hast Du hast so viele Baustellen zu bedienen, dass Du den Überblick verlierst? Oder fehlt dir ein Platz, an dem Du gute Ideen einfangen und weiterentwickeln kannst?</a:t>
            </a:r>
          </a:p>
          <a:p>
            <a:pPr algn="just"/>
            <a:r>
              <a:rPr lang="de-DE" sz="950" dirty="0"/>
              <a:t>Dieser Zustand kann Einiges von Deiner Gedankenkapazität verbrauchen. Immer wieder denkst Du darüber nach, was Du denn jetzt noch tun musst oder dir schwirren immer wieder die gleichen Ideen im Kopf herum, weil sie nicht vergessen werden wollen. Diese Denk-Kapazität steht Dir für andere Bereiche nicht mehr zur Verfügung.</a:t>
            </a:r>
          </a:p>
          <a:p>
            <a:pPr algn="just"/>
            <a:r>
              <a:rPr lang="de-DE" sz="950" dirty="0"/>
              <a:t>Im Software-Framework </a:t>
            </a:r>
            <a:r>
              <a:rPr lang="de-DE" sz="950" dirty="0" err="1"/>
              <a:t>Scrum</a:t>
            </a:r>
            <a:r>
              <a:rPr lang="de-DE" sz="950" dirty="0"/>
              <a:t> gibt es das so genannte „</a:t>
            </a:r>
            <a:r>
              <a:rPr lang="de-DE" sz="950" dirty="0" err="1"/>
              <a:t>Product</a:t>
            </a:r>
            <a:r>
              <a:rPr lang="de-DE" sz="950" dirty="0"/>
              <a:t> Backlog“ (vgl. </a:t>
            </a:r>
            <a:r>
              <a:rPr lang="de-DE" sz="950" dirty="0" err="1"/>
              <a:t>Schwaber</a:t>
            </a:r>
            <a:r>
              <a:rPr lang="de-DE" sz="950" dirty="0"/>
              <a:t>/Sutherland 2020, S. 11). Das ist eine „emergente, geordnete Liste der Dinge, die zur Produktverbesserung benötigt werden“ (ebd., S. 11). </a:t>
            </a:r>
          </a:p>
          <a:p>
            <a:pPr algn="just"/>
            <a:r>
              <a:rPr lang="de-DE" sz="950" dirty="0"/>
              <a:t>Es kann Dir dabei helfen dem Berg an Arbeit oder deinen vielfältigen (Übe-)Ideen einen Platz in Deinem Leben zu geben, der nicht in Deinem Kopf ist. Das kann ein echter physischen Platz sein, z.B. bunte Post </a:t>
            </a:r>
            <a:r>
              <a:rPr lang="de-DE" sz="950" dirty="0" err="1"/>
              <a:t>Its</a:t>
            </a:r>
            <a:r>
              <a:rPr lang="de-DE" sz="950" dirty="0"/>
              <a:t> an der Wand in einem Zimmer, in dem Du oft bist, oder ein digitaler in Deinem Handy oder Computer.</a:t>
            </a:r>
          </a:p>
          <a:p>
            <a:pPr algn="just"/>
            <a:r>
              <a:rPr lang="de-DE" sz="950" dirty="0"/>
              <a:t>Du entwirfst Dein </a:t>
            </a:r>
            <a:r>
              <a:rPr lang="de-DE" sz="950" dirty="0" err="1"/>
              <a:t>Backlog</a:t>
            </a:r>
            <a:r>
              <a:rPr lang="de-DE" sz="950" dirty="0"/>
              <a:t>, indem Du Dich Deinen Aufgaben aus der Vogelperspektive näherst. </a:t>
            </a:r>
          </a:p>
          <a:p>
            <a:pPr algn="just"/>
            <a:r>
              <a:rPr lang="de-DE" sz="950" dirty="0"/>
              <a:t>Betrachte Dein Leben und finde Deine Projekte, die Du gerade fertigstellen möchtest. Das sind Deine sog. „</a:t>
            </a:r>
            <a:r>
              <a:rPr lang="de-DE" sz="950" dirty="0" err="1"/>
              <a:t>Epics</a:t>
            </a:r>
            <a:r>
              <a:rPr lang="de-DE" sz="950" dirty="0"/>
              <a:t>“ - große Aufgabenbrocken, die zwar irgendwann ihren Abschluss finden, aber nicht an einem Tag erledigt werden können und zuerst heruntergebrochen werden müssen (vgl. Patton 2014, S. 141).</a:t>
            </a:r>
          </a:p>
          <a:p>
            <a:pPr algn="just"/>
            <a:r>
              <a:rPr lang="de-DE" sz="950" dirty="0"/>
              <a:t>Jedes Epic kann in sog. „User Stories“ heruntergebrochen werden. Sie sind leichtgewichtiger als </a:t>
            </a:r>
            <a:r>
              <a:rPr lang="de-DE" sz="950" dirty="0" err="1"/>
              <a:t>Epics</a:t>
            </a:r>
            <a:r>
              <a:rPr lang="de-DE" sz="950" dirty="0"/>
              <a:t>. In der Softwareentwicklung sind sie das Standardformat, mit dem Backlogs befüllt werden (vgl. Galen 2013, S.  69). Wenn Du z.B. einen Song schreibst, sind die Lyrics eine User Story und das fertige Stück wäre das Epic.</a:t>
            </a:r>
          </a:p>
          <a:p>
            <a:pPr marL="0" indent="0">
              <a:buNone/>
            </a:pPr>
            <a:r>
              <a:rPr lang="de-DE" sz="100" dirty="0"/>
              <a:t>     </a:t>
            </a:r>
          </a:p>
          <a:p>
            <a:pPr marL="0" indent="0">
              <a:buNone/>
            </a:pPr>
            <a:r>
              <a:rPr lang="de-DE" sz="650" dirty="0"/>
              <a:t>Quellen:	Galen, Robert (2013): SCRUM </a:t>
            </a:r>
            <a:r>
              <a:rPr lang="de-DE" sz="650" dirty="0" err="1"/>
              <a:t>Product</a:t>
            </a:r>
            <a:r>
              <a:rPr lang="de-DE" sz="650" dirty="0"/>
              <a:t> Ownership. </a:t>
            </a:r>
            <a:r>
              <a:rPr lang="de-DE" sz="650" dirty="0" err="1"/>
              <a:t>Balancing</a:t>
            </a:r>
            <a:r>
              <a:rPr lang="de-DE" sz="650" dirty="0"/>
              <a:t> Value </a:t>
            </a:r>
            <a:r>
              <a:rPr lang="de-DE" sz="650" dirty="0" err="1"/>
              <a:t>from</a:t>
            </a:r>
            <a:r>
              <a:rPr lang="de-DE" sz="650" dirty="0"/>
              <a:t> </a:t>
            </a:r>
            <a:r>
              <a:rPr lang="de-DE" sz="650" dirty="0" err="1"/>
              <a:t>the</a:t>
            </a:r>
            <a:r>
              <a:rPr lang="de-DE" sz="650" dirty="0"/>
              <a:t> Inside Out. Stories, </a:t>
            </a:r>
            <a:r>
              <a:rPr lang="de-DE" sz="650" dirty="0" err="1"/>
              <a:t>Ideas</a:t>
            </a:r>
            <a:r>
              <a:rPr lang="de-DE" sz="650" dirty="0"/>
              <a:t>, </a:t>
            </a:r>
            <a:r>
              <a:rPr lang="de-DE" sz="650" dirty="0" err="1"/>
              <a:t>Lessons</a:t>
            </a:r>
            <a:r>
              <a:rPr lang="de-DE" sz="650" dirty="0"/>
              <a:t>, and Practices </a:t>
            </a:r>
            <a:r>
              <a:rPr lang="de-DE" sz="650" dirty="0" err="1"/>
              <a:t>for</a:t>
            </a:r>
            <a:r>
              <a:rPr lang="de-DE" sz="650" dirty="0"/>
              <a:t> </a:t>
            </a:r>
            <a:r>
              <a:rPr lang="de-DE" sz="650" dirty="0" err="1"/>
              <a:t>Becoming</a:t>
            </a:r>
            <a:r>
              <a:rPr lang="de-DE" sz="650" dirty="0"/>
              <a:t> a Great </a:t>
            </a:r>
            <a:r>
              <a:rPr lang="de-DE" sz="650" dirty="0" err="1"/>
              <a:t>Product</a:t>
            </a:r>
            <a:r>
              <a:rPr lang="de-DE" sz="650" dirty="0"/>
              <a:t> </a:t>
            </a:r>
            <a:br>
              <a:rPr lang="de-DE" sz="650" dirty="0"/>
            </a:br>
            <a:r>
              <a:rPr lang="de-DE" sz="650" dirty="0"/>
              <a:t>	</a:t>
            </a:r>
            <a:r>
              <a:rPr lang="de-DE" sz="650" dirty="0" err="1"/>
              <a:t>Owner</a:t>
            </a:r>
            <a:r>
              <a:rPr lang="de-DE" sz="650" dirty="0"/>
              <a:t>. 2. Auflage. O.O.: RGCG,LLC </a:t>
            </a:r>
          </a:p>
          <a:p>
            <a:pPr marL="0" indent="0">
              <a:buNone/>
            </a:pPr>
            <a:r>
              <a:rPr lang="de-DE" sz="650" dirty="0"/>
              <a:t>	Patton, Jeff (2014): User Story Mapping Beijing, Cambridge, Farnham u.a.: O´ Reilly</a:t>
            </a:r>
            <a:br>
              <a:rPr lang="de-DE" sz="650" dirty="0"/>
            </a:br>
            <a:r>
              <a:rPr lang="de-DE" sz="650" dirty="0"/>
              <a:t>	</a:t>
            </a:r>
            <a:r>
              <a:rPr lang="de-DE" sz="650" dirty="0" err="1"/>
              <a:t>Schwaber</a:t>
            </a:r>
            <a:r>
              <a:rPr lang="de-DE" sz="650" dirty="0"/>
              <a:t>, Ken/Sutherland, Jeff (2020): Der </a:t>
            </a:r>
            <a:r>
              <a:rPr lang="de-DE" sz="650" dirty="0" err="1"/>
              <a:t>Scrum</a:t>
            </a:r>
            <a:r>
              <a:rPr lang="de-DE" sz="650" dirty="0"/>
              <a:t> Guide. Der gültige Leitfaden für </a:t>
            </a:r>
            <a:r>
              <a:rPr lang="de-DE" sz="650" dirty="0" err="1"/>
              <a:t>Scrum</a:t>
            </a:r>
            <a:r>
              <a:rPr lang="de-DE" sz="650" dirty="0"/>
              <a:t>: Die Spielregeln. http://scrumguides.org/docs/scrumguide/</a:t>
            </a:r>
          </a:p>
          <a:p>
            <a:pPr marL="0" indent="0">
              <a:buNone/>
            </a:pPr>
            <a:r>
              <a:rPr lang="de-DE" sz="650" dirty="0"/>
              <a:t> 	v2020/2020-Scrum-Guide-German.pdf. Abgerufen am 25. Juli 2024</a:t>
            </a:r>
          </a:p>
          <a:p>
            <a:pPr marL="0" indent="0" algn="just">
              <a:buNone/>
            </a:pPr>
            <a:r>
              <a:rPr lang="de-DE" sz="650" dirty="0"/>
              <a: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Brainstorme 3-5 Mal innerhalb von 2 Wochen </a:t>
            </a:r>
            <a:r>
              <a:rPr lang="de-DE" dirty="0" err="1"/>
              <a:t>Epics</a:t>
            </a:r>
            <a:r>
              <a:rPr lang="de-DE" dirty="0"/>
              <a:t> und User Stories für Dein </a:t>
            </a:r>
            <a:r>
              <a:rPr lang="de-DE" dirty="0" err="1"/>
              <a:t>Backlog</a:t>
            </a:r>
            <a:r>
              <a:rPr lang="de-DE" dirty="0"/>
              <a:t>.</a:t>
            </a:r>
          </a:p>
          <a:p>
            <a:pPr algn="just"/>
            <a:r>
              <a:rPr lang="de-DE" dirty="0"/>
              <a:t>Brainstorme und erweitere Dein </a:t>
            </a:r>
            <a:r>
              <a:rPr lang="de-DE" dirty="0" err="1"/>
              <a:t>Backlog</a:t>
            </a:r>
            <a:r>
              <a:rPr lang="de-DE" dirty="0"/>
              <a:t> in Etappen. Lass es liegen und nimm es nach ein paar Stunden oder Tagen wieder zur Hand.</a:t>
            </a:r>
          </a:p>
          <a:p>
            <a:pPr algn="just"/>
            <a:r>
              <a:rPr lang="de-DE" dirty="0"/>
              <a:t>Finde einen Ort für Dein </a:t>
            </a:r>
            <a:r>
              <a:rPr lang="de-DE" dirty="0" err="1"/>
              <a:t>Backlog</a:t>
            </a:r>
            <a:r>
              <a:rPr lang="de-DE" dirty="0"/>
              <a:t>. Wichtig ist, dass die User Stories in ihrer Reihenfolge verschiebbar sind. Post </a:t>
            </a:r>
            <a:r>
              <a:rPr lang="de-DE" dirty="0" err="1"/>
              <a:t>Its</a:t>
            </a:r>
            <a:r>
              <a:rPr lang="de-DE" dirty="0"/>
              <a:t> kann man leicht an einen anderen Ort kleben oder auch wegnehmen, wenn sie erledigt sind. Genauso kannst Du eine flexible Notiz App wie z.B. </a:t>
            </a:r>
            <a:r>
              <a:rPr lang="de-DE" dirty="0" err="1"/>
              <a:t>One</a:t>
            </a:r>
            <a:r>
              <a:rPr lang="de-DE" dirty="0"/>
              <a:t> Note oder andere dafür finden.</a:t>
            </a:r>
          </a:p>
          <a:p>
            <a:r>
              <a:rPr lang="de-DE" dirty="0"/>
              <a:t>Wenn Du möchtest kannst Du mit Farben arbeiten. Gib den </a:t>
            </a:r>
            <a:r>
              <a:rPr lang="de-DE" dirty="0" err="1"/>
              <a:t>Epics</a:t>
            </a:r>
            <a:r>
              <a:rPr lang="de-DE" dirty="0"/>
              <a:t> verschiedene</a:t>
            </a:r>
            <a:br>
              <a:rPr lang="de-DE" dirty="0"/>
            </a:br>
            <a:r>
              <a:rPr lang="de-DE" dirty="0"/>
              <a:t>Farben und den dazugehörigen User Stories die entsprechende Farbe des </a:t>
            </a:r>
            <a:r>
              <a:rPr lang="de-DE" dirty="0" err="1"/>
              <a:t>Epics</a:t>
            </a:r>
            <a:r>
              <a:rPr lang="de-DE" dirty="0"/>
              <a:t>.</a:t>
            </a:r>
          </a:p>
          <a:p>
            <a:r>
              <a:rPr lang="de-DE" dirty="0"/>
              <a:t>Wenn Du möchtest, kannst Du Dein </a:t>
            </a:r>
            <a:r>
              <a:rPr lang="de-DE" dirty="0" err="1"/>
              <a:t>Backlog</a:t>
            </a:r>
            <a:r>
              <a:rPr lang="de-DE" dirty="0"/>
              <a:t> zweispaltig abbilden: links die </a:t>
            </a:r>
            <a:br>
              <a:rPr lang="de-DE" dirty="0"/>
            </a:br>
            <a:r>
              <a:rPr lang="de-DE" dirty="0" err="1"/>
              <a:t>Epics</a:t>
            </a:r>
            <a:r>
              <a:rPr lang="de-DE" dirty="0"/>
              <a:t> und rechts die User Stories.</a:t>
            </a:r>
          </a:p>
          <a:p>
            <a:r>
              <a:rPr lang="de-DE" dirty="0"/>
              <a:t>Zeige Deinem Team Dein </a:t>
            </a:r>
            <a:r>
              <a:rPr lang="de-DE" dirty="0" err="1"/>
              <a:t>Backlog</a:t>
            </a:r>
            <a:r>
              <a:rPr lang="de-DE" dirty="0"/>
              <a:t> und sprich mit ihnen darüber.</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642</Words>
  <Application>Microsoft Macintosh PowerPoint</Application>
  <PresentationFormat>Benutzerdefiniert</PresentationFormat>
  <Paragraphs>21</Paragraphs>
  <Slides>2</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ger_apprentice_training_card_template_mm_cc</vt:lpstr>
      <vt:lpstr>HUBSCHRAUBERPERSPEKTIVE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43</cp:revision>
  <cp:lastPrinted>2024-07-25T18:03:06Z</cp:lastPrinted>
  <dcterms:created xsi:type="dcterms:W3CDTF">2015-03-26T08:30:55Z</dcterms:created>
  <dcterms:modified xsi:type="dcterms:W3CDTF">2024-07-28T15:33:39Z</dcterms:modified>
</cp:coreProperties>
</file>