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6" r:id="rId3"/>
  </p:sldIdLst>
  <p:sldSz cx="7562850" cy="5330825"/>
  <p:notesSz cx="6858000" cy="9144000"/>
  <p:defaultTextStyle>
    <a:defPPr>
      <a:defRPr lang="de-DE"/>
    </a:defPPr>
    <a:lvl1pPr marL="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03388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806775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210163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61355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016938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420325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823713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22710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5D5E5F"/>
    <a:srgbClr val="7E006B"/>
    <a:srgbClr val="D2B1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64" d="100"/>
          <a:sy n="164" d="100"/>
        </p:scale>
        <p:origin x="-1352" y="-104"/>
      </p:cViewPr>
      <p:guideLst>
        <p:guide orient="horz" pos="657"/>
        <p:guide pos="73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Relationship Id="rId3" Type="http://schemas.openxmlformats.org/officeDocument/2006/relationships/image" Target="../media/image4.e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66813" y="545546"/>
            <a:ext cx="4612406" cy="461665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 smtClean="0"/>
              <a:t>Mastertitelformat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66813" y="870827"/>
            <a:ext cx="5293995" cy="462329"/>
          </a:xfrm>
        </p:spPr>
        <p:txBody>
          <a:bodyPr>
            <a:normAutofit/>
          </a:bodyPr>
          <a:lstStyle>
            <a:lvl1pPr marL="0" indent="0" algn="l">
              <a:buNone/>
              <a:defRPr sz="2300">
                <a:solidFill>
                  <a:srgbClr val="7E006B"/>
                </a:solidFill>
                <a:latin typeface="Avenir Book"/>
                <a:cs typeface="Avenir Book"/>
              </a:defRPr>
            </a:lvl1pPr>
            <a:lvl2pPr marL="4033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067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101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135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169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203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237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2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de-DE" dirty="0"/>
          </a:p>
        </p:txBody>
      </p:sp>
      <p:sp>
        <p:nvSpPr>
          <p:cNvPr id="7" name="Textplatzhalter 2"/>
          <p:cNvSpPr>
            <a:spLocks noGrp="1"/>
          </p:cNvSpPr>
          <p:nvPr>
            <p:ph idx="13"/>
          </p:nvPr>
        </p:nvSpPr>
        <p:spPr>
          <a:xfrm>
            <a:off x="858838" y="1568452"/>
            <a:ext cx="6011545" cy="3133835"/>
          </a:xfrm>
          <a:prstGeom prst="rect">
            <a:avLst/>
          </a:prstGeom>
        </p:spPr>
        <p:txBody>
          <a:bodyPr vert="horz" lIns="80678" tIns="40339" rIns="80678" bIns="40339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Titelplatzhalter 1"/>
          <p:cNvSpPr txBox="1">
            <a:spLocks/>
          </p:cNvSpPr>
          <p:nvPr userDrawn="1"/>
        </p:nvSpPr>
        <p:spPr>
          <a:xfrm>
            <a:off x="1169473" y="1075916"/>
            <a:ext cx="35200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ctr" defTabSz="403388" rtl="0" eaLnBrk="1" latinLnBrk="0" hangingPunct="1">
              <a:spcBef>
                <a:spcPct val="0"/>
              </a:spcBef>
              <a:buNone/>
              <a:defRPr lang="de-DE" sz="2400" b="0" kern="1200" baseline="0">
                <a:solidFill>
                  <a:srgbClr val="7E006B"/>
                </a:solidFill>
                <a:latin typeface="Avenir Heavy"/>
                <a:ea typeface="+mn-ea"/>
                <a:cs typeface="Avenir Heavy"/>
              </a:defRPr>
            </a:lvl1pPr>
          </a:lstStyle>
          <a:p>
            <a:pPr algn="l"/>
            <a:r>
              <a:rPr lang="de-DE" sz="1000" dirty="0" smtClean="0">
                <a:solidFill>
                  <a:srgbClr val="5D5E5F"/>
                </a:solidFill>
                <a:latin typeface="Avenir Book"/>
                <a:cs typeface="Avenir Book"/>
              </a:rPr>
              <a:t>REGINA</a:t>
            </a:r>
            <a:r>
              <a:rPr lang="de-DE" sz="1000" baseline="0" dirty="0" smtClean="0">
                <a:solidFill>
                  <a:srgbClr val="5D5E5F"/>
                </a:solidFill>
                <a:latin typeface="Avenir Book"/>
                <a:cs typeface="Avenir Book"/>
              </a:rPr>
              <a:t> BRANDHUBER</a:t>
            </a:r>
            <a:r>
              <a:rPr lang="de-DE" sz="1000" dirty="0" smtClean="0">
                <a:solidFill>
                  <a:srgbClr val="5D5E5F"/>
                </a:solidFill>
                <a:latin typeface="Avenir Book"/>
                <a:cs typeface="Avenir Book"/>
              </a:rPr>
              <a:t> </a:t>
            </a:r>
            <a:endParaRPr lang="de-DE" sz="1000" dirty="0">
              <a:solidFill>
                <a:srgbClr val="5D5E5F"/>
              </a:solidFill>
              <a:latin typeface="Avenir Book"/>
              <a:cs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2869296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58838" y="1555750"/>
            <a:ext cx="6011545" cy="3133835"/>
          </a:xfrm>
        </p:spPr>
        <p:txBody>
          <a:bodyPr/>
          <a:lstStyle>
            <a:lvl1pPr marL="263525" indent="-263525">
              <a:lnSpc>
                <a:spcPct val="150000"/>
              </a:lnSpc>
              <a:buSzPct val="170000"/>
              <a:buFontTx/>
              <a:buBlip>
                <a:blip r:embed="rId2"/>
              </a:buBlip>
              <a:defRPr/>
            </a:lvl1pPr>
            <a:lvl2pPr marL="536575" indent="-252413">
              <a:lnSpc>
                <a:spcPct val="150000"/>
              </a:lnSpc>
              <a:buSzPct val="170000"/>
              <a:buFontTx/>
              <a:buBlip>
                <a:blip r:embed="rId2"/>
              </a:buBlip>
              <a:tabLst/>
              <a:defRPr/>
            </a:lvl2pPr>
            <a:lvl3pPr marL="1074738" indent="-268288">
              <a:lnSpc>
                <a:spcPct val="150000"/>
              </a:lnSpc>
              <a:buSzPct val="170000"/>
              <a:buFontTx/>
              <a:buBlip>
                <a:blip r:embed="rId2"/>
              </a:buBlip>
              <a:defRPr/>
            </a:lvl3pPr>
            <a:lvl4pPr marL="1525588" indent="-315913">
              <a:lnSpc>
                <a:spcPct val="150000"/>
              </a:lnSpc>
              <a:buSzPct val="170000"/>
              <a:buFontTx/>
              <a:buBlip>
                <a:blip r:embed="rId2"/>
              </a:buBlip>
              <a:defRPr/>
            </a:lvl4pPr>
            <a:lvl5pPr marL="1884363" indent="-271463">
              <a:lnSpc>
                <a:spcPct val="150000"/>
              </a:lnSpc>
              <a:buSzPct val="170000"/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2" name="Textfeld 11"/>
          <p:cNvSpPr txBox="1"/>
          <p:nvPr userDrawn="1"/>
        </p:nvSpPr>
        <p:spPr>
          <a:xfrm>
            <a:off x="1174413" y="679780"/>
            <a:ext cx="3673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7E006B"/>
                </a:solidFill>
                <a:latin typeface="Avenir Heavy"/>
                <a:cs typeface="Avenir Heavy"/>
              </a:rPr>
              <a:t>TR	AININGS</a:t>
            </a:r>
            <a:r>
              <a:rPr lang="de-DE" sz="2400" dirty="0" smtClean="0">
                <a:solidFill>
                  <a:srgbClr val="7E006B"/>
                </a:solidFill>
                <a:latin typeface="Avenir Light"/>
                <a:cs typeface="Avenir Light"/>
              </a:rPr>
              <a:t>AUFGABEN</a:t>
            </a:r>
            <a:endParaRPr lang="de-DE" sz="2300" dirty="0">
              <a:solidFill>
                <a:srgbClr val="7E006B"/>
              </a:solidFill>
              <a:latin typeface="Avenir Light"/>
              <a:cs typeface="Avenir Light"/>
            </a:endParaRPr>
          </a:p>
        </p:txBody>
      </p:sp>
      <p:pic>
        <p:nvPicPr>
          <p:cNvPr id="2" name="Bild 1" descr="mm_Icon_apprentice.pd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2189" y="3405049"/>
            <a:ext cx="9779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432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B2BAF-DF38-0A48-A798-0C06E514FD52}" type="datetimeFigureOut">
              <a:rPr lang="de-DE" smtClean="0"/>
              <a:t>12.08.15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AAF8E-01AD-0B40-85E5-1DEBD88C87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9033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5" Type="http://schemas.openxmlformats.org/officeDocument/2006/relationships/image" Target="../media/image1.emf"/><Relationship Id="rId6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173163" y="550863"/>
            <a:ext cx="43588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algn="l"/>
            <a:r>
              <a:rPr lang="de-DE" dirty="0" smtClean="0"/>
              <a:t>Überschrift bearbeiten 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58838" y="1568452"/>
            <a:ext cx="6011545" cy="3133835"/>
          </a:xfrm>
          <a:prstGeom prst="rect">
            <a:avLst/>
          </a:prstGeom>
        </p:spPr>
        <p:txBody>
          <a:bodyPr vert="horz" lIns="80678" tIns="40339" rIns="80678" bIns="40339" rtlCol="0">
            <a:normAutofit/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378144" y="4940886"/>
            <a:ext cx="1764665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B2BAF-DF38-0A48-A798-0C06E514FD52}" type="datetimeFigureOut">
              <a:rPr lang="de-DE" smtClean="0"/>
              <a:t>12.08.15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583974" y="4940886"/>
            <a:ext cx="2394903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420044" y="4940886"/>
            <a:ext cx="1764665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AAF8E-01AD-0B40-85E5-1DEBD88C874F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Bild 6" descr="Signet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56" y="252631"/>
            <a:ext cx="1206818" cy="1206818"/>
          </a:xfrm>
          <a:prstGeom prst="rect">
            <a:avLst/>
          </a:prstGeom>
        </p:spPr>
      </p:pic>
      <p:sp>
        <p:nvSpPr>
          <p:cNvPr id="8" name="Rechteck 7"/>
          <p:cNvSpPr/>
          <p:nvPr/>
        </p:nvSpPr>
        <p:spPr>
          <a:xfrm>
            <a:off x="0" y="0"/>
            <a:ext cx="7562850" cy="61450"/>
          </a:xfrm>
          <a:prstGeom prst="rect">
            <a:avLst/>
          </a:prstGeom>
          <a:solidFill>
            <a:srgbClr val="D2B1D2"/>
          </a:solidFill>
          <a:ln>
            <a:solidFill>
              <a:srgbClr val="D2B1D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cken des Rechtecks auf der gleichen Seite abrunden 8"/>
          <p:cNvSpPr/>
          <p:nvPr/>
        </p:nvSpPr>
        <p:spPr>
          <a:xfrm flipV="1">
            <a:off x="5189271" y="-6830"/>
            <a:ext cx="1905008" cy="430153"/>
          </a:xfrm>
          <a:prstGeom prst="round2SameRect">
            <a:avLst>
              <a:gd name="adj1" fmla="val 11111"/>
              <a:gd name="adj2" fmla="val 0"/>
            </a:avLst>
          </a:prstGeom>
          <a:solidFill>
            <a:srgbClr val="7E006B"/>
          </a:solidFill>
          <a:ln>
            <a:solidFill>
              <a:srgbClr val="7E006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5250723" y="82390"/>
            <a:ext cx="19050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b="1" dirty="0" smtClean="0">
                <a:solidFill>
                  <a:schemeClr val="bg1"/>
                </a:solidFill>
                <a:latin typeface="Avenir Book"/>
                <a:cs typeface="Avenir Book"/>
              </a:rPr>
              <a:t>TRAININGSKARTE</a:t>
            </a:r>
            <a:r>
              <a:rPr lang="de-DE" sz="1050" dirty="0" smtClean="0">
                <a:solidFill>
                  <a:schemeClr val="bg1"/>
                </a:solidFill>
                <a:latin typeface="Avenir Book"/>
                <a:cs typeface="Avenir Book"/>
              </a:rPr>
              <a:t> </a:t>
            </a:r>
            <a:r>
              <a:rPr lang="de-DE" sz="1050" b="1" dirty="0" smtClean="0">
                <a:solidFill>
                  <a:schemeClr val="bg1"/>
                </a:solidFill>
                <a:latin typeface="Avenir Heavy"/>
                <a:cs typeface="Avenir Heavy"/>
              </a:rPr>
              <a:t>TOM 13</a:t>
            </a:r>
            <a:endParaRPr lang="de-DE" sz="1050" b="1" dirty="0">
              <a:solidFill>
                <a:schemeClr val="bg1"/>
              </a:solidFill>
              <a:latin typeface="Avenir Heavy"/>
              <a:cs typeface="Avenir Heavy"/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0" y="0"/>
            <a:ext cx="7562850" cy="533082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4194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ctr" defTabSz="403388" rtl="0" eaLnBrk="1" latinLnBrk="0" hangingPunct="1">
        <a:spcBef>
          <a:spcPct val="0"/>
        </a:spcBef>
        <a:buNone/>
        <a:defRPr lang="de-DE" sz="2400" b="0" kern="1200" baseline="0">
          <a:solidFill>
            <a:srgbClr val="7E006B"/>
          </a:solidFill>
          <a:latin typeface="Avenir Heavy"/>
          <a:ea typeface="+mn-ea"/>
          <a:cs typeface="Avenir Heavy"/>
        </a:defRPr>
      </a:lvl1pPr>
    </p:titleStyle>
    <p:bodyStyle>
      <a:lvl1pPr marL="263525" indent="-263525" algn="l" defTabSz="403388" rtl="0" eaLnBrk="1" latinLnBrk="0" hangingPunct="1">
        <a:spcBef>
          <a:spcPct val="20000"/>
        </a:spcBef>
        <a:buClr>
          <a:srgbClr val="7E006B"/>
        </a:buClr>
        <a:buSzPct val="170000"/>
        <a:buFontTx/>
        <a:buBlip>
          <a:blip r:embed="rId6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1pPr>
      <a:lvl2pPr marL="630238" indent="-227013" algn="l" defTabSz="403388" rtl="0" eaLnBrk="1" latinLnBrk="0" hangingPunct="1">
        <a:spcBef>
          <a:spcPct val="20000"/>
        </a:spcBef>
        <a:buClr>
          <a:srgbClr val="7E006B"/>
        </a:buClr>
        <a:buSzPct val="170000"/>
        <a:buFontTx/>
        <a:buBlip>
          <a:blip r:embed="rId6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2pPr>
      <a:lvl3pPr marL="1008469" indent="-201694" algn="l" defTabSz="403388" rtl="0" eaLnBrk="1" latinLnBrk="0" hangingPunct="1">
        <a:spcBef>
          <a:spcPct val="20000"/>
        </a:spcBef>
        <a:buClr>
          <a:srgbClr val="7E006B"/>
        </a:buClr>
        <a:buSzPct val="170000"/>
        <a:buFontTx/>
        <a:buBlip>
          <a:blip r:embed="rId6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3pPr>
      <a:lvl4pPr marL="1411856" indent="-201694" algn="l" defTabSz="403388" rtl="0" eaLnBrk="1" latinLnBrk="0" hangingPunct="1">
        <a:spcBef>
          <a:spcPct val="20000"/>
        </a:spcBef>
        <a:buClr>
          <a:srgbClr val="7E006B"/>
        </a:buClr>
        <a:buSzPct val="170000"/>
        <a:buFontTx/>
        <a:buBlip>
          <a:blip r:embed="rId6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4pPr>
      <a:lvl5pPr marL="1815244" indent="-201694" algn="l" defTabSz="403388" rtl="0" eaLnBrk="1" latinLnBrk="0" hangingPunct="1">
        <a:spcBef>
          <a:spcPct val="20000"/>
        </a:spcBef>
        <a:buClr>
          <a:srgbClr val="7E006B"/>
        </a:buClr>
        <a:buSzPct val="170000"/>
        <a:buFontTx/>
        <a:buBlip>
          <a:blip r:embed="rId6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5pPr>
      <a:lvl6pPr marL="2218632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22019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25407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28794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3388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6775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10163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1355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6938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20325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23713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2710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66813" y="692682"/>
            <a:ext cx="4612406" cy="461665"/>
          </a:xfrm>
        </p:spPr>
        <p:txBody>
          <a:bodyPr/>
          <a:lstStyle/>
          <a:p>
            <a:r>
              <a:rPr lang="de-DE" dirty="0" smtClean="0"/>
              <a:t>SPIELE </a:t>
            </a:r>
            <a:r>
              <a:rPr lang="de-DE" dirty="0" smtClean="0">
                <a:latin typeface="Avenir Book"/>
                <a:cs typeface="Avenir Book"/>
              </a:rPr>
              <a:t>MIT DER ZEIT</a:t>
            </a:r>
            <a:endParaRPr lang="de-DE" dirty="0">
              <a:latin typeface="Avenir Book"/>
              <a:cs typeface="Avenir Book"/>
            </a:endParaRPr>
          </a:p>
        </p:txBody>
      </p:sp>
      <p:sp>
        <p:nvSpPr>
          <p:cNvPr id="4" name="Inhaltsplatzhalter 3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pPr lvl="0">
              <a:spcBef>
                <a:spcPts val="800"/>
              </a:spcBef>
            </a:pPr>
            <a:r>
              <a:rPr lang="de-DE" sz="1100" dirty="0"/>
              <a:t>Die Regeln der Tomatentechnik sind ein Vorschlag und sollen Dir Deine Arbeit erleichtern. Genauso wie die ursprünglichen Regeln, können andere auch gut für Dich sein.</a:t>
            </a:r>
          </a:p>
          <a:p>
            <a:pPr lvl="0">
              <a:spcBef>
                <a:spcPts val="800"/>
              </a:spcBef>
            </a:pPr>
            <a:r>
              <a:rPr lang="de-DE" sz="1100" dirty="0"/>
              <a:t>Um herauszufinden, was in welcher Situation passt, musst Du Verschiedenes ausprobieren.</a:t>
            </a:r>
          </a:p>
          <a:p>
            <a:pPr lvl="0">
              <a:spcBef>
                <a:spcPts val="800"/>
              </a:spcBef>
            </a:pPr>
            <a:r>
              <a:rPr lang="de-DE" sz="1100" dirty="0"/>
              <a:t>Wenn Du mit Spielregeln experimentierst ist es wichtig, </a:t>
            </a:r>
            <a:r>
              <a:rPr lang="de-DE" sz="1100" dirty="0" smtClean="0"/>
              <a:t>Klarheit </a:t>
            </a:r>
            <a:r>
              <a:rPr lang="de-DE" sz="1100" dirty="0"/>
              <a:t>beizubehalten, indem Du Dich vor Beginn der Tomate für eine exakte Regel </a:t>
            </a:r>
            <a:r>
              <a:rPr lang="de-DE" sz="1100" dirty="0" smtClean="0"/>
              <a:t>entscheidest und Deine Regeln auch einmal eine längere Phase lang nicht änderst. </a:t>
            </a:r>
          </a:p>
          <a:p>
            <a:pPr lvl="0">
              <a:spcBef>
                <a:spcPts val="800"/>
              </a:spcBef>
            </a:pPr>
            <a:r>
              <a:rPr lang="de-DE" sz="1100" dirty="0" smtClean="0"/>
              <a:t>Wenn du zu schnell die Regeln änderst oder zu schnell zwischen verschiedenen Regeln hin und her springst kann eine solide Wahrnehmung ausbleiben.</a:t>
            </a:r>
            <a:endParaRPr lang="de-DE" sz="1100" dirty="0"/>
          </a:p>
          <a:p>
            <a:pPr lvl="0">
              <a:spcBef>
                <a:spcPts val="800"/>
              </a:spcBef>
            </a:pPr>
            <a:r>
              <a:rPr lang="de-DE" sz="1100" dirty="0"/>
              <a:t>Ideen für </a:t>
            </a:r>
            <a:r>
              <a:rPr lang="de-DE" sz="1100" dirty="0" smtClean="0"/>
              <a:t>Tomaten-Regeln wären:</a:t>
            </a:r>
            <a:endParaRPr lang="de-DE" sz="1100" dirty="0"/>
          </a:p>
          <a:p>
            <a:pPr lvl="1">
              <a:spcBef>
                <a:spcPts val="300"/>
              </a:spcBef>
            </a:pPr>
            <a:r>
              <a:rPr lang="de-DE" sz="1100" dirty="0"/>
              <a:t>15 min Tomate, 3 min Pause</a:t>
            </a:r>
          </a:p>
          <a:p>
            <a:pPr lvl="1">
              <a:spcBef>
                <a:spcPts val="300"/>
              </a:spcBef>
            </a:pPr>
            <a:r>
              <a:rPr lang="de-DE" sz="1100" dirty="0"/>
              <a:t>20 min Tomate, 5 min Pause</a:t>
            </a:r>
          </a:p>
          <a:p>
            <a:pPr lvl="1">
              <a:spcBef>
                <a:spcPts val="300"/>
              </a:spcBef>
            </a:pPr>
            <a:r>
              <a:rPr lang="de-DE" sz="1100" dirty="0"/>
              <a:t>45 min Tomate, 10 min Pause</a:t>
            </a:r>
          </a:p>
          <a:p>
            <a:pPr lvl="1">
              <a:spcBef>
                <a:spcPts val="300"/>
              </a:spcBef>
            </a:pPr>
            <a:r>
              <a:rPr lang="de-DE" sz="1100" dirty="0"/>
              <a:t>Wenn Du früher fertig bist, beginnst Du früher mit der Pause.</a:t>
            </a:r>
          </a:p>
          <a:p>
            <a:pPr lvl="1">
              <a:spcBef>
                <a:spcPts val="300"/>
              </a:spcBef>
            </a:pPr>
            <a:r>
              <a:rPr lang="de-DE" sz="1100" dirty="0"/>
              <a:t>Wenn Du länger brauchst überziehst Du ein wenig.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95088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de-DE" sz="1200" dirty="0" smtClean="0"/>
              <a:t>Trainiere </a:t>
            </a:r>
            <a:r>
              <a:rPr lang="de-DE" sz="1200" dirty="0"/>
              <a:t>in </a:t>
            </a:r>
            <a:r>
              <a:rPr lang="de-DE" sz="1200" dirty="0" smtClean="0"/>
              <a:t>zwei </a:t>
            </a:r>
            <a:r>
              <a:rPr lang="de-DE" sz="1200" dirty="0"/>
              <a:t>Wochen </a:t>
            </a:r>
            <a:r>
              <a:rPr lang="de-DE" sz="1200" dirty="0" smtClean="0"/>
              <a:t>drei Phasen, in denen Du Deine Tomaten-Regeln änderst.</a:t>
            </a:r>
          </a:p>
          <a:p>
            <a:r>
              <a:rPr lang="de-DE" sz="1200" dirty="0" smtClean="0"/>
              <a:t>Jede Phase sollte über 2 - 4 Tagen gehen, an denen Du Tomaten machst.</a:t>
            </a:r>
            <a:endParaRPr lang="de-DE" sz="1200" dirty="0"/>
          </a:p>
          <a:p>
            <a:r>
              <a:rPr lang="de-DE" sz="1200" dirty="0" smtClean="0"/>
              <a:t>Mache mindestens </a:t>
            </a:r>
            <a:r>
              <a:rPr lang="de-DE" sz="1200" dirty="0"/>
              <a:t> </a:t>
            </a:r>
            <a:r>
              <a:rPr lang="de-DE" sz="1200" dirty="0" smtClean="0"/>
              <a:t>3 x 3, also 9 Tomaten.</a:t>
            </a:r>
            <a:endParaRPr lang="de-DE" sz="1200" dirty="0"/>
          </a:p>
          <a:p>
            <a:r>
              <a:rPr lang="de-DE" sz="1200" dirty="0" smtClean="0"/>
              <a:t>Dokumentiere jede </a:t>
            </a:r>
            <a:r>
              <a:rPr lang="de-DE" sz="1200" dirty="0"/>
              <a:t>T</a:t>
            </a:r>
            <a:r>
              <a:rPr lang="de-DE" sz="1200" dirty="0" smtClean="0"/>
              <a:t>omate und notiere auch Antworten auf folgende Wahrnehmungsfragen zu Deinen neuen, vielleicht auch selbst erfundenen Tomaten-Regeln:</a:t>
            </a:r>
          </a:p>
          <a:p>
            <a:pPr marL="539816" lvl="1" indent="-171450">
              <a:buFont typeface="Wingdings" charset="2"/>
              <a:buChar char="§"/>
            </a:pPr>
            <a:r>
              <a:rPr lang="de-DE" sz="1200" dirty="0"/>
              <a:t>Welche Regel tut mir gut? </a:t>
            </a:r>
          </a:p>
          <a:p>
            <a:pPr marL="539816" lvl="1" indent="-171450">
              <a:buFont typeface="Wingdings" charset="2"/>
              <a:buChar char="§"/>
            </a:pPr>
            <a:r>
              <a:rPr lang="de-DE" sz="1200" dirty="0"/>
              <a:t>Halte ich meine Regeln ein? </a:t>
            </a:r>
          </a:p>
          <a:p>
            <a:pPr marL="539816" lvl="1" indent="-171450">
              <a:buFont typeface="Wingdings" charset="2"/>
              <a:buChar char="§"/>
            </a:pPr>
            <a:r>
              <a:rPr lang="de-DE" sz="1200" dirty="0"/>
              <a:t>Reißt meine Konzentration während der Tomate ab? </a:t>
            </a:r>
          </a:p>
          <a:p>
            <a:pPr marL="539816" lvl="1" indent="-171450">
              <a:buFont typeface="Wingdings" charset="2"/>
              <a:buChar char="§"/>
            </a:pPr>
            <a:r>
              <a:rPr lang="de-DE" sz="1200" dirty="0"/>
              <a:t>Bräuchte ich längere oder kürzere Tomaten? Warum? </a:t>
            </a:r>
          </a:p>
          <a:p>
            <a:endParaRPr lang="de-DE" sz="1200" dirty="0" smtClean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5302098"/>
      </p:ext>
    </p:extLst>
  </p:cSld>
  <p:clrMapOvr>
    <a:masterClrMapping/>
  </p:clrMapOvr>
</p:sld>
</file>

<file path=ppt/theme/theme1.xml><?xml version="1.0" encoding="utf-8"?>
<a:theme xmlns:a="http://schemas.openxmlformats.org/drawingml/2006/main" name="mm_Trainingskarte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mm_Trainingskarte Template.potx</Template>
  <TotalTime>0</TotalTime>
  <Words>248</Words>
  <Application>Microsoft Macintosh PowerPoint</Application>
  <PresentationFormat>Benutzerdefiniert</PresentationFormat>
  <Paragraphs>19</Paragraphs>
  <Slides>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mm_Trainingskarte Template</vt:lpstr>
      <vt:lpstr>SPIELE MIT DER ZEIT</vt:lpstr>
      <vt:lpstr>PowerPoint-Präsentation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Regina Brandhuber</dc:creator>
  <cp:lastModifiedBy>Regina Brandhuber</cp:lastModifiedBy>
  <cp:revision>29</cp:revision>
  <cp:lastPrinted>2015-03-26T09:33:33Z</cp:lastPrinted>
  <dcterms:created xsi:type="dcterms:W3CDTF">2015-03-26T08:30:55Z</dcterms:created>
  <dcterms:modified xsi:type="dcterms:W3CDTF">2015-08-12T11:31:36Z</dcterms:modified>
</cp:coreProperties>
</file>