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01.08.24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66813" y="675274"/>
            <a:ext cx="4612406" cy="461665"/>
          </a:xfrm>
        </p:spPr>
        <p:txBody>
          <a:bodyPr/>
          <a:lstStyle/>
          <a:p>
            <a:r>
              <a:rPr lang="de-DE" dirty="0"/>
              <a:t>RESONANZ</a:t>
            </a:r>
          </a:p>
        </p:txBody>
      </p:sp>
      <p:sp>
        <p:nvSpPr>
          <p:cNvPr id="7" name="Untertitel 6"/>
          <p:cNvSpPr>
            <a:spLocks noGrp="1"/>
          </p:cNvSpPr>
          <p:nvPr>
            <p:ph type="subTitle" idx="1"/>
          </p:nvPr>
        </p:nvSpPr>
        <p:spPr>
          <a:xfrm>
            <a:off x="3026381" y="695778"/>
            <a:ext cx="5293995" cy="462329"/>
          </a:xfrm>
        </p:spPr>
        <p:txBody>
          <a:bodyPr/>
          <a:lstStyle/>
          <a:p>
            <a:r>
              <a:rPr lang="de-DE" dirty="0"/>
              <a:t>FINDEN</a:t>
            </a:r>
          </a:p>
        </p:txBody>
      </p:sp>
      <p:sp>
        <p:nvSpPr>
          <p:cNvPr id="8" name="Inhaltsplatzhalter 7"/>
          <p:cNvSpPr>
            <a:spLocks noGrp="1"/>
          </p:cNvSpPr>
          <p:nvPr>
            <p:ph idx="13"/>
          </p:nvPr>
        </p:nvSpPr>
        <p:spPr>
          <a:xfrm>
            <a:off x="858838" y="1568453"/>
            <a:ext cx="6225356" cy="3292306"/>
          </a:xfrm>
        </p:spPr>
        <p:txBody>
          <a:bodyPr>
            <a:normAutofit fontScale="85000" lnSpcReduction="10000"/>
          </a:bodyPr>
          <a:lstStyle/>
          <a:p>
            <a:pPr algn="just"/>
            <a:r>
              <a:rPr lang="de-DE" sz="1200" dirty="0"/>
              <a:t>Das "Sprint Review“ </a:t>
            </a:r>
            <a:r>
              <a:rPr lang="de-DE" sz="1200" dirty="0">
                <a:solidFill>
                  <a:srgbClr val="747982"/>
                </a:solidFill>
                <a:latin typeface="Avenir Book"/>
                <a:cs typeface="Avenir Book"/>
              </a:rPr>
              <a:t>(</a:t>
            </a:r>
            <a:r>
              <a:rPr lang="de-DE" sz="1200" dirty="0" err="1">
                <a:solidFill>
                  <a:srgbClr val="747982"/>
                </a:solidFill>
                <a:latin typeface="Avenir Book"/>
                <a:cs typeface="Avenir Book"/>
              </a:rPr>
              <a:t>Schwaber</a:t>
            </a:r>
            <a:r>
              <a:rPr lang="de-DE" sz="1200" dirty="0">
                <a:solidFill>
                  <a:srgbClr val="747982"/>
                </a:solidFill>
                <a:latin typeface="Avenir Book"/>
                <a:cs typeface="Avenir Book"/>
              </a:rPr>
              <a:t>/Sutherland 2020, S. 10)</a:t>
            </a:r>
            <a:r>
              <a:rPr lang="de-DE" sz="1200" dirty="0"/>
              <a:t> ist im Softwareframework </a:t>
            </a:r>
            <a:r>
              <a:rPr lang="de-DE" sz="1200" dirty="0" err="1"/>
              <a:t>Scrum</a:t>
            </a:r>
            <a:r>
              <a:rPr lang="de-DE" sz="1200" dirty="0"/>
              <a:t> ein Treffen, in dem sich das gesamte Team mit dem Kunden zusammensetzt um die verrichtete Arbeit zu überprüfen, und die Veränderungen im Umfeld zu besprechen (vgl. ebd., S. 10). </a:t>
            </a:r>
          </a:p>
          <a:p>
            <a:pPr algn="just"/>
            <a:r>
              <a:rPr lang="de-DE" sz="1200" dirty="0"/>
              <a:t>Für Dich als Musiker*in könnte es ein Treffen sein, das Deine Trainingspartner einschließt. Ebenso wären Lehrer*innen oder interessierte Bekannte willkommene Teilnehmer*innen.</a:t>
            </a:r>
          </a:p>
          <a:p>
            <a:pPr algn="just"/>
            <a:r>
              <a:rPr lang="de-DE" sz="1200" dirty="0"/>
              <a:t>Es ist kein Statusbericht, sondern ein aktives Einfordern von Austausch über das eigene Üben. Es geht hierbei um eine Diskussion auf Augenhöhe, darum gemeinsam Perspektiven aufzuwerfen, die Dich voranbringen.</a:t>
            </a:r>
          </a:p>
          <a:p>
            <a:pPr algn="just"/>
            <a:r>
              <a:rPr lang="de-DE" sz="1200" dirty="0"/>
              <a:t>Um das Zusammentreffen zu organisieren, brauchst Du vorher eine Sprintplanung (SCR 05) und einen durchgeführten Sprint (SCR 01). </a:t>
            </a:r>
          </a:p>
          <a:p>
            <a:pPr algn="just"/>
            <a:r>
              <a:rPr lang="de-DE" sz="1200" dirty="0"/>
              <a:t>Du zeigst Deine Ergebnisse, indem Du sie z.B. vorspielst. Genauso kannst Du Dein Phrasendiagramm zeigen oder alle Phrasen, die Du "fertig" geübt hast (SCR 04). Wenn Du möchtest und es bereits möglich ist, kannst Du auch ganze Teile von Stücken oder fertige Stücke vorspielen, die die bearbeiteten Phrasen beinhalten. Halte dabei aber Deine Zuhörer auf dem Laufenden, welche die speziellen Phrasen sind, mit denen Du im letzten Sprint gearbeitet hast.</a:t>
            </a:r>
          </a:p>
          <a:p>
            <a:pPr algn="just"/>
            <a:r>
              <a:rPr lang="de-DE" sz="1200" dirty="0"/>
              <a:t>Ebenso wird durch Deinen Sprintplan offengelegt wie genau Du geübt hast, sodass der </a:t>
            </a:r>
            <a:r>
              <a:rPr lang="de-DE" sz="1200" dirty="0" err="1"/>
              <a:t>Übeprozess</a:t>
            </a:r>
            <a:r>
              <a:rPr lang="de-DE" sz="1200" dirty="0"/>
              <a:t> selbst auch  Resonanz bekommen kann. Dies kannst Du unterstützen, indem Du von Deinen Problemen beim Üben berichtest, wie Du damit umgegangen bist und was du verändert hast.</a:t>
            </a:r>
          </a:p>
          <a:p>
            <a:pPr algn="just"/>
            <a:r>
              <a:rPr lang="de-DE" sz="1200" dirty="0"/>
              <a:t>In einem musikalischen Team (Band, Ensemble etc.) kann das Review innerhalb des Teams stattfinden, indem die Phrasen gemeinsam durchgespielt oder z.B. aufgenommen werden, und entweder die Sprints der Einzelnen oder der gemeinsame Sprint diskutiert werden.</a:t>
            </a:r>
          </a:p>
          <a:p>
            <a:pPr lvl="0" algn="just">
              <a:buSzPct val="170000"/>
            </a:pPr>
            <a:endParaRPr lang="de-DE" sz="900" dirty="0">
              <a:solidFill>
                <a:srgbClr val="747982"/>
              </a:solidFill>
              <a:latin typeface="Avenir Book"/>
              <a:cs typeface="Avenir Book"/>
            </a:endParaRPr>
          </a:p>
          <a:p>
            <a:pPr marL="0" indent="0" algn="just">
              <a:buNone/>
            </a:pPr>
            <a:endParaRPr lang="de-DE" dirty="0"/>
          </a:p>
        </p:txBody>
      </p:sp>
      <p:sp>
        <p:nvSpPr>
          <p:cNvPr id="5" name="Titelplatzhalter 1"/>
          <p:cNvSpPr txBox="1">
            <a:spLocks/>
          </p:cNvSpPr>
          <p:nvPr/>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
        <p:nvSpPr>
          <p:cNvPr id="2" name="Textfeld 1">
            <a:extLst>
              <a:ext uri="{FF2B5EF4-FFF2-40B4-BE49-F238E27FC236}">
                <a16:creationId xmlns:a16="http://schemas.microsoft.com/office/drawing/2014/main" id="{E6A7668E-4CBF-0960-33A9-FF44442D128E}"/>
              </a:ext>
            </a:extLst>
          </p:cNvPr>
          <p:cNvSpPr txBox="1"/>
          <p:nvPr/>
        </p:nvSpPr>
        <p:spPr>
          <a:xfrm>
            <a:off x="858838" y="4655551"/>
            <a:ext cx="6131293" cy="707886"/>
          </a:xfrm>
          <a:prstGeom prst="rect">
            <a:avLst/>
          </a:prstGeom>
          <a:noFill/>
        </p:spPr>
        <p:txBody>
          <a:bodyPr wrap="square" rtlCol="0">
            <a:spAutoFit/>
          </a:bodyPr>
          <a:lstStyle/>
          <a:p>
            <a:pPr marL="0" indent="0">
              <a:buSzPct val="170000"/>
              <a:buNone/>
            </a:pPr>
            <a:endParaRPr lang="de-DE" sz="800" b="1" dirty="0">
              <a:solidFill>
                <a:schemeClr val="tx1">
                  <a:lumMod val="65000"/>
                  <a:lumOff val="35000"/>
                </a:schemeClr>
              </a:solidFill>
            </a:endParaRPr>
          </a:p>
          <a:p>
            <a:pPr marL="0" indent="0">
              <a:buSzPct val="170000"/>
              <a:buNone/>
            </a:pPr>
            <a:endParaRPr lang="de-DE" sz="800" b="1" dirty="0">
              <a:solidFill>
                <a:schemeClr val="tx1">
                  <a:lumMod val="65000"/>
                  <a:lumOff val="35000"/>
                </a:schemeClr>
              </a:solidFill>
            </a:endParaRPr>
          </a:p>
          <a:p>
            <a:pPr marL="0" indent="0">
              <a:buSzPct val="170000"/>
              <a:buNone/>
            </a:pPr>
            <a:r>
              <a:rPr lang="de-DE" sz="800" b="1" dirty="0">
                <a:solidFill>
                  <a:schemeClr val="tx1">
                    <a:lumMod val="65000"/>
                    <a:lumOff val="35000"/>
                  </a:schemeClr>
                </a:solidFill>
              </a:rPr>
              <a:t>Quelle: </a:t>
            </a:r>
            <a:r>
              <a:rPr lang="de-DE" sz="800" b="1" dirty="0" err="1">
                <a:solidFill>
                  <a:schemeClr val="tx1">
                    <a:lumMod val="65000"/>
                    <a:lumOff val="35000"/>
                  </a:schemeClr>
                </a:solidFill>
              </a:rPr>
              <a:t>Schwaber</a:t>
            </a:r>
            <a:r>
              <a:rPr lang="de-DE" sz="800" dirty="0">
                <a:solidFill>
                  <a:schemeClr val="tx1">
                    <a:lumMod val="65000"/>
                    <a:lumOff val="35000"/>
                  </a:schemeClr>
                </a:solidFill>
              </a:rPr>
              <a:t>, Ken/Sutherland, Jeff (2020): Der </a:t>
            </a:r>
            <a:r>
              <a:rPr lang="de-DE" sz="800" dirty="0" err="1">
                <a:solidFill>
                  <a:schemeClr val="tx1">
                    <a:lumMod val="65000"/>
                    <a:lumOff val="35000"/>
                  </a:schemeClr>
                </a:solidFill>
              </a:rPr>
              <a:t>Scrum</a:t>
            </a:r>
            <a:r>
              <a:rPr lang="de-DE" sz="800" dirty="0">
                <a:solidFill>
                  <a:schemeClr val="tx1">
                    <a:lumMod val="65000"/>
                    <a:lumOff val="35000"/>
                  </a:schemeClr>
                </a:solidFill>
              </a:rPr>
              <a:t> Guide. Der gültige Leitfaden für </a:t>
            </a:r>
            <a:r>
              <a:rPr lang="de-DE" sz="800" dirty="0" err="1">
                <a:solidFill>
                  <a:schemeClr val="tx1">
                    <a:lumMod val="65000"/>
                    <a:lumOff val="35000"/>
                  </a:schemeClr>
                </a:solidFill>
              </a:rPr>
              <a:t>Scrum</a:t>
            </a:r>
            <a:r>
              <a:rPr lang="de-DE" sz="800" dirty="0">
                <a:solidFill>
                  <a:schemeClr val="tx1">
                    <a:lumMod val="65000"/>
                    <a:lumOff val="35000"/>
                  </a:schemeClr>
                </a:solidFill>
              </a:rPr>
              <a:t>: Die </a:t>
            </a:r>
            <a:r>
              <a:rPr lang="de-DE" sz="800" dirty="0" err="1">
                <a:solidFill>
                  <a:schemeClr val="tx1">
                    <a:lumMod val="65000"/>
                    <a:lumOff val="35000"/>
                  </a:schemeClr>
                </a:solidFill>
              </a:rPr>
              <a:t>Spielregeln.http</a:t>
            </a:r>
            <a:r>
              <a:rPr lang="de-DE" sz="800" dirty="0">
                <a:solidFill>
                  <a:schemeClr val="tx1">
                    <a:lumMod val="65000"/>
                    <a:lumOff val="35000"/>
                  </a:schemeClr>
                </a:solidFill>
              </a:rPr>
              <a:t>://scrumguides.org/docs/ </a:t>
            </a:r>
            <a:br>
              <a:rPr lang="de-DE" sz="800" dirty="0">
                <a:solidFill>
                  <a:schemeClr val="tx1">
                    <a:lumMod val="65000"/>
                    <a:lumOff val="35000"/>
                  </a:schemeClr>
                </a:solidFill>
              </a:rPr>
            </a:br>
            <a:r>
              <a:rPr lang="de-DE" sz="800" dirty="0">
                <a:solidFill>
                  <a:schemeClr val="tx1">
                    <a:lumMod val="65000"/>
                    <a:lumOff val="35000"/>
                  </a:schemeClr>
                </a:solidFill>
              </a:rPr>
              <a:t> 	</a:t>
            </a:r>
            <a:r>
              <a:rPr lang="de-DE" sz="800" dirty="0" err="1">
                <a:solidFill>
                  <a:schemeClr val="tx1">
                    <a:lumMod val="65000"/>
                    <a:lumOff val="35000"/>
                  </a:schemeClr>
                </a:solidFill>
              </a:rPr>
              <a:t>scrumguide</a:t>
            </a:r>
            <a:r>
              <a:rPr lang="de-DE" sz="800" dirty="0">
                <a:solidFill>
                  <a:schemeClr val="tx1">
                    <a:lumMod val="65000"/>
                    <a:lumOff val="35000"/>
                  </a:schemeClr>
                </a:solidFill>
              </a:rPr>
              <a:t>/v2020/2020-Scrum-Guide-German.pdf. Abgerufen am 25. Juli 2024</a:t>
            </a:r>
          </a:p>
          <a:p>
            <a:endParaRPr lang="de-DE" sz="8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Organisiere zwei Termine um Resonanz einzufordern. </a:t>
            </a:r>
          </a:p>
          <a:p>
            <a:pPr algn="just"/>
            <a:r>
              <a:rPr lang="de-DE" sz="1200" dirty="0"/>
              <a:t>Die Termine können nach einem vollständigen Sprint stattfinden. </a:t>
            </a:r>
          </a:p>
          <a:p>
            <a:pPr algn="just"/>
            <a:r>
              <a:rPr lang="de-DE" sz="1200" dirty="0"/>
              <a:t>Lade Deine Trainingspartner*innen, Lehrer*innen und Bekannte zu einem gemeinsamen Treffen ein und führe das Sprint Review durch. </a:t>
            </a:r>
          </a:p>
          <a:p>
            <a:pPr algn="just"/>
            <a:r>
              <a:rPr lang="de-DE" sz="1200" dirty="0"/>
              <a:t>Dokumentiere schriftlich alle Ergebnisse und lass Dir anhand dessen Deinen Move von Deinem </a:t>
            </a:r>
            <a:r>
              <a:rPr lang="de-DE" sz="1200"/>
              <a:t>Team zertifizieren.</a:t>
            </a:r>
            <a:endParaRPr lang="de-DE" sz="1200" dirty="0"/>
          </a:p>
        </p:txBody>
      </p:sp>
      <p:sp>
        <p:nvSpPr>
          <p:cNvPr id="3" name="Shape 7">
            <a:extLst>
              <a:ext uri="{FF2B5EF4-FFF2-40B4-BE49-F238E27FC236}">
                <a16:creationId xmlns:a16="http://schemas.microsoft.com/office/drawing/2014/main" id="{B050A9ED-620E-29CA-C4C7-AFA51747A6AC}"/>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BA550199-C6FE-2924-9DD8-8459C3DEE449}"/>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460</Words>
  <Application>Microsoft Macintosh PowerPoint</Application>
  <PresentationFormat>Benutzerdefiniert</PresentationFormat>
  <Paragraphs>20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RESONANZ</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36</cp:revision>
  <cp:lastPrinted>2015-03-26T09:33:33Z</cp:lastPrinted>
  <dcterms:created xsi:type="dcterms:W3CDTF">2015-03-26T08:30:55Z</dcterms:created>
  <dcterms:modified xsi:type="dcterms:W3CDTF">2024-08-02T09:21:50Z</dcterms:modified>
</cp:coreProperties>
</file>