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576" y="360"/>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02</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65" y="52901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02</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02</a:t>
            </a: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02</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203606" cy="461667"/>
          </a:xfrm>
        </p:spPr>
        <p:txBody>
          <a:bodyPr/>
          <a:lstStyle/>
          <a:p>
            <a:r>
              <a:rPr lang="de-DE" dirty="0" smtClean="0">
                <a:latin typeface="Avenir Light"/>
                <a:cs typeface="Avenir Light"/>
              </a:rPr>
              <a:t>WS: </a:t>
            </a:r>
            <a:r>
              <a:rPr lang="de-DE" dirty="0" smtClean="0"/>
              <a:t>Wie gut sind wir?</a:t>
            </a:r>
            <a:r>
              <a:rPr lang="de-DE" dirty="0"/>
              <a:t/>
            </a:r>
            <a:br>
              <a:rPr lang="de-DE" dirty="0"/>
            </a:br>
            <a:endParaRPr lang="de-DE" dirty="0"/>
          </a:p>
        </p:txBody>
      </p:sp>
      <p:sp>
        <p:nvSpPr>
          <p:cNvPr id="3" name="Textplatzhalter 2"/>
          <p:cNvSpPr>
            <a:spLocks noGrp="1"/>
          </p:cNvSpPr>
          <p:nvPr>
            <p:ph type="body" idx="1"/>
          </p:nvPr>
        </p:nvSpPr>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a:xfrm>
            <a:off x="858838" y="1468734"/>
            <a:ext cx="6265862" cy="3502025"/>
          </a:xfrm>
        </p:spPr>
        <p:txBody>
          <a:bodyPr>
            <a:noAutofit/>
          </a:bodyPr>
          <a:lstStyle/>
          <a:p>
            <a:pPr>
              <a:lnSpc>
                <a:spcPts val="14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a:t>Fähigkeiten-Story </a:t>
            </a:r>
            <a:r>
              <a:rPr lang="de-DE" dirty="0" err="1"/>
              <a:t>Map</a:t>
            </a:r>
            <a:r>
              <a:rPr lang="de-DE" dirty="0"/>
              <a:t> (</a:t>
            </a:r>
            <a:r>
              <a:rPr lang="de-DE" dirty="0" smtClean="0"/>
              <a:t>siehe </a:t>
            </a:r>
            <a:r>
              <a:rPr lang="de-DE" dirty="0"/>
              <a:t>WOR 01</a:t>
            </a:r>
            <a:r>
              <a:rPr lang="de-DE" dirty="0" smtClean="0"/>
              <a:t>)</a:t>
            </a:r>
          </a:p>
          <a:p>
            <a:pPr>
              <a:lnSpc>
                <a:spcPts val="1400"/>
              </a:lnSpc>
              <a:spcBef>
                <a:spcPts val="600"/>
              </a:spcBef>
            </a:pPr>
            <a:r>
              <a:rPr lang="de-DE" b="1" dirty="0" smtClean="0">
                <a:latin typeface="Avenir Heavy"/>
                <a:cs typeface="Avenir Heavy"/>
              </a:rPr>
              <a:t>Output</a:t>
            </a:r>
            <a:r>
              <a:rPr lang="de-DE" b="1" dirty="0">
                <a:latin typeface="Avenir Heavy"/>
                <a:cs typeface="Avenir Heavy"/>
              </a:rPr>
              <a:t>:</a:t>
            </a:r>
            <a:r>
              <a:rPr lang="de-DE" dirty="0"/>
              <a:t> </a:t>
            </a:r>
            <a:r>
              <a:rPr lang="de-DE" dirty="0" err="1"/>
              <a:t>B</a:t>
            </a:r>
            <a:r>
              <a:rPr lang="de-DE" dirty="0" err="1" smtClean="0"/>
              <a:t>eschätzte</a:t>
            </a:r>
            <a:r>
              <a:rPr lang="de-DE" dirty="0" smtClean="0"/>
              <a:t> </a:t>
            </a:r>
            <a:r>
              <a:rPr lang="de-DE" dirty="0"/>
              <a:t>Fähigkeiten-Story </a:t>
            </a:r>
            <a:r>
              <a:rPr lang="de-DE" dirty="0" err="1"/>
              <a:t>Map</a:t>
            </a:r>
            <a:r>
              <a:rPr lang="de-DE" dirty="0"/>
              <a:t>, Fähigkeiten-Radar </a:t>
            </a:r>
            <a:r>
              <a:rPr lang="de-DE" dirty="0" smtClean="0"/>
              <a:t>Chart</a:t>
            </a:r>
          </a:p>
          <a:p>
            <a:pPr>
              <a:lnSpc>
                <a:spcPts val="1400"/>
              </a:lnSpc>
              <a:spcBef>
                <a:spcPts val="600"/>
              </a:spcBef>
            </a:pPr>
            <a:r>
              <a:rPr lang="de-DE" dirty="0"/>
              <a:t>Grundlage für diesen Workshop ist die aktualisierte Fähigkeiten-Story </a:t>
            </a:r>
            <a:r>
              <a:rPr lang="de-DE" dirty="0" err="1"/>
              <a:t>Map</a:t>
            </a:r>
            <a:r>
              <a:rPr lang="de-DE" dirty="0"/>
              <a:t>, in die weitere Aspekte der </a:t>
            </a:r>
            <a:r>
              <a:rPr lang="de-DE" dirty="0" smtClean="0"/>
              <a:t>Drain </a:t>
            </a:r>
            <a:r>
              <a:rPr lang="de-DE" dirty="0" err="1" smtClean="0"/>
              <a:t>Snake</a:t>
            </a:r>
            <a:r>
              <a:rPr lang="de-DE" dirty="0" smtClean="0"/>
              <a:t> (IDE 10)] </a:t>
            </a:r>
            <a:r>
              <a:rPr lang="de-DE" dirty="0"/>
              <a:t>nach Diskussion und Teamkonsens eingeflossen sind</a:t>
            </a:r>
            <a:r>
              <a:rPr lang="de-DE" dirty="0" smtClean="0"/>
              <a:t>.</a:t>
            </a:r>
            <a:endParaRPr lang="de-DE" dirty="0"/>
          </a:p>
          <a:p>
            <a:pPr>
              <a:lnSpc>
                <a:spcPts val="1400"/>
              </a:lnSpc>
              <a:spcBef>
                <a:spcPts val="600"/>
              </a:spcBef>
            </a:pPr>
            <a:r>
              <a:rPr lang="de-DE" dirty="0" smtClean="0"/>
              <a:t>Wenn </a:t>
            </a:r>
            <a:r>
              <a:rPr lang="de-DE" dirty="0"/>
              <a:t>dem Team bekannt ist, welche Fähigkeiten es seiner Meinung nach benötigt, um gute Software zu produzieren, ist der nächste Schritt, herauszufinden, welche Fähigkeiten in welcher Form im Team vorhanden und wie stark sie ausgeprägt sind</a:t>
            </a:r>
            <a:r>
              <a:rPr lang="de-DE" dirty="0" smtClean="0"/>
              <a:t>.</a:t>
            </a:r>
          </a:p>
          <a:p>
            <a:pPr>
              <a:lnSpc>
                <a:spcPts val="1400"/>
              </a:lnSpc>
              <a:spcBef>
                <a:spcPts val="600"/>
              </a:spcBef>
            </a:pPr>
            <a:r>
              <a:rPr lang="de-DE" dirty="0" smtClean="0"/>
              <a:t> </a:t>
            </a:r>
            <a:r>
              <a:rPr lang="de-DE" dirty="0"/>
              <a:t>Die Meinung des Teams ist maßgeblich. </a:t>
            </a:r>
          </a:p>
          <a:p>
            <a:pPr>
              <a:lnSpc>
                <a:spcPts val="1400"/>
              </a:lnSpc>
              <a:spcBef>
                <a:spcPts val="600"/>
              </a:spcBef>
            </a:pPr>
            <a:r>
              <a:rPr lang="de-DE" dirty="0" smtClean="0"/>
              <a:t>Es </a:t>
            </a:r>
            <a:r>
              <a:rPr lang="de-DE" dirty="0"/>
              <a:t>ist an dieser Stelle wichtig, auch auf das innere Gefühl zu achten, das das Team zu den eigenen Fähigkeiten hat. Dieses „Bauchgefühl“ bezieht wichtige implizite Informationen mit ein, die oft wenig bewusst sind. Als </a:t>
            </a:r>
            <a:r>
              <a:rPr lang="de-DE" dirty="0"/>
              <a:t>Wahrnehmungsfragen können helfen:</a:t>
            </a:r>
          </a:p>
          <a:p>
            <a:pPr lvl="1">
              <a:lnSpc>
                <a:spcPts val="1400"/>
              </a:lnSpc>
              <a:spcBef>
                <a:spcPts val="600"/>
              </a:spcBef>
            </a:pPr>
            <a:r>
              <a:rPr lang="de-DE" dirty="0"/>
              <a:t>Wie gut können wir das, was wir können sollten? </a:t>
            </a:r>
          </a:p>
          <a:p>
            <a:pPr lvl="1">
              <a:lnSpc>
                <a:spcPts val="1400"/>
              </a:lnSpc>
              <a:spcBef>
                <a:spcPts val="600"/>
              </a:spcBef>
            </a:pPr>
            <a:r>
              <a:rPr lang="de-DE" dirty="0"/>
              <a:t>Wie gut ist das, was wir brauchen ausgeprägt?</a:t>
            </a:r>
          </a:p>
          <a:p>
            <a:pPr marL="0" indent="0">
              <a:lnSpc>
                <a:spcPts val="1400"/>
              </a:lnSpc>
              <a:spcBef>
                <a:spcPts val="600"/>
              </a:spcBef>
              <a:buNone/>
            </a:pP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858836" y="1385912"/>
            <a:ext cx="6382810" cy="3500178"/>
          </a:xfrm>
        </p:spPr>
        <p:txBody>
          <a:bodyPr>
            <a:noAutofit/>
          </a:bodyPr>
          <a:lstStyle/>
          <a:p>
            <a:pPr>
              <a:lnSpc>
                <a:spcPts val="1200"/>
              </a:lnSpc>
              <a:spcBef>
                <a:spcPts val="500"/>
              </a:spcBef>
            </a:pPr>
            <a:r>
              <a:rPr lang="de-DE" dirty="0" smtClean="0">
                <a:latin typeface="Avenir Heavy"/>
                <a:cs typeface="Avenir Heavy"/>
              </a:rPr>
              <a:t>Material: </a:t>
            </a:r>
            <a:r>
              <a:rPr lang="de-DE" dirty="0" err="1" smtClean="0"/>
              <a:t>Planning</a:t>
            </a:r>
            <a:r>
              <a:rPr lang="de-DE" dirty="0" smtClean="0"/>
              <a:t> </a:t>
            </a:r>
            <a:r>
              <a:rPr lang="de-DE" dirty="0"/>
              <a:t>Poker Karten mit T-Shirt Größen XS, S, M, L, XL, XXL, XXXL für jeden </a:t>
            </a:r>
            <a:r>
              <a:rPr lang="de-DE" dirty="0" smtClean="0"/>
              <a:t>Teilnehmer</a:t>
            </a:r>
            <a:endParaRPr lang="de-DE" dirty="0"/>
          </a:p>
          <a:p>
            <a:pPr>
              <a:lnSpc>
                <a:spcPts val="1200"/>
              </a:lnSpc>
              <a:spcBef>
                <a:spcPts val="500"/>
              </a:spcBef>
            </a:pPr>
            <a:r>
              <a:rPr lang="de-DE" dirty="0" smtClean="0">
                <a:latin typeface="Avenir Heavy"/>
                <a:cs typeface="Avenir Heavy"/>
              </a:rPr>
              <a:t>Zeit: </a:t>
            </a:r>
            <a:r>
              <a:rPr lang="de-DE" dirty="0" smtClean="0"/>
              <a:t>mind. 90 Minuten</a:t>
            </a:r>
          </a:p>
          <a:p>
            <a:pPr>
              <a:lnSpc>
                <a:spcPts val="1200"/>
              </a:lnSpc>
              <a:spcBef>
                <a:spcPts val="500"/>
              </a:spcBef>
            </a:pPr>
            <a:r>
              <a:rPr lang="de-DE" dirty="0"/>
              <a:t>Grundlage des Workshops ist die überarbeitete Fähigkeiten-Story </a:t>
            </a:r>
            <a:r>
              <a:rPr lang="de-DE" dirty="0" err="1"/>
              <a:t>Map</a:t>
            </a:r>
            <a:r>
              <a:rPr lang="de-DE" dirty="0"/>
              <a:t>. Wichtig ist, dass die Version, die in den Workshop einfließt, alle Argumente berücksichtigt, die seit dem letzten Workshop hinzugekommen sind und sich jeder Teilnehmer mit ihr wohl fühlt</a:t>
            </a:r>
            <a:r>
              <a:rPr lang="de-DE" dirty="0" smtClean="0"/>
              <a:t>.</a:t>
            </a:r>
          </a:p>
          <a:p>
            <a:pPr>
              <a:lnSpc>
                <a:spcPts val="1200"/>
              </a:lnSpc>
              <a:spcBef>
                <a:spcPts val="500"/>
              </a:spcBef>
            </a:pPr>
            <a:r>
              <a:rPr lang="de-DE" dirty="0"/>
              <a:t>In diesem Workshop wird </a:t>
            </a:r>
            <a:r>
              <a:rPr lang="de-DE" dirty="0" smtClean="0"/>
              <a:t>das </a:t>
            </a:r>
            <a:r>
              <a:rPr lang="de-DE" dirty="0"/>
              <a:t>Backbone der Story </a:t>
            </a:r>
            <a:r>
              <a:rPr lang="de-DE" dirty="0" err="1"/>
              <a:t>Map</a:t>
            </a:r>
            <a:r>
              <a:rPr lang="de-DE" dirty="0"/>
              <a:t>, also die Kategorien der </a:t>
            </a:r>
            <a:r>
              <a:rPr lang="de-DE" dirty="0" smtClean="0"/>
              <a:t/>
            </a:r>
            <a:br>
              <a:rPr lang="de-DE" dirty="0" smtClean="0"/>
            </a:br>
            <a:r>
              <a:rPr lang="de-DE" dirty="0" err="1" smtClean="0"/>
              <a:t>geclusterten</a:t>
            </a:r>
            <a:r>
              <a:rPr lang="de-DE" dirty="0" smtClean="0"/>
              <a:t> </a:t>
            </a:r>
            <a:r>
              <a:rPr lang="de-DE" dirty="0"/>
              <a:t>und priorisierten </a:t>
            </a:r>
            <a:r>
              <a:rPr lang="de-DE" dirty="0" err="1" smtClean="0"/>
              <a:t>Fähigkeiten,mit</a:t>
            </a:r>
            <a:r>
              <a:rPr lang="de-DE" dirty="0" smtClean="0"/>
              <a:t> einem </a:t>
            </a:r>
            <a:r>
              <a:rPr lang="de-DE" dirty="0" err="1" smtClean="0"/>
              <a:t>Planning</a:t>
            </a:r>
            <a:r>
              <a:rPr lang="de-DE" dirty="0" smtClean="0"/>
              <a:t> Poker  </a:t>
            </a:r>
            <a:r>
              <a:rPr lang="de-DE" dirty="0" err="1"/>
              <a:t>beschätzt</a:t>
            </a:r>
            <a:r>
              <a:rPr lang="de-DE" dirty="0" smtClean="0"/>
              <a:t>.</a:t>
            </a:r>
            <a:endParaRPr lang="de-DE" dirty="0"/>
          </a:p>
          <a:p>
            <a:pPr>
              <a:lnSpc>
                <a:spcPts val="1200"/>
              </a:lnSpc>
              <a:spcBef>
                <a:spcPts val="500"/>
              </a:spcBef>
            </a:pPr>
            <a:r>
              <a:rPr lang="de-DE" dirty="0" err="1" smtClean="0"/>
              <a:t>Planning</a:t>
            </a:r>
            <a:r>
              <a:rPr lang="de-DE" dirty="0" smtClean="0"/>
              <a:t> Poker: Jeder bekommt </a:t>
            </a:r>
            <a:r>
              <a:rPr lang="de-DE" dirty="0"/>
              <a:t>einen Satz </a:t>
            </a:r>
            <a:r>
              <a:rPr lang="de-DE" dirty="0" err="1"/>
              <a:t>Planning</a:t>
            </a:r>
            <a:r>
              <a:rPr lang="de-DE" dirty="0"/>
              <a:t> Poker-Karten. Damit kann er eine Einschätzung abgeben, wie sehr </a:t>
            </a:r>
            <a:r>
              <a:rPr lang="de-DE" dirty="0" smtClean="0"/>
              <a:t>eine </a:t>
            </a:r>
            <a:r>
              <a:rPr lang="de-DE" dirty="0" err="1" smtClean="0"/>
              <a:t>Fähigkeitenkategorie</a:t>
            </a:r>
            <a:r>
              <a:rPr lang="de-DE" dirty="0" smtClean="0"/>
              <a:t> </a:t>
            </a:r>
            <a:r>
              <a:rPr lang="de-DE" dirty="0"/>
              <a:t>im Team ausgeprägt ist. XS steht dabei für "sehr wenig ausgeprägt" und XXL für "herausragend </a:t>
            </a:r>
            <a:r>
              <a:rPr lang="de-DE" dirty="0" smtClean="0"/>
              <a:t>ausgeprägt“.</a:t>
            </a:r>
            <a:endParaRPr lang="de-DE" dirty="0"/>
          </a:p>
          <a:p>
            <a:pPr>
              <a:lnSpc>
                <a:spcPts val="1200"/>
              </a:lnSpc>
              <a:spcBef>
                <a:spcPts val="500"/>
              </a:spcBef>
            </a:pPr>
            <a:r>
              <a:rPr lang="de-DE" dirty="0" smtClean="0"/>
              <a:t>Dann wird die </a:t>
            </a:r>
            <a:r>
              <a:rPr lang="de-DE" dirty="0"/>
              <a:t>zu </a:t>
            </a:r>
            <a:r>
              <a:rPr lang="de-DE" dirty="0" err="1"/>
              <a:t>beschätzende</a:t>
            </a:r>
            <a:r>
              <a:rPr lang="de-DE" dirty="0"/>
              <a:t> </a:t>
            </a:r>
            <a:r>
              <a:rPr lang="de-DE" dirty="0" err="1" smtClean="0"/>
              <a:t>Fähigkeitenkategorie</a:t>
            </a:r>
            <a:r>
              <a:rPr lang="de-DE" dirty="0"/>
              <a:t> </a:t>
            </a:r>
            <a:r>
              <a:rPr lang="de-DE" dirty="0" smtClean="0"/>
              <a:t>genannt </a:t>
            </a:r>
            <a:r>
              <a:rPr lang="de-DE" dirty="0"/>
              <a:t>und alle Teilnehmer heben auf ein Signal hin gleichzeitig die Karte mit dem Wert hoch, der ihrer Meinung nach die aktuelle Ausprägung der Fähigkeit im Team wiederspiegelt. Danach äußert jeweils derjenige mit der höchsten und der mit der niedrigsten Bewertung seine </a:t>
            </a:r>
            <a:r>
              <a:rPr lang="de-DE" dirty="0" smtClean="0"/>
              <a:t>Argumente.</a:t>
            </a:r>
          </a:p>
          <a:p>
            <a:pPr>
              <a:lnSpc>
                <a:spcPts val="1200"/>
              </a:lnSpc>
              <a:spcBef>
                <a:spcPts val="500"/>
              </a:spcBef>
            </a:pPr>
            <a:r>
              <a:rPr lang="de-DE" dirty="0" smtClean="0"/>
              <a:t>Diskutiert </a:t>
            </a:r>
            <a:r>
              <a:rPr lang="de-DE" dirty="0"/>
              <a:t>die verschiedenen Sichtweisen zu dieser </a:t>
            </a:r>
            <a:r>
              <a:rPr lang="de-DE" dirty="0" err="1"/>
              <a:t>Fähigkeitenkategorie</a:t>
            </a:r>
            <a:r>
              <a:rPr lang="de-DE" dirty="0"/>
              <a:t>. Diese Diskussionen mit dem Austausch der Perspektiven sind das Wertvollste in diesem Workshop, denn das Team kann sich auf diese mit den unterschiedlichen Sichtweisen auseinandersetzen und zu einer </a:t>
            </a:r>
            <a:r>
              <a:rPr lang="de-DE" dirty="0" err="1"/>
              <a:t>fundierteren</a:t>
            </a:r>
            <a:r>
              <a:rPr lang="de-DE" dirty="0"/>
              <a:t> Bewertung </a:t>
            </a:r>
            <a:r>
              <a:rPr lang="de-DE" dirty="0" smtClean="0"/>
              <a:t>kommen.</a:t>
            </a:r>
          </a:p>
          <a:p>
            <a:pPr>
              <a:lnSpc>
                <a:spcPts val="1200"/>
              </a:lnSpc>
              <a:spcBef>
                <a:spcPts val="500"/>
              </a:spcBef>
            </a:pPr>
            <a:r>
              <a:rPr lang="de-DE" dirty="0" smtClean="0"/>
              <a:t>Bewertet </a:t>
            </a:r>
            <a:r>
              <a:rPr lang="de-DE" dirty="0"/>
              <a:t>nach einer kurzen Diskussionsrunde noch einmal und wiederholt dieses Vorgehen solange, bis Ihr Euch als Team auf eine gemeinsame Größe einigen könnt</a:t>
            </a:r>
            <a:r>
              <a:rPr lang="de-DE" dirty="0" smtClean="0"/>
              <a:t>.  </a:t>
            </a:r>
            <a:r>
              <a:rPr lang="de-DE" dirty="0"/>
              <a:t>Danach wird die nächste </a:t>
            </a:r>
            <a:r>
              <a:rPr lang="de-DE" dirty="0" err="1"/>
              <a:t>Fähigkeitenkategorie</a:t>
            </a:r>
            <a:r>
              <a:rPr lang="de-DE" dirty="0"/>
              <a:t> im Backbone auf die gleiche Weise </a:t>
            </a:r>
            <a:r>
              <a:rPr lang="de-DE" dirty="0" err="1"/>
              <a:t>beschätzt</a:t>
            </a:r>
            <a:r>
              <a:rPr lang="de-DE" dirty="0"/>
              <a:t>.</a:t>
            </a:r>
          </a:p>
          <a:p>
            <a:pPr>
              <a:lnSpc>
                <a:spcPts val="1200"/>
              </a:lnSpc>
              <a:spcBef>
                <a:spcPts val="500"/>
              </a:spcBef>
            </a:pPr>
            <a:endParaRPr lang="de-DE"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115</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WS: Wie gut sind wir?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31</cp:revision>
  <dcterms:modified xsi:type="dcterms:W3CDTF">2016-06-28T08:57:40Z</dcterms:modified>
</cp:coreProperties>
</file>