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tif" ContentType="image/t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
  </p:handout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872">
          <p15:clr>
            <a:srgbClr val="A4A3A4"/>
          </p15:clr>
        </p15:guide>
        <p15:guide id="2" pos="71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29237"/>
    <a:srgbClr val="9DCB82"/>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431"/>
    <p:restoredTop sz="94671"/>
  </p:normalViewPr>
  <p:slideViewPr>
    <p:cSldViewPr snapToGrid="0" snapToObjects="1">
      <p:cViewPr>
        <p:scale>
          <a:sx n="170" d="100"/>
          <a:sy n="170" d="100"/>
        </p:scale>
        <p:origin x="-600" y="-96"/>
      </p:cViewPr>
      <p:guideLst>
        <p:guide orient="horz" pos="872"/>
        <p:guide pos="7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077CBB-2DF5-4D45-BDDD-22DB2684D07E}" type="datetimeFigureOut">
              <a:rPr lang="de-DE" smtClean="0"/>
              <a:t>23.11.15</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AF1D9A-A12A-E345-8B91-B87C205EE5BE}" type="slidenum">
              <a:rPr lang="de-DE" smtClean="0"/>
              <a:t>‹Nr.›</a:t>
            </a:fld>
            <a:endParaRPr lang="de-DE"/>
          </a:p>
        </p:txBody>
      </p:sp>
    </p:spTree>
    <p:extLst>
      <p:ext uri="{BB962C8B-B14F-4D97-AF65-F5344CB8AC3E}">
        <p14:creationId xmlns:p14="http://schemas.microsoft.com/office/powerpoint/2010/main" val="407951300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Überschrift 2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2" y="704785"/>
            <a:ext cx="5960819" cy="461665"/>
          </a:xfrm>
        </p:spPr>
        <p:txBody>
          <a:bodyPr/>
          <a:lstStyle>
            <a:lvl1pPr algn="l">
              <a:defRPr cap="all">
                <a:latin typeface="Avenir Light"/>
                <a:cs typeface="Avenir Light"/>
              </a:defRPr>
            </a:lvl1pPr>
          </a:lstStyle>
          <a:p>
            <a:r>
              <a:rPr lang="de-DE" smtClean="0"/>
              <a:t>Mastertitelformat bearbeiten</a:t>
            </a:r>
            <a:endParaRPr lang="de-DE" dirty="0"/>
          </a:p>
        </p:txBody>
      </p:sp>
      <p:sp>
        <p:nvSpPr>
          <p:cNvPr id="3" name="Untertitel 2"/>
          <p:cNvSpPr>
            <a:spLocks noGrp="1"/>
          </p:cNvSpPr>
          <p:nvPr>
            <p:ph type="subTitle" idx="1"/>
          </p:nvPr>
        </p:nvSpPr>
        <p:spPr>
          <a:xfrm>
            <a:off x="1192733" y="1088690"/>
            <a:ext cx="5293995" cy="467477"/>
          </a:xfrm>
        </p:spPr>
        <p:txBody>
          <a:bodyPr vert="horz" lIns="80678" tIns="40339" rIns="80678" bIns="40339" rtlCol="0">
            <a:normAutofit/>
          </a:bodyPr>
          <a:lstStyle>
            <a:lvl1pPr marL="171450" indent="-171450">
              <a:buFont typeface="Arial"/>
              <a:buNone/>
              <a:defRPr lang="de-DE" cap="all" dirty="0">
                <a:latin typeface="Avenir Book"/>
                <a:cs typeface="Avenir Book"/>
              </a:defRPr>
            </a:lvl1pPr>
          </a:lstStyle>
          <a:p>
            <a:pPr marL="0" lvl="0" indent="0">
              <a:spcBef>
                <a:spcPct val="20000"/>
              </a:spcBef>
              <a:buClr>
                <a:srgbClr val="7E006B"/>
              </a:buClr>
              <a:buSzPct val="170000"/>
            </a:pPr>
            <a:r>
              <a:rPr lang="de-DE" smtClean="0"/>
              <a:t>Master-Untertitelformat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Überschrift 1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83656"/>
            <a:ext cx="4612406" cy="461665"/>
          </a:xfrm>
        </p:spPr>
        <p:txBody>
          <a:bodyPr/>
          <a:lstStyle>
            <a:lvl1pPr algn="l">
              <a:defRPr/>
            </a:lvl1pPr>
          </a:lstStyle>
          <a:p>
            <a:r>
              <a:rPr lang="de-DE" smtClean="0"/>
              <a:t>Mastertitelformat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1045884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iningsaufgaben Apprentice">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2" name="Bild 1" descr="ee_apprentic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85566" y="3797455"/>
            <a:ext cx="1028700" cy="10414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rainingsaufgaben_Journeyma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spTree>
    <p:extLst>
      <p:ext uri="{BB962C8B-B14F-4D97-AF65-F5344CB8AC3E}">
        <p14:creationId xmlns:p14="http://schemas.microsoft.com/office/powerpoint/2010/main" val="818234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rainingsaufgaben_Master">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4" name="Bild 3" descr="ee_ master.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80009" y="4007941"/>
            <a:ext cx="1054100" cy="990600"/>
          </a:xfrm>
          <a:prstGeom prst="rect">
            <a:avLst/>
          </a:prstGeom>
        </p:spPr>
      </p:pic>
    </p:spTree>
    <p:extLst>
      <p:ext uri="{BB962C8B-B14F-4D97-AF65-F5344CB8AC3E}">
        <p14:creationId xmlns:p14="http://schemas.microsoft.com/office/powerpoint/2010/main" val="14234857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jpg"/><Relationship Id="rId8" Type="http://schemas.openxmlformats.org/officeDocument/2006/relationships/image" Target="../media/image2.png"/><Relationship Id="rId9"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hteck 11"/>
          <p:cNvSpPr/>
          <p:nvPr/>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pic>
        <p:nvPicPr>
          <p:cNvPr id="11" name="Bild 10" descr="Signet.jpg"/>
          <p:cNvPicPr>
            <a:picLocks noChangeAspect="1"/>
          </p:cNvPicPr>
          <p:nvPr/>
        </p:nvPicPr>
        <p:blipFill rotWithShape="1">
          <a:blip r:embed="rId7">
            <a:extLst>
              <a:ext uri="{28A0092B-C50C-407E-A947-70E740481C1C}">
                <a14:useLocalDpi xmlns:a14="http://schemas.microsoft.com/office/drawing/2010/main" val="0"/>
              </a:ext>
            </a:extLst>
          </a:blip>
          <a:srcRect l="20005" t="10569" r="20074" b="17503"/>
          <a:stretch/>
        </p:blipFill>
        <p:spPr>
          <a:xfrm>
            <a:off x="213098" y="144915"/>
            <a:ext cx="1079401" cy="1295678"/>
          </a:xfrm>
          <a:prstGeom prst="rect">
            <a:avLst/>
          </a:prstGeom>
        </p:spPr>
      </p:pic>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23.11.15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DCB82"/>
          </a:solidFill>
          <a:ln>
            <a:solidFill>
              <a:srgbClr val="9DCB8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ctr">
              <a:buFont typeface="Wingdings" charset="2"/>
              <a:buChar char="²"/>
            </a:pPr>
            <a:endParaRPr lang="de-DE" dirty="0"/>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229237"/>
          </a:solidFill>
          <a:ln>
            <a:solidFill>
              <a:srgbClr val="22923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PER 09</a:t>
            </a:r>
            <a:endParaRPr lang="de-DE" sz="1050" b="1" dirty="0">
              <a:solidFill>
                <a:schemeClr val="bg1"/>
              </a:solidFill>
              <a:latin typeface="Avenir Heavy"/>
              <a:cs typeface="Avenir Heavy"/>
            </a:endParaRPr>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66" r:id="rId4"/>
    <p:sldLayoutId id="2147483665" r:id="rId5"/>
  </p:sldLayoutIdLst>
  <p:txStyles>
    <p:titleStyle>
      <a:lvl1pPr algn="ctr" defTabSz="403388" rtl="0" eaLnBrk="1" latinLnBrk="0" hangingPunct="1">
        <a:spcBef>
          <a:spcPct val="0"/>
        </a:spcBef>
        <a:buNone/>
        <a:defRPr lang="de-DE" sz="2400" b="0" kern="1200" cap="all" baseline="0">
          <a:solidFill>
            <a:srgbClr val="229237"/>
          </a:solidFill>
          <a:latin typeface="Avenir Light"/>
          <a:ea typeface="+mn-ea"/>
          <a:cs typeface="Avenir Light"/>
        </a:defRPr>
      </a:lvl1pPr>
    </p:titleStyle>
    <p:bodyStyle>
      <a:lvl1pPr marL="263525" indent="-263525" algn="l" defTabSz="403388" rtl="0" eaLnBrk="1" latinLnBrk="0" hangingPunct="1">
        <a:lnSpc>
          <a:spcPct val="150000"/>
        </a:lnSpc>
        <a:spcBef>
          <a:spcPts val="0"/>
        </a:spcBef>
        <a:buClr>
          <a:srgbClr val="229237"/>
        </a:buClr>
        <a:buSzPct val="250000"/>
        <a:buFontTx/>
        <a:buBlip>
          <a:blip r:embed="rId8"/>
        </a:buBlip>
        <a:defRPr sz="1000" kern="1200">
          <a:solidFill>
            <a:srgbClr val="5D5E5F"/>
          </a:solidFill>
          <a:latin typeface="Avenir Light"/>
          <a:ea typeface="+mn-ea"/>
          <a:cs typeface="Avenir Light"/>
        </a:defRPr>
      </a:lvl1pPr>
      <a:lvl2pPr marL="630238" indent="-227013" algn="l" defTabSz="403388" rtl="0" eaLnBrk="1" latinLnBrk="0" hangingPunct="1">
        <a:lnSpc>
          <a:spcPct val="150000"/>
        </a:lnSpc>
        <a:spcBef>
          <a:spcPts val="0"/>
        </a:spcBef>
        <a:buClr>
          <a:srgbClr val="229237"/>
        </a:buClr>
        <a:buSzPct val="250000"/>
        <a:buFontTx/>
        <a:buBlip>
          <a:blip r:embed="rId8"/>
        </a:buBlip>
        <a:defRPr sz="1000" kern="1200">
          <a:solidFill>
            <a:srgbClr val="5D5E5F"/>
          </a:solidFill>
          <a:latin typeface="Avenir Light"/>
          <a:ea typeface="+mn-ea"/>
          <a:cs typeface="Avenir Light"/>
        </a:defRPr>
      </a:lvl2pPr>
      <a:lvl3pPr marL="1008469" indent="-201694" algn="l" defTabSz="403388" rtl="0" eaLnBrk="1" latinLnBrk="0" hangingPunct="1">
        <a:lnSpc>
          <a:spcPct val="150000"/>
        </a:lnSpc>
        <a:spcBef>
          <a:spcPts val="0"/>
        </a:spcBef>
        <a:buClr>
          <a:srgbClr val="229237"/>
        </a:buClr>
        <a:buSzPct val="250000"/>
        <a:buFontTx/>
        <a:buBlip>
          <a:blip r:embed="rId8"/>
        </a:buBlip>
        <a:defRPr sz="1000" kern="1200">
          <a:solidFill>
            <a:srgbClr val="5D5E5F"/>
          </a:solidFill>
          <a:latin typeface="Avenir Light"/>
          <a:ea typeface="+mn-ea"/>
          <a:cs typeface="Avenir Light"/>
        </a:defRPr>
      </a:lvl3pPr>
      <a:lvl4pPr marL="1411856" indent="-201694" algn="l" defTabSz="403388" rtl="0" eaLnBrk="1" latinLnBrk="0" hangingPunct="1">
        <a:lnSpc>
          <a:spcPct val="150000"/>
        </a:lnSpc>
        <a:spcBef>
          <a:spcPts val="0"/>
        </a:spcBef>
        <a:buClr>
          <a:srgbClr val="229237"/>
        </a:buClr>
        <a:buSzPct val="250000"/>
        <a:buFontTx/>
        <a:buBlip>
          <a:blip r:embed="rId8"/>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229237"/>
        </a:buClr>
        <a:buSzPct val="170000"/>
        <a:buFontTx/>
        <a:buBlip>
          <a:blip r:embed="rId9"/>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4" Type="http://schemas.openxmlformats.org/officeDocument/2006/relationships/image" Target="../media/image8.tif"/><Relationship Id="rId1" Type="http://schemas.openxmlformats.org/officeDocument/2006/relationships/slideLayout" Target="../slideLayouts/slideLayout3.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smtClean="0">
                <a:latin typeface="Avenir Heavy"/>
                <a:cs typeface="Avenir Heavy"/>
              </a:rPr>
              <a:t>Mein</a:t>
            </a:r>
            <a:r>
              <a:rPr lang="de-DE" dirty="0" smtClean="0"/>
              <a:t> ROTI</a:t>
            </a:r>
            <a:endParaRPr lang="de-DE" dirty="0"/>
          </a:p>
        </p:txBody>
      </p:sp>
      <p:sp>
        <p:nvSpPr>
          <p:cNvPr id="3" name="Untertitel 2"/>
          <p:cNvSpPr>
            <a:spLocks noGrp="1"/>
          </p:cNvSpPr>
          <p:nvPr>
            <p:ph type="subTitle" idx="1"/>
          </p:nvPr>
        </p:nvSpPr>
        <p:spPr>
          <a:xfrm>
            <a:off x="1192733" y="1006245"/>
            <a:ext cx="5293995" cy="467477"/>
          </a:xfrm>
        </p:spPr>
        <p:txBody>
          <a:bodyPr>
            <a:normAutofit/>
          </a:bodyPr>
          <a:lstStyle/>
          <a:p>
            <a:r>
              <a:rPr lang="de-DE" dirty="0" smtClean="0"/>
              <a:t>Silke Kainzbauer</a:t>
            </a:r>
            <a:endParaRPr lang="de-DE" dirty="0"/>
          </a:p>
        </p:txBody>
      </p:sp>
      <p:sp>
        <p:nvSpPr>
          <p:cNvPr id="5" name="Textplatzhalter 4"/>
          <p:cNvSpPr>
            <a:spLocks noGrp="1"/>
          </p:cNvSpPr>
          <p:nvPr>
            <p:ph type="body" sz="quarter" idx="14"/>
          </p:nvPr>
        </p:nvSpPr>
        <p:spPr>
          <a:xfrm>
            <a:off x="858838" y="1467910"/>
            <a:ext cx="6208164" cy="3395102"/>
          </a:xfrm>
        </p:spPr>
        <p:txBody>
          <a:bodyPr>
            <a:normAutofit/>
          </a:bodyPr>
          <a:lstStyle/>
          <a:p>
            <a:pPr>
              <a:lnSpc>
                <a:spcPts val="1400"/>
              </a:lnSpc>
              <a:spcBef>
                <a:spcPts val="600"/>
              </a:spcBef>
            </a:pPr>
            <a:r>
              <a:rPr lang="de-DE" sz="1100" dirty="0" smtClean="0"/>
              <a:t>Eine </a:t>
            </a:r>
            <a:r>
              <a:rPr lang="de-DE" sz="1100" dirty="0"/>
              <a:t>einfache Möglichkeit, </a:t>
            </a:r>
            <a:r>
              <a:rPr lang="de-DE" sz="1100" dirty="0" smtClean="0"/>
              <a:t>eine Wahrnehmung dafür zu entwickeln, </a:t>
            </a:r>
            <a:r>
              <a:rPr lang="de-DE" sz="1100" dirty="0"/>
              <a:t>wie </a:t>
            </a:r>
            <a:r>
              <a:rPr lang="de-DE" sz="1100" dirty="0" smtClean="0"/>
              <a:t>„für mich selbst sinnvoll“ </a:t>
            </a:r>
            <a:br>
              <a:rPr lang="de-DE" sz="1100" dirty="0" smtClean="0"/>
            </a:br>
            <a:r>
              <a:rPr lang="de-DE" sz="1100" dirty="0"/>
              <a:t>i</a:t>
            </a:r>
            <a:r>
              <a:rPr lang="de-DE" sz="1100" dirty="0" smtClean="0"/>
              <a:t>ch meine Zeit einsetze, ist</a:t>
            </a:r>
            <a:r>
              <a:rPr lang="de-DE" sz="1100" dirty="0"/>
              <a:t> </a:t>
            </a:r>
            <a:r>
              <a:rPr lang="de-DE" sz="1100" dirty="0" smtClean="0"/>
              <a:t>eine ROTI.</a:t>
            </a:r>
          </a:p>
          <a:p>
            <a:pPr>
              <a:lnSpc>
                <a:spcPts val="1400"/>
              </a:lnSpc>
              <a:spcBef>
                <a:spcPts val="600"/>
              </a:spcBef>
            </a:pPr>
            <a:r>
              <a:rPr lang="de-DE" sz="1100" dirty="0" smtClean="0"/>
              <a:t>ROTI </a:t>
            </a:r>
            <a:r>
              <a:rPr lang="de-DE" sz="1100" dirty="0"/>
              <a:t>steht für „</a:t>
            </a:r>
            <a:r>
              <a:rPr lang="de-DE" sz="1100" i="1" dirty="0" smtClean="0">
                <a:latin typeface="Avenir Heavy"/>
                <a:cs typeface="Avenir Heavy"/>
              </a:rPr>
              <a:t>R</a:t>
            </a:r>
            <a:r>
              <a:rPr lang="de-DE" sz="1100" i="1" dirty="0" smtClean="0"/>
              <a:t>eturn</a:t>
            </a:r>
            <a:r>
              <a:rPr lang="de-DE" sz="1100" b="1" i="1" dirty="0" smtClean="0"/>
              <a:t> </a:t>
            </a:r>
            <a:r>
              <a:rPr lang="de-DE" sz="1100" i="1" dirty="0" err="1" smtClean="0">
                <a:latin typeface="Avenir Heavy"/>
                <a:cs typeface="Avenir Heavy"/>
              </a:rPr>
              <a:t>o</a:t>
            </a:r>
            <a:r>
              <a:rPr lang="de-DE" sz="1100" i="1" dirty="0" err="1" smtClean="0"/>
              <a:t>f</a:t>
            </a:r>
            <a:r>
              <a:rPr lang="de-DE" sz="1100" b="1" i="1" dirty="0" smtClean="0"/>
              <a:t> </a:t>
            </a:r>
            <a:r>
              <a:rPr lang="de-DE" sz="1100" i="1" dirty="0" smtClean="0">
                <a:latin typeface="Avenir Heavy"/>
                <a:cs typeface="Avenir Heavy"/>
              </a:rPr>
              <a:t>t</a:t>
            </a:r>
            <a:r>
              <a:rPr lang="de-DE" sz="1100" i="1" dirty="0" smtClean="0"/>
              <a:t>ime</a:t>
            </a:r>
            <a:r>
              <a:rPr lang="de-DE" sz="1100" b="1" i="1" dirty="0" smtClean="0"/>
              <a:t> </a:t>
            </a:r>
            <a:r>
              <a:rPr lang="de-DE" sz="1100" b="1" i="1" dirty="0" err="1" smtClean="0">
                <a:latin typeface="Avenir Heavy"/>
                <a:cs typeface="Avenir Heavy"/>
              </a:rPr>
              <a:t>i</a:t>
            </a:r>
            <a:r>
              <a:rPr lang="de-DE" sz="1100" i="1" dirty="0" err="1" smtClean="0"/>
              <a:t>nvested</a:t>
            </a:r>
            <a:r>
              <a:rPr lang="de-DE" sz="1100" i="1" dirty="0" smtClean="0"/>
              <a:t>“ </a:t>
            </a:r>
            <a:r>
              <a:rPr lang="de-DE" sz="1100" dirty="0" smtClean="0"/>
              <a:t>und ist ein Maß dafür, ob ich persönlich das Gefühl habe, dass mir die Arbeit, die ich geleistet habe, etwas gebracht hat und ob dies im Verhältnis zur investierten Zeit steht.</a:t>
            </a:r>
          </a:p>
          <a:p>
            <a:pPr>
              <a:lnSpc>
                <a:spcPts val="1400"/>
              </a:lnSpc>
              <a:spcBef>
                <a:spcPts val="600"/>
              </a:spcBef>
            </a:pPr>
            <a:r>
              <a:rPr lang="de-DE" sz="1100" dirty="0" smtClean="0"/>
              <a:t>Es geht nicht um Leistung, sondern um sinnvoll eingesetzte Zeit. Nicht nur Deine Arbeit, auch eine bewusste Pause oder ein Mittagsschlaf kann sinnvoll eingesetzte Zeit sein. Was für Dich sinnvoll ist, kannst Du nur selbst entscheiden.</a:t>
            </a:r>
          </a:p>
          <a:p>
            <a:pPr>
              <a:lnSpc>
                <a:spcPts val="1400"/>
              </a:lnSpc>
              <a:spcBef>
                <a:spcPts val="600"/>
              </a:spcBef>
            </a:pPr>
            <a:r>
              <a:rPr lang="de-DE" sz="1100" dirty="0" smtClean="0"/>
              <a:t>Wenn </a:t>
            </a:r>
            <a:r>
              <a:rPr lang="de-DE" sz="1100" dirty="0" smtClean="0"/>
              <a:t>Deine </a:t>
            </a:r>
            <a:r>
              <a:rPr lang="de-DE" sz="1100" dirty="0"/>
              <a:t>Bewertungen </a:t>
            </a:r>
            <a:r>
              <a:rPr lang="de-DE" sz="1100" dirty="0" smtClean="0"/>
              <a:t>oft nicht </a:t>
            </a:r>
            <a:r>
              <a:rPr lang="de-DE" sz="1100" dirty="0"/>
              <a:t>gut ausfallen, </a:t>
            </a:r>
            <a:r>
              <a:rPr lang="de-DE" sz="1100" dirty="0" smtClean="0"/>
              <a:t>kannst Du </a:t>
            </a:r>
            <a:r>
              <a:rPr lang="de-DE" sz="1100" dirty="0"/>
              <a:t>dies zum Anlass </a:t>
            </a:r>
            <a:r>
              <a:rPr lang="de-DE" sz="1100" dirty="0" smtClean="0"/>
              <a:t>nehmen, </a:t>
            </a:r>
            <a:r>
              <a:rPr lang="de-DE" sz="1100" dirty="0"/>
              <a:t>darüber </a:t>
            </a:r>
            <a:r>
              <a:rPr lang="de-DE" sz="1100" dirty="0" smtClean="0"/>
              <a:t>nachzudenken</a:t>
            </a:r>
            <a:r>
              <a:rPr lang="de-DE" sz="1100" dirty="0" smtClean="0"/>
              <a:t>, </a:t>
            </a:r>
            <a:r>
              <a:rPr lang="de-DE" sz="1100" dirty="0"/>
              <a:t>wie es sein müsste, damit </a:t>
            </a:r>
            <a:r>
              <a:rPr lang="de-DE" sz="1100" dirty="0" smtClean="0"/>
              <a:t>Du ein </a:t>
            </a:r>
            <a:r>
              <a:rPr lang="de-DE" sz="1100" dirty="0"/>
              <a:t>„sehr gut“ vergeben </a:t>
            </a:r>
            <a:r>
              <a:rPr lang="de-DE" sz="1100" dirty="0" smtClean="0"/>
              <a:t>kannst </a:t>
            </a:r>
            <a:r>
              <a:rPr lang="de-DE" sz="1100" dirty="0"/>
              <a:t>bzw. was </a:t>
            </a:r>
            <a:r>
              <a:rPr lang="de-DE" sz="1100" dirty="0" smtClean="0"/>
              <a:t>Du verändern könntest. </a:t>
            </a:r>
            <a:endParaRPr lang="de-DE" sz="1100" dirty="0" smtClean="0"/>
          </a:p>
          <a:p>
            <a:pPr>
              <a:lnSpc>
                <a:spcPts val="1400"/>
              </a:lnSpc>
              <a:spcBef>
                <a:spcPts val="600"/>
              </a:spcBef>
            </a:pPr>
            <a:r>
              <a:rPr lang="de-DE" sz="1100" dirty="0" smtClean="0"/>
              <a:t>Du </a:t>
            </a:r>
            <a:r>
              <a:rPr lang="de-DE" sz="1100" dirty="0"/>
              <a:t>trägst die Verantwortung für Deine Zeit, auch wenn Du nicht immer frei darüber bestimmen kannst</a:t>
            </a:r>
            <a:r>
              <a:rPr lang="de-DE" sz="1100" dirty="0" smtClean="0"/>
              <a:t>. Es gibt viele Möglichkeiten, Verbesserungen zu erreichen.  Auch dann, wenn andere involviert sind wie z.B. in Besprechungen. Die Grundlage dafür ist, eine Wahrnehmung dafür zu entwickeln.</a:t>
            </a:r>
            <a:endParaRPr lang="de-DE" sz="1100" dirty="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d 2" descr="Rot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7850" y="1380570"/>
            <a:ext cx="2000250" cy="1847850"/>
          </a:xfrm>
          <a:prstGeom prst="rect">
            <a:avLst/>
          </a:prstGeom>
        </p:spPr>
      </p:pic>
      <p:sp>
        <p:nvSpPr>
          <p:cNvPr id="2" name="Inhaltsplatzhalter 1"/>
          <p:cNvSpPr>
            <a:spLocks noGrp="1"/>
          </p:cNvSpPr>
          <p:nvPr>
            <p:ph idx="1"/>
          </p:nvPr>
        </p:nvSpPr>
        <p:spPr>
          <a:xfrm>
            <a:off x="858838" y="1555750"/>
            <a:ext cx="6011545" cy="3270349"/>
          </a:xfrm>
        </p:spPr>
        <p:txBody>
          <a:bodyPr>
            <a:normAutofit/>
          </a:bodyPr>
          <a:lstStyle/>
          <a:p>
            <a:pPr>
              <a:lnSpc>
                <a:spcPts val="1500"/>
              </a:lnSpc>
              <a:spcBef>
                <a:spcPts val="800"/>
              </a:spcBef>
            </a:pPr>
            <a:r>
              <a:rPr lang="de-DE" sz="1100" dirty="0" smtClean="0"/>
              <a:t>Bewerte für Dich die Zeit, die Du für eine Aufgabe </a:t>
            </a:r>
            <a:br>
              <a:rPr lang="de-DE" sz="1100" dirty="0" smtClean="0"/>
            </a:br>
            <a:r>
              <a:rPr lang="de-DE" sz="1100" dirty="0" smtClean="0"/>
              <a:t>verbracht hast, im Hinblick darauf, wie sinnvoll die </a:t>
            </a:r>
            <a:br>
              <a:rPr lang="de-DE" sz="1100" dirty="0" smtClean="0"/>
            </a:br>
            <a:r>
              <a:rPr lang="de-DE" sz="1100" dirty="0" smtClean="0"/>
              <a:t>investierte Zeit eingesetzt war.</a:t>
            </a:r>
          </a:p>
          <a:p>
            <a:pPr>
              <a:lnSpc>
                <a:spcPts val="1500"/>
              </a:lnSpc>
              <a:spcBef>
                <a:spcPts val="800"/>
              </a:spcBef>
            </a:pPr>
            <a:r>
              <a:rPr lang="de-DE" sz="1100" dirty="0" smtClean="0"/>
              <a:t>Gehe dabei ganz nach einem persönlichen </a:t>
            </a:r>
            <a:r>
              <a:rPr lang="de-DE" sz="1100" dirty="0"/>
              <a:t>Gefühl </a:t>
            </a:r>
            <a:r>
              <a:rPr lang="de-DE" sz="1100" dirty="0" smtClean="0"/>
              <a:t>vor. </a:t>
            </a:r>
          </a:p>
          <a:p>
            <a:pPr>
              <a:lnSpc>
                <a:spcPts val="1500"/>
              </a:lnSpc>
              <a:spcBef>
                <a:spcPts val="800"/>
              </a:spcBef>
            </a:pPr>
            <a:r>
              <a:rPr lang="de-DE" sz="1100" dirty="0" smtClean="0"/>
              <a:t>5 bedeutet dabei „sehr </a:t>
            </a:r>
            <a:r>
              <a:rPr lang="de-DE" sz="1100" dirty="0"/>
              <a:t>gut“, 1 bedeutet „sehr schlecht“</a:t>
            </a:r>
            <a:r>
              <a:rPr lang="de-DE" sz="1100" dirty="0" smtClean="0"/>
              <a:t>.</a:t>
            </a:r>
          </a:p>
          <a:p>
            <a:pPr>
              <a:lnSpc>
                <a:spcPts val="1500"/>
              </a:lnSpc>
              <a:spcBef>
                <a:spcPts val="800"/>
              </a:spcBef>
            </a:pPr>
            <a:r>
              <a:rPr lang="de-DE" sz="1100" dirty="0" smtClean="0"/>
              <a:t>Notiere Dir </a:t>
            </a:r>
            <a:r>
              <a:rPr lang="de-DE" sz="1100" smtClean="0"/>
              <a:t>Deine </a:t>
            </a:r>
            <a:r>
              <a:rPr lang="de-DE" sz="1100" smtClean="0"/>
              <a:t>Bewertung</a:t>
            </a:r>
            <a:r>
              <a:rPr lang="de-DE" sz="1100" smtClean="0"/>
              <a:t>.</a:t>
            </a:r>
            <a:endParaRPr lang="de-DE" sz="1100" dirty="0" smtClean="0"/>
          </a:p>
          <a:p>
            <a:pPr>
              <a:lnSpc>
                <a:spcPts val="1500"/>
              </a:lnSpc>
              <a:spcBef>
                <a:spcPts val="800"/>
              </a:spcBef>
            </a:pPr>
            <a:r>
              <a:rPr lang="de-DE" sz="1100" dirty="0" smtClean="0"/>
              <a:t>Bewerte auf diese Weise in zwei Wochen 8 verschiedene Aufgaben.</a:t>
            </a:r>
          </a:p>
          <a:p>
            <a:pPr>
              <a:lnSpc>
                <a:spcPts val="1500"/>
              </a:lnSpc>
              <a:spcBef>
                <a:spcPts val="800"/>
              </a:spcBef>
            </a:pPr>
            <a:r>
              <a:rPr lang="de-DE" sz="1100" dirty="0" smtClean="0"/>
              <a:t>Wenn Du ein Team oder Trainingspartner hast, bespreche Deine Erfahrungen mit Ihnen. Wann sind Deine </a:t>
            </a:r>
            <a:r>
              <a:rPr lang="de-DE" sz="1100" dirty="0"/>
              <a:t>B</a:t>
            </a:r>
            <a:r>
              <a:rPr lang="de-DE" sz="1100" dirty="0" smtClean="0"/>
              <a:t>ewertungen besser, wann schlechter?</a:t>
            </a:r>
          </a:p>
          <a:p>
            <a:pPr>
              <a:lnSpc>
                <a:spcPts val="1500"/>
              </a:lnSpc>
              <a:spcBef>
                <a:spcPts val="800"/>
              </a:spcBef>
            </a:pPr>
            <a:r>
              <a:rPr lang="de-DE" sz="1100" dirty="0" smtClean="0"/>
              <a:t>Wenn Du möchtest, kannst Du den Durchschnittswert Deiner </a:t>
            </a:r>
            <a:br>
              <a:rPr lang="de-DE" sz="1100" dirty="0" smtClean="0"/>
            </a:br>
            <a:r>
              <a:rPr lang="de-DE" sz="1100" dirty="0"/>
              <a:t>B</a:t>
            </a:r>
            <a:r>
              <a:rPr lang="de-DE" sz="1100" dirty="0" smtClean="0"/>
              <a:t>ewertungen berechnen. Du kannst diesen Move wiederholen, die </a:t>
            </a:r>
            <a:r>
              <a:rPr lang="de-DE" sz="1100" dirty="0" smtClean="0"/>
              <a:t/>
            </a:r>
            <a:br>
              <a:rPr lang="de-DE" sz="1100" dirty="0" smtClean="0"/>
            </a:br>
            <a:r>
              <a:rPr lang="de-DE" sz="1100" dirty="0" smtClean="0"/>
              <a:t>Durchschnittswerte </a:t>
            </a:r>
            <a:r>
              <a:rPr lang="de-DE" sz="1100" dirty="0" smtClean="0"/>
              <a:t>vergleichen und reflektieren, ob sich </a:t>
            </a:r>
            <a:br>
              <a:rPr lang="de-DE" sz="1100" dirty="0" smtClean="0"/>
            </a:br>
            <a:r>
              <a:rPr lang="de-DE" sz="1100" dirty="0" smtClean="0"/>
              <a:t>Deine Bewertungen mit der Zeit verändern.</a:t>
            </a:r>
          </a:p>
          <a:p>
            <a:pPr>
              <a:lnSpc>
                <a:spcPts val="1500"/>
              </a:lnSpc>
              <a:spcBef>
                <a:spcPts val="800"/>
              </a:spcBef>
            </a:pPr>
            <a:endParaRPr lang="de-DE" dirty="0"/>
          </a:p>
          <a:p>
            <a:pPr>
              <a:lnSpc>
                <a:spcPts val="1500"/>
              </a:lnSpc>
              <a:spcBef>
                <a:spcPts val="800"/>
              </a:spcBef>
            </a:pPr>
            <a:endParaRPr lang="de-DE" dirty="0"/>
          </a:p>
        </p:txBody>
      </p:sp>
      <p:sp>
        <p:nvSpPr>
          <p:cNvPr id="4" name="Textfeld 3"/>
          <p:cNvSpPr txBox="1"/>
          <p:nvPr/>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23.11.15</a:t>
            </a:fld>
            <a:endParaRPr lang="de-DE" sz="600" dirty="0">
              <a:solidFill>
                <a:srgbClr val="5D5E5F"/>
              </a:solidFill>
              <a:latin typeface="Avenir Light"/>
              <a:cs typeface="Avenir Light"/>
            </a:endParaRPr>
          </a:p>
        </p:txBody>
      </p:sp>
      <p:sp>
        <p:nvSpPr>
          <p:cNvPr id="5" name="Shape 7"/>
          <p:cNvSpPr/>
          <p:nvPr/>
        </p:nvSpPr>
        <p:spPr>
          <a:xfrm>
            <a:off x="1683417" y="4952581"/>
            <a:ext cx="4196016"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3"/>
              </a:rPr>
              <a:t>http://creativecommons.org/licenses/by-nc-nd/4.0/</a:t>
            </a:r>
            <a:r>
              <a:rPr sz="600" dirty="0">
                <a:latin typeface="Avenir Light"/>
                <a:ea typeface="Calibri"/>
                <a:cs typeface="Avenir Light"/>
                <a:sym typeface="Calibri"/>
              </a:rPr>
              <a:t>.</a:t>
            </a:r>
          </a:p>
        </p:txBody>
      </p:sp>
      <p:pic>
        <p:nvPicPr>
          <p:cNvPr id="6" name="pasted-image.tif"/>
          <p:cNvPicPr/>
          <p:nvPr/>
        </p:nvPicPr>
        <p:blipFill>
          <a:blip r:embed="rId4">
            <a:extLst/>
          </a:blip>
          <a:stretch>
            <a:fillRect/>
          </a:stretch>
        </p:blipFill>
        <p:spPr>
          <a:xfrm>
            <a:off x="6174185" y="4992838"/>
            <a:ext cx="886619" cy="214128"/>
          </a:xfrm>
          <a:prstGeom prst="rect">
            <a:avLst/>
          </a:prstGeom>
          <a:ln w="12700">
            <a:miter lim="400000"/>
          </a:ln>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_e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ger_Training_Card_Template_ee.potx</Template>
  <TotalTime>0</TotalTime>
  <Words>79</Words>
  <Application>Microsoft Macintosh PowerPoint</Application>
  <PresentationFormat>Benutzerdefiniert</PresentationFormat>
  <Paragraphs>17</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ger_Training_Card_Template_ee</vt:lpstr>
      <vt:lpstr>Mein ROTI</vt:lpstr>
      <vt:lpstr>PowerPoint-Präsentation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Erwachsen Trainingskarte</dc:title>
  <dc:subject/>
  <dc:creator>Silke Kainzbauer</dc:creator>
  <cp:keywords/>
  <dc:description/>
  <cp:lastModifiedBy>Silke Kainzbauer</cp:lastModifiedBy>
  <cp:revision>59</cp:revision>
  <cp:lastPrinted>2015-08-06T14:22:54Z</cp:lastPrinted>
  <dcterms:created xsi:type="dcterms:W3CDTF">2015-03-26T08:30:55Z</dcterms:created>
  <dcterms:modified xsi:type="dcterms:W3CDTF">2015-11-23T07:48:18Z</dcterms:modified>
  <cp:category/>
</cp:coreProperties>
</file>