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tif" ContentType="image/tif"/>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7556500" cy="5321300"/>
  <p:notesSz cx="6858000" cy="9144000"/>
  <p:defaultTextStyle>
    <a:lvl1pPr defTabSz="403387">
      <a:defRPr sz="1600">
        <a:latin typeface="+mj-lt"/>
        <a:ea typeface="+mj-ea"/>
        <a:cs typeface="+mj-cs"/>
        <a:sym typeface="Helvetica Neue"/>
      </a:defRPr>
    </a:lvl1pPr>
    <a:lvl2pPr defTabSz="403387">
      <a:defRPr sz="1600">
        <a:latin typeface="+mj-lt"/>
        <a:ea typeface="+mj-ea"/>
        <a:cs typeface="+mj-cs"/>
        <a:sym typeface="Helvetica Neue"/>
      </a:defRPr>
    </a:lvl2pPr>
    <a:lvl3pPr defTabSz="403387">
      <a:defRPr sz="1600">
        <a:latin typeface="+mj-lt"/>
        <a:ea typeface="+mj-ea"/>
        <a:cs typeface="+mj-cs"/>
        <a:sym typeface="Helvetica Neue"/>
      </a:defRPr>
    </a:lvl3pPr>
    <a:lvl4pPr defTabSz="403387">
      <a:defRPr sz="1600">
        <a:latin typeface="+mj-lt"/>
        <a:ea typeface="+mj-ea"/>
        <a:cs typeface="+mj-cs"/>
        <a:sym typeface="Helvetica Neue"/>
      </a:defRPr>
    </a:lvl4pPr>
    <a:lvl5pPr defTabSz="403387">
      <a:defRPr sz="1600">
        <a:latin typeface="+mj-lt"/>
        <a:ea typeface="+mj-ea"/>
        <a:cs typeface="+mj-cs"/>
        <a:sym typeface="Helvetica Neue"/>
      </a:defRPr>
    </a:lvl5pPr>
    <a:lvl6pPr defTabSz="403387">
      <a:defRPr sz="1600">
        <a:latin typeface="+mj-lt"/>
        <a:ea typeface="+mj-ea"/>
        <a:cs typeface="+mj-cs"/>
        <a:sym typeface="Helvetica Neue"/>
      </a:defRPr>
    </a:lvl6pPr>
    <a:lvl7pPr defTabSz="403387">
      <a:defRPr sz="1600">
        <a:latin typeface="+mj-lt"/>
        <a:ea typeface="+mj-ea"/>
        <a:cs typeface="+mj-cs"/>
        <a:sym typeface="Helvetica Neue"/>
      </a:defRPr>
    </a:lvl7pPr>
    <a:lvl8pPr defTabSz="403387">
      <a:defRPr sz="1600">
        <a:latin typeface="+mj-lt"/>
        <a:ea typeface="+mj-ea"/>
        <a:cs typeface="+mj-cs"/>
        <a:sym typeface="Helvetica Neue"/>
      </a:defRPr>
    </a:lvl8pPr>
    <a:lvl9pPr defTabSz="403387">
      <a:defRPr sz="1600">
        <a:latin typeface="+mj-lt"/>
        <a:ea typeface="+mj-ea"/>
        <a:cs typeface="+mj-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0" d="100"/>
          <a:sy n="130" d="100"/>
        </p:scale>
        <p:origin x="-1600" y="-112"/>
      </p:cViewPr>
      <p:guideLst>
        <p:guide orient="horz" pos="1676"/>
        <p:guide pos="23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Shape 41"/>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2" name="Shape 42"/>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51670811"/>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hyperlink" Target="http://creativecommons.org/licenses/by-nc-nd/4.0/" TargetMode="External"/><Relationship Id="rId5"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creativecommons.org/licenses/by-nc-nd/4.0/" TargetMode="External"/><Relationship Id="rId5"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4" Type="http://schemas.openxmlformats.org/officeDocument/2006/relationships/image" Target="../media/image4.tif"/><Relationship Id="rId5" Type="http://schemas.openxmlformats.org/officeDocument/2006/relationships/image" Target="../media/image6.em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elfolie">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lvl1pPr>
              <a:defRPr>
                <a:latin typeface="Avenir Heavy"/>
                <a:cs typeface="Avenir Heavy"/>
              </a:defRPr>
            </a:lvl1pPr>
          </a:lstStyle>
          <a:p>
            <a:pPr lvl="0">
              <a:defRPr sz="1800" b="0" cap="none">
                <a:solidFill>
                  <a:srgbClr val="000000"/>
                </a:solidFill>
              </a:defRPr>
            </a:pPr>
            <a:r>
              <a:rPr lang="de-DE" sz="2400" b="1" cap="all" smtClean="0">
                <a:solidFill>
                  <a:srgbClr val="1191D1"/>
                </a:solidFill>
              </a:rPr>
              <a:t>Mastertitelformat bearbeiten</a:t>
            </a:r>
            <a:endParaRPr sz="2400" b="1" cap="all" dirty="0">
              <a:solidFill>
                <a:srgbClr val="1191D1"/>
              </a:solidFill>
            </a:endParaRPr>
          </a:p>
        </p:txBody>
      </p:sp>
      <p:sp>
        <p:nvSpPr>
          <p:cNvPr id="13" name="Shape 13"/>
          <p:cNvSpPr>
            <a:spLocks noGrp="1"/>
          </p:cNvSpPr>
          <p:nvPr>
            <p:ph type="body" idx="1"/>
          </p:nvPr>
        </p:nvSpPr>
        <p:spPr>
          <a:prstGeom prst="rect">
            <a:avLst/>
          </a:prstGeom>
        </p:spPr>
        <p:txBody>
          <a:bodyPr/>
          <a:lstStyle/>
          <a:p>
            <a:pPr lvl="0">
              <a:defRPr sz="1800" cap="none">
                <a:solidFill>
                  <a:srgbClr val="000000"/>
                </a:solidFill>
              </a:defRPr>
            </a:pPr>
            <a:r>
              <a:rPr lang="de-DE" sz="1000" cap="all" smtClean="0">
                <a:solidFill>
                  <a:srgbClr val="5D5E5F"/>
                </a:solidFill>
              </a:rPr>
              <a:t>Mastertextformat bearbeiten</a:t>
            </a:r>
          </a:p>
        </p:txBody>
      </p:sp>
      <p:sp>
        <p:nvSpPr>
          <p:cNvPr id="6" name="Textplatzhalter 5"/>
          <p:cNvSpPr>
            <a:spLocks noGrp="1"/>
          </p:cNvSpPr>
          <p:nvPr>
            <p:ph type="body" sz="quarter" idx="15"/>
          </p:nvPr>
        </p:nvSpPr>
        <p:spPr>
          <a:xfrm>
            <a:off x="858838" y="1614488"/>
            <a:ext cx="6265862" cy="3502025"/>
          </a:xfrm>
        </p:spPr>
        <p:txBody>
          <a:bodyPr vert="horz"/>
          <a:lstStyle>
            <a:lvl1pPr marL="171450" indent="-171450">
              <a:buSzPct val="190000"/>
              <a:buFontTx/>
              <a:buBlip>
                <a:blip r:embed="rId2"/>
              </a:buBlip>
              <a:defRPr cap="none"/>
            </a:lvl1pPr>
            <a:lvl2pPr>
              <a:defRPr cap="none"/>
            </a:lvl2pPr>
            <a:lvl3pPr>
              <a:defRPr cap="none"/>
            </a:lvl3pPr>
            <a:lvl4pPr>
              <a:defRPr cap="none"/>
            </a:lvl4pPr>
            <a:lvl5pPr>
              <a:defRPr cap="none"/>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pprentice">
    <p:spTree>
      <p:nvGrpSpPr>
        <p:cNvPr id="1" name=""/>
        <p:cNvGrpSpPr/>
        <p:nvPr/>
      </p:nvGrpSpPr>
      <p:grpSpPr>
        <a:xfrm>
          <a:off x="0" y="0"/>
          <a:ext cx="0" cy="0"/>
          <a:chOff x="0" y="0"/>
          <a:chExt cx="0" cy="0"/>
        </a:xfrm>
      </p:grpSpPr>
      <p:sp>
        <p:nvSpPr>
          <p:cNvPr id="15" name="Shape 15"/>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6" name="Shape 16"/>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7" name="Shape 17"/>
          <p:cNvSpPr/>
          <p:nvPr/>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1" dirty="0" smtClean="0">
                <a:solidFill>
                  <a:srgbClr val="FFFFFF"/>
                </a:solidFill>
                <a:latin typeface="Avenir Book"/>
                <a:ea typeface="Avenir Book"/>
                <a:cs typeface="Avenir Book"/>
                <a:sym typeface="Avenir Book"/>
              </a:rPr>
              <a:t>WRI 05</a:t>
            </a:r>
            <a:endParaRPr sz="1000" b="1" dirty="0">
              <a:solidFill>
                <a:srgbClr val="FFFFFF"/>
              </a:solidFill>
              <a:latin typeface="Avenir Book"/>
              <a:ea typeface="Avenir Book"/>
              <a:cs typeface="Avenir Book"/>
              <a:sym typeface="Avenir Book"/>
            </a:endParaRPr>
          </a:p>
        </p:txBody>
      </p:sp>
      <p:pic>
        <p:nvPicPr>
          <p:cNvPr id="18"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19" name="Shape 19"/>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0" name="Shape 20"/>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a:solidFill>
                <a:srgbClr val="5D5E5F"/>
              </a:solidFill>
            </a:endParaRPr>
          </a:p>
        </p:txBody>
      </p:sp>
      <p:sp>
        <p:nvSpPr>
          <p:cNvPr id="21" name="Shape 21"/>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pic>
        <p:nvPicPr>
          <p:cNvPr id="10" name="Bild 9" descr="a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27749" y="3775185"/>
            <a:ext cx="939800" cy="914400"/>
          </a:xfrm>
          <a:prstGeom prst="rect">
            <a:avLst/>
          </a:prstGeom>
        </p:spPr>
      </p:pic>
      <p:sp>
        <p:nvSpPr>
          <p:cNvPr id="11" name="Textfeld 10"/>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02.11.15</a:t>
            </a:fld>
            <a:endParaRPr lang="de-DE" sz="600" dirty="0">
              <a:solidFill>
                <a:srgbClr val="5D5E5F"/>
              </a:solidFill>
              <a:latin typeface="Avenir Light"/>
              <a:cs typeface="Avenir Light"/>
            </a:endParaRPr>
          </a:p>
        </p:txBody>
      </p:sp>
      <p:sp>
        <p:nvSpPr>
          <p:cNvPr id="12"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4"/>
              </a:rPr>
              <a:t>http://creativecommons.org/licenses/by-nc-nd/4.0/</a:t>
            </a:r>
            <a:r>
              <a:rPr sz="600" dirty="0">
                <a:latin typeface="Avenir Light"/>
                <a:ea typeface="Calibri"/>
                <a:cs typeface="Avenir Light"/>
                <a:sym typeface="Calibri"/>
              </a:rPr>
              <a:t>.</a:t>
            </a:r>
          </a:p>
        </p:txBody>
      </p:sp>
      <p:pic>
        <p:nvPicPr>
          <p:cNvPr id="13" name="pasted-image.tif"/>
          <p:cNvPicPr/>
          <p:nvPr userDrawn="1"/>
        </p:nvPicPr>
        <p:blipFill>
          <a:blip r:embed="rId5">
            <a:extLst/>
          </a:blip>
          <a:stretch>
            <a:fillRect/>
          </a:stretch>
        </p:blipFill>
        <p:spPr>
          <a:xfrm>
            <a:off x="617418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Journeyman">
    <p:spTree>
      <p:nvGrpSpPr>
        <p:cNvPr id="1" name=""/>
        <p:cNvGrpSpPr/>
        <p:nvPr/>
      </p:nvGrpSpPr>
      <p:grpSpPr>
        <a:xfrm>
          <a:off x="0" y="0"/>
          <a:ext cx="0" cy="0"/>
          <a:chOff x="0" y="0"/>
          <a:chExt cx="0" cy="0"/>
        </a:xfrm>
      </p:grpSpPr>
      <p:sp>
        <p:nvSpPr>
          <p:cNvPr id="24" name="Shape 24"/>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5" name="Shape 25"/>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27"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28" name="Shape 28"/>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9" name="Shape 29"/>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a:solidFill>
                <a:srgbClr val="5D5E5F"/>
              </a:solidFill>
            </a:endParaRPr>
          </a:p>
        </p:txBody>
      </p:sp>
      <p:sp>
        <p:nvSpPr>
          <p:cNvPr id="30" name="Shape 30"/>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pic>
        <p:nvPicPr>
          <p:cNvPr id="31" name="image7.png" descr="am_journeyman_icon.png"/>
          <p:cNvPicPr/>
          <p:nvPr/>
        </p:nvPicPr>
        <p:blipFill>
          <a:blip r:embed="rId3">
            <a:extLst/>
          </a:blip>
          <a:stretch>
            <a:fillRect/>
          </a:stretch>
        </p:blipFill>
        <p:spPr>
          <a:xfrm>
            <a:off x="5965125" y="3793473"/>
            <a:ext cx="905258" cy="896114"/>
          </a:xfrm>
          <a:prstGeom prst="rect">
            <a:avLst/>
          </a:prstGeom>
          <a:ln w="12700">
            <a:miter lim="400000"/>
          </a:ln>
        </p:spPr>
      </p:pic>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02.11.15</a:t>
            </a:fld>
            <a:endParaRPr lang="de-DE" sz="600" dirty="0">
              <a:solidFill>
                <a:srgbClr val="5D5E5F"/>
              </a:solidFill>
              <a:latin typeface="Avenir Light"/>
              <a:cs typeface="Avenir Light"/>
            </a:endParaRPr>
          </a:p>
        </p:txBody>
      </p:sp>
      <p:sp>
        <p:nvSpPr>
          <p:cNvPr id="11"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4"/>
              </a:rPr>
              <a:t>http://creativecommons.org/licenses/by-nc-nd/4.0/</a:t>
            </a:r>
            <a:r>
              <a:rPr sz="600" dirty="0">
                <a:latin typeface="Avenir Light"/>
                <a:ea typeface="Calibri"/>
                <a:cs typeface="Avenir Light"/>
                <a:sym typeface="Calibri"/>
              </a:rPr>
              <a:t>.</a:t>
            </a:r>
          </a:p>
        </p:txBody>
      </p:sp>
      <p:pic>
        <p:nvPicPr>
          <p:cNvPr id="12" name="pasted-image.tif"/>
          <p:cNvPicPr/>
          <p:nvPr userDrawn="1"/>
        </p:nvPicPr>
        <p:blipFill>
          <a:blip r:embed="rId5">
            <a:extLst/>
          </a:blip>
          <a:stretch>
            <a:fillRect/>
          </a:stretch>
        </p:blipFill>
        <p:spPr>
          <a:xfrm>
            <a:off x="6174185" y="4992838"/>
            <a:ext cx="886619" cy="214128"/>
          </a:xfrm>
          <a:prstGeom prst="rect">
            <a:avLst/>
          </a:prstGeom>
          <a:ln w="12700">
            <a:miter lim="400000"/>
          </a:ln>
        </p:spPr>
      </p:pic>
      <p:sp>
        <p:nvSpPr>
          <p:cNvPr id="13" name="Shape 17"/>
          <p:cNvSpPr/>
          <p:nvPr userDrawn="1"/>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1" dirty="0" smtClean="0">
                <a:solidFill>
                  <a:srgbClr val="FFFFFF"/>
                </a:solidFill>
                <a:latin typeface="Avenir Book"/>
                <a:ea typeface="Avenir Book"/>
                <a:cs typeface="Avenir Book"/>
                <a:sym typeface="Avenir Book"/>
              </a:rPr>
              <a:t>WRI 05</a:t>
            </a:r>
            <a:endParaRPr lang="de-DE" sz="1000" b="1" dirty="0">
              <a:solidFill>
                <a:srgbClr val="FFFFFF"/>
              </a:solidFill>
              <a:latin typeface="Avenir Book"/>
              <a:ea typeface="Avenir Book"/>
              <a:cs typeface="Avenir Book"/>
              <a:sym typeface="Avenir Book"/>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Master">
    <p:spTree>
      <p:nvGrpSpPr>
        <p:cNvPr id="1" name=""/>
        <p:cNvGrpSpPr/>
        <p:nvPr/>
      </p:nvGrpSpPr>
      <p:grpSpPr>
        <a:xfrm>
          <a:off x="0" y="0"/>
          <a:ext cx="0" cy="0"/>
          <a:chOff x="0" y="0"/>
          <a:chExt cx="0" cy="0"/>
        </a:xfrm>
      </p:grpSpPr>
      <p:sp>
        <p:nvSpPr>
          <p:cNvPr id="33" name="Shape 33"/>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4" name="Shape 34"/>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36"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37" name="Shape 37"/>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8" name="Shape 38"/>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dirty="0">
              <a:solidFill>
                <a:srgbClr val="5D5E5F"/>
              </a:solidFill>
            </a:endParaRPr>
          </a:p>
        </p:txBody>
      </p:sp>
      <p:sp>
        <p:nvSpPr>
          <p:cNvPr id="39" name="Shape 39"/>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02.11.15</a:t>
            </a:fld>
            <a:endParaRPr lang="de-DE" sz="600" dirty="0">
              <a:solidFill>
                <a:srgbClr val="5D5E5F"/>
              </a:solidFill>
              <a:latin typeface="Avenir Light"/>
              <a:cs typeface="Avenir Light"/>
            </a:endParaRPr>
          </a:p>
        </p:txBody>
      </p:sp>
      <p:sp>
        <p:nvSpPr>
          <p:cNvPr id="11"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3"/>
              </a:rPr>
              <a:t>http://creativecommons.org/licenses/by-nc-nd/4.0/</a:t>
            </a:r>
            <a:r>
              <a:rPr sz="600" dirty="0">
                <a:latin typeface="Avenir Light"/>
                <a:ea typeface="Calibri"/>
                <a:cs typeface="Avenir Light"/>
                <a:sym typeface="Calibri"/>
              </a:rPr>
              <a:t>.</a:t>
            </a:r>
          </a:p>
        </p:txBody>
      </p:sp>
      <p:pic>
        <p:nvPicPr>
          <p:cNvPr id="12" name="pasted-image.tif"/>
          <p:cNvPicPr/>
          <p:nvPr userDrawn="1"/>
        </p:nvPicPr>
        <p:blipFill>
          <a:blip r:embed="rId4">
            <a:extLst/>
          </a:blip>
          <a:stretch>
            <a:fillRect/>
          </a:stretch>
        </p:blipFill>
        <p:spPr>
          <a:xfrm>
            <a:off x="6174185" y="4992838"/>
            <a:ext cx="886619" cy="214128"/>
          </a:xfrm>
          <a:prstGeom prst="rect">
            <a:avLst/>
          </a:prstGeom>
          <a:ln w="12700">
            <a:miter lim="400000"/>
          </a:ln>
        </p:spPr>
      </p:pic>
      <p:pic>
        <p:nvPicPr>
          <p:cNvPr id="2" name="Bild 1" descr="am_Icon_master.pdf"/>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943285" y="3737085"/>
            <a:ext cx="927100" cy="952500"/>
          </a:xfrm>
          <a:prstGeom prst="rect">
            <a:avLst/>
          </a:prstGeom>
        </p:spPr>
      </p:pic>
      <p:sp>
        <p:nvSpPr>
          <p:cNvPr id="13" name="Shape 17"/>
          <p:cNvSpPr/>
          <p:nvPr userDrawn="1"/>
        </p:nvSpPr>
        <p:spPr>
          <a:xfrm>
            <a:off x="5192237" y="82389"/>
            <a:ext cx="1905009" cy="40010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0" marR="0" lvl="0" indent="0" algn="ctr" defTabSz="403387" eaLnBrk="1" fontAlgn="auto" latinLnBrk="0" hangingPunct="1">
              <a:lnSpc>
                <a:spcPct val="100000"/>
              </a:lnSpc>
              <a:spcBef>
                <a:spcPts val="0"/>
              </a:spcBef>
              <a:spcAft>
                <a:spcPts val="0"/>
              </a:spcAft>
              <a:buClrTx/>
              <a:buSzTx/>
              <a:buFontTx/>
              <a:buNone/>
              <a:tabLst/>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1" dirty="0" smtClean="0">
                <a:solidFill>
                  <a:srgbClr val="FFFFFF"/>
                </a:solidFill>
                <a:latin typeface="Avenir Book"/>
                <a:ea typeface="Avenir Book"/>
                <a:cs typeface="Avenir Book"/>
                <a:sym typeface="Avenir Book"/>
              </a:rPr>
              <a:t>WRI 05</a:t>
            </a:r>
          </a:p>
          <a:p>
            <a:pPr lvl="0" algn="ctr">
              <a:defRPr sz="1800"/>
            </a:pPr>
            <a:endParaRPr sz="1000" b="1" dirty="0">
              <a:solidFill>
                <a:srgbClr val="FFFFFF"/>
              </a:solidFill>
              <a:latin typeface="Avenir Book"/>
              <a:ea typeface="Avenir Book"/>
              <a:cs typeface="Avenir Book"/>
              <a:sym typeface="Avenir Book"/>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 name="Shape 3"/>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4" name="Shape 4"/>
          <p:cNvSpPr/>
          <p:nvPr/>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1" dirty="0" smtClean="0">
                <a:solidFill>
                  <a:srgbClr val="FFFFFF"/>
                </a:solidFill>
                <a:latin typeface="Avenir Book"/>
                <a:ea typeface="Avenir Book"/>
                <a:cs typeface="Avenir Book"/>
                <a:sym typeface="Avenir Book"/>
              </a:rPr>
              <a:t>WRI 05</a:t>
            </a:r>
            <a:endParaRPr sz="1000" b="1" dirty="0">
              <a:solidFill>
                <a:srgbClr val="FFFFFF"/>
              </a:solidFill>
              <a:latin typeface="Avenir Book"/>
              <a:ea typeface="Avenir Book"/>
              <a:cs typeface="Avenir Book"/>
              <a:sym typeface="Avenir Book"/>
            </a:endParaRPr>
          </a:p>
        </p:txBody>
      </p:sp>
      <p:pic>
        <p:nvPicPr>
          <p:cNvPr id="5" name="image1.png" descr="Agile-Moves_neu.png"/>
          <p:cNvPicPr/>
          <p:nvPr/>
        </p:nvPicPr>
        <p:blipFill>
          <a:blip r:embed="rId6">
            <a:extLst/>
          </a:blip>
          <a:srcRect l="41251" t="11643" r="41617" b="41498"/>
          <a:stretch>
            <a:fillRect/>
          </a:stretch>
        </p:blipFill>
        <p:spPr>
          <a:xfrm>
            <a:off x="218217" y="589975"/>
            <a:ext cx="886757" cy="808934"/>
          </a:xfrm>
          <a:prstGeom prst="rect">
            <a:avLst/>
          </a:prstGeom>
          <a:ln w="12700">
            <a:miter lim="400000"/>
          </a:ln>
        </p:spPr>
      </p:pic>
      <p:sp>
        <p:nvSpPr>
          <p:cNvPr id="6" name="Shape 6"/>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8" name="Shape 8"/>
          <p:cNvSpPr>
            <a:spLocks noGrp="1"/>
          </p:cNvSpPr>
          <p:nvPr>
            <p:ph type="title"/>
          </p:nvPr>
        </p:nvSpPr>
        <p:spPr>
          <a:xfrm>
            <a:off x="1166812" y="674138"/>
            <a:ext cx="5533296" cy="46166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lvl="0">
              <a:defRPr sz="1800" b="0" cap="none">
                <a:solidFill>
                  <a:srgbClr val="000000"/>
                </a:solidFill>
              </a:defRPr>
            </a:pPr>
            <a:r>
              <a:rPr sz="2400" b="1" cap="all" dirty="0">
                <a:solidFill>
                  <a:srgbClr val="1191D1"/>
                </a:solidFill>
              </a:rPr>
              <a:t>Mastertitelformat bearbeiten</a:t>
            </a:r>
          </a:p>
        </p:txBody>
      </p:sp>
      <p:sp>
        <p:nvSpPr>
          <p:cNvPr id="9" name="Shape 9"/>
          <p:cNvSpPr>
            <a:spLocks noGrp="1"/>
          </p:cNvSpPr>
          <p:nvPr>
            <p:ph type="body" idx="1"/>
          </p:nvPr>
        </p:nvSpPr>
        <p:spPr>
          <a:xfrm>
            <a:off x="1166812" y="973845"/>
            <a:ext cx="5293998" cy="462332"/>
          </a:xfrm>
          <a:prstGeom prst="rect">
            <a:avLst/>
          </a:prstGeom>
          <a:ln w="12700">
            <a:miter lim="400000"/>
          </a:ln>
          <a:extLst>
            <a:ext uri="{C572A759-6A51-4108-AA02-DFA0A04FC94B}">
              <ma14:wrappingTextBoxFlag xmlns:ma14="http://schemas.microsoft.com/office/mac/drawingml/2011/main" val="1"/>
            </a:ext>
          </a:extLst>
        </p:spPr>
        <p:txBody>
          <a:bodyPr lIns="40337" tIns="40337" rIns="40337" bIns="40337">
            <a:normAutofit/>
          </a:bodyPr>
          <a:lstStyle/>
          <a:p>
            <a:pPr lvl="0">
              <a:defRPr sz="1800" cap="none">
                <a:solidFill>
                  <a:srgbClr val="000000"/>
                </a:solidFill>
              </a:defRPr>
            </a:pPr>
            <a:r>
              <a:rPr sz="1000" cap="all">
                <a:solidFill>
                  <a:srgbClr val="5D5E5F"/>
                </a:solidFill>
              </a:rPr>
              <a:t>Master-Untertitelformat bearbeiten</a:t>
            </a:r>
          </a:p>
        </p:txBody>
      </p:sp>
      <p:sp>
        <p:nvSpPr>
          <p:cNvPr id="10" name="Textplatzhalter 2"/>
          <p:cNvSpPr txBox="1">
            <a:spLocks/>
          </p:cNvSpPr>
          <p:nvPr/>
        </p:nvSpPr>
        <p:spPr>
          <a:xfrm>
            <a:off x="858838" y="1568452"/>
            <a:ext cx="6266026" cy="3502305"/>
          </a:xfrm>
          <a:prstGeom prst="rect">
            <a:avLst/>
          </a:prstGeom>
        </p:spPr>
        <p:txBody>
          <a:bodyPr>
            <a:normAutofit/>
          </a:bodyPr>
          <a:lstStyle>
            <a:lvl1pPr marL="171450" indent="-171450" defTabSz="403387" eaLnBrk="1" hangingPunct="1">
              <a:lnSpc>
                <a:spcPct val="150000"/>
              </a:lnSpc>
              <a:defRPr sz="1000" cap="all">
                <a:solidFill>
                  <a:srgbClr val="5D5E5F"/>
                </a:solidFill>
                <a:latin typeface="Avenir Book"/>
                <a:ea typeface="Avenir Book"/>
                <a:cs typeface="Avenir Book"/>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a:lstStyle>
          <a:p>
            <a:pPr marL="269875" lvl="1" indent="-225425">
              <a:lnSpc>
                <a:spcPts val="1500"/>
              </a:lnSpc>
              <a:spcBef>
                <a:spcPts val="400"/>
              </a:spcBef>
            </a:pPr>
            <a:endParaRPr lang="de-DE" sz="1100" dirty="0" smtClean="0"/>
          </a:p>
          <a:p>
            <a:pPr lvl="1">
              <a:lnSpc>
                <a:spcPts val="1500"/>
              </a:lnSpc>
              <a:spcBef>
                <a:spcPts val="400"/>
              </a:spcBef>
            </a:pPr>
            <a:endParaRPr lang="de-DE" sz="1100" dirty="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xmlns:p14="http://schemas.microsoft.com/office/powerpoint/2010/main" spd="med"/>
  <p:txStyles>
    <p:titleStyle>
      <a:lvl1pPr defTabSz="403387" eaLnBrk="1" hangingPunct="1">
        <a:defRPr sz="2400" b="1" cap="all">
          <a:solidFill>
            <a:srgbClr val="1191D1"/>
          </a:solidFill>
          <a:latin typeface="Avenir Heavy"/>
          <a:ea typeface="Avenir Book"/>
          <a:cs typeface="Avenir Heavy"/>
          <a:sym typeface="Avenir Book"/>
        </a:defRPr>
      </a:lvl1pPr>
      <a:lvl2pPr defTabSz="403387" eaLnBrk="1" hangingPunct="1">
        <a:defRPr sz="2400" b="1" cap="all">
          <a:solidFill>
            <a:srgbClr val="1191D1"/>
          </a:solidFill>
          <a:latin typeface="Avenir Book"/>
          <a:ea typeface="Avenir Book"/>
          <a:cs typeface="Avenir Book"/>
          <a:sym typeface="Avenir Book"/>
        </a:defRPr>
      </a:lvl2pPr>
      <a:lvl3pPr defTabSz="403387" eaLnBrk="1" hangingPunct="1">
        <a:defRPr sz="2400" b="1" cap="all">
          <a:solidFill>
            <a:srgbClr val="1191D1"/>
          </a:solidFill>
          <a:latin typeface="Avenir Book"/>
          <a:ea typeface="Avenir Book"/>
          <a:cs typeface="Avenir Book"/>
          <a:sym typeface="Avenir Book"/>
        </a:defRPr>
      </a:lvl3pPr>
      <a:lvl4pPr defTabSz="403387" eaLnBrk="1" hangingPunct="1">
        <a:defRPr sz="2400" b="1" cap="all">
          <a:solidFill>
            <a:srgbClr val="1191D1"/>
          </a:solidFill>
          <a:latin typeface="Avenir Book"/>
          <a:ea typeface="Avenir Book"/>
          <a:cs typeface="Avenir Book"/>
          <a:sym typeface="Avenir Book"/>
        </a:defRPr>
      </a:lvl4pPr>
      <a:lvl5pPr defTabSz="403387" eaLnBrk="1" hangingPunct="1">
        <a:defRPr sz="2400" b="1" cap="all">
          <a:solidFill>
            <a:srgbClr val="1191D1"/>
          </a:solidFill>
          <a:latin typeface="Avenir Book"/>
          <a:ea typeface="Avenir Book"/>
          <a:cs typeface="Avenir Book"/>
          <a:sym typeface="Avenir Book"/>
        </a:defRPr>
      </a:lvl5pPr>
      <a:lvl6pPr defTabSz="403387" eaLnBrk="1" hangingPunct="1">
        <a:defRPr sz="2400" b="1" cap="all">
          <a:solidFill>
            <a:srgbClr val="1191D1"/>
          </a:solidFill>
          <a:latin typeface="Avenir Book"/>
          <a:ea typeface="Avenir Book"/>
          <a:cs typeface="Avenir Book"/>
          <a:sym typeface="Avenir Book"/>
        </a:defRPr>
      </a:lvl6pPr>
      <a:lvl7pPr defTabSz="403387" eaLnBrk="1" hangingPunct="1">
        <a:defRPr sz="2400" b="1" cap="all">
          <a:solidFill>
            <a:srgbClr val="1191D1"/>
          </a:solidFill>
          <a:latin typeface="Avenir Book"/>
          <a:ea typeface="Avenir Book"/>
          <a:cs typeface="Avenir Book"/>
          <a:sym typeface="Avenir Book"/>
        </a:defRPr>
      </a:lvl7pPr>
      <a:lvl8pPr defTabSz="403387" eaLnBrk="1" hangingPunct="1">
        <a:defRPr sz="2400" b="1" cap="all">
          <a:solidFill>
            <a:srgbClr val="1191D1"/>
          </a:solidFill>
          <a:latin typeface="Avenir Book"/>
          <a:ea typeface="Avenir Book"/>
          <a:cs typeface="Avenir Book"/>
          <a:sym typeface="Avenir Book"/>
        </a:defRPr>
      </a:lvl8pPr>
      <a:lvl9pPr defTabSz="403387" eaLnBrk="1" hangingPunct="1">
        <a:defRPr sz="2400" b="1" cap="all">
          <a:solidFill>
            <a:srgbClr val="1191D1"/>
          </a:solidFill>
          <a:latin typeface="Avenir Book"/>
          <a:ea typeface="Avenir Book"/>
          <a:cs typeface="Avenir Book"/>
          <a:sym typeface="Avenir Book"/>
        </a:defRPr>
      </a:lvl9pPr>
    </p:titleStyle>
    <p:bodyStyle>
      <a:lvl1pPr marL="171450" indent="-171450" defTabSz="403387" eaLnBrk="1" hangingPunct="1">
        <a:lnSpc>
          <a:spcPct val="150000"/>
        </a:lnSpc>
        <a:defRPr sz="1000" cap="all">
          <a:solidFill>
            <a:srgbClr val="5D5E5F"/>
          </a:solidFill>
          <a:latin typeface="Avenir Book"/>
          <a:ea typeface="Avenir Book"/>
          <a:cs typeface="Avenir Book"/>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p:bodyStyle>
    <p:otherStyle>
      <a:lvl1pPr algn="r" defTabSz="403387" eaLnBrk="1" hangingPunct="1">
        <a:defRPr sz="1200">
          <a:solidFill>
            <a:schemeClr val="tx1"/>
          </a:solidFill>
          <a:latin typeface="+mn-lt"/>
          <a:ea typeface="+mn-ea"/>
          <a:cs typeface="+mn-cs"/>
          <a:sym typeface="Calibri"/>
        </a:defRPr>
      </a:lvl1pPr>
      <a:lvl2pPr algn="r" defTabSz="403387" eaLnBrk="1" hangingPunct="1">
        <a:defRPr sz="1200">
          <a:solidFill>
            <a:schemeClr val="tx1"/>
          </a:solidFill>
          <a:latin typeface="+mn-lt"/>
          <a:ea typeface="+mn-ea"/>
          <a:cs typeface="+mn-cs"/>
          <a:sym typeface="Calibri"/>
        </a:defRPr>
      </a:lvl2pPr>
      <a:lvl3pPr algn="r" defTabSz="403387" eaLnBrk="1" hangingPunct="1">
        <a:defRPr sz="1200">
          <a:solidFill>
            <a:schemeClr val="tx1"/>
          </a:solidFill>
          <a:latin typeface="+mn-lt"/>
          <a:ea typeface="+mn-ea"/>
          <a:cs typeface="+mn-cs"/>
          <a:sym typeface="Calibri"/>
        </a:defRPr>
      </a:lvl3pPr>
      <a:lvl4pPr algn="r" defTabSz="403387" eaLnBrk="1" hangingPunct="1">
        <a:defRPr sz="1200">
          <a:solidFill>
            <a:schemeClr val="tx1"/>
          </a:solidFill>
          <a:latin typeface="+mn-lt"/>
          <a:ea typeface="+mn-ea"/>
          <a:cs typeface="+mn-cs"/>
          <a:sym typeface="Calibri"/>
        </a:defRPr>
      </a:lvl4pPr>
      <a:lvl5pPr algn="r" defTabSz="403387" eaLnBrk="1" hangingPunct="1">
        <a:defRPr sz="1200">
          <a:solidFill>
            <a:schemeClr val="tx1"/>
          </a:solidFill>
          <a:latin typeface="+mn-lt"/>
          <a:ea typeface="+mn-ea"/>
          <a:cs typeface="+mn-cs"/>
          <a:sym typeface="Calibri"/>
        </a:defRPr>
      </a:lvl5pPr>
      <a:lvl6pPr algn="r" defTabSz="403387" eaLnBrk="1" hangingPunct="1">
        <a:defRPr sz="1200">
          <a:solidFill>
            <a:schemeClr val="tx1"/>
          </a:solidFill>
          <a:latin typeface="+mn-lt"/>
          <a:ea typeface="+mn-ea"/>
          <a:cs typeface="+mn-cs"/>
          <a:sym typeface="Calibri"/>
        </a:defRPr>
      </a:lvl6pPr>
      <a:lvl7pPr algn="r" defTabSz="403387" eaLnBrk="1" hangingPunct="1">
        <a:defRPr sz="1200">
          <a:solidFill>
            <a:schemeClr val="tx1"/>
          </a:solidFill>
          <a:latin typeface="+mn-lt"/>
          <a:ea typeface="+mn-ea"/>
          <a:cs typeface="+mn-cs"/>
          <a:sym typeface="Calibri"/>
        </a:defRPr>
      </a:lvl7pPr>
      <a:lvl8pPr algn="r" defTabSz="403387" eaLnBrk="1" hangingPunct="1">
        <a:defRPr sz="1200">
          <a:solidFill>
            <a:schemeClr val="tx1"/>
          </a:solidFill>
          <a:latin typeface="+mn-lt"/>
          <a:ea typeface="+mn-ea"/>
          <a:cs typeface="+mn-cs"/>
          <a:sym typeface="Calibri"/>
        </a:defRPr>
      </a:lvl8pPr>
      <a:lvl9pPr algn="r" defTabSz="403387" eaLnBrk="1" hangingPunct="1">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166811" y="674138"/>
            <a:ext cx="6081957" cy="461667"/>
          </a:xfrm>
        </p:spPr>
        <p:txBody>
          <a:bodyPr/>
          <a:lstStyle/>
          <a:p>
            <a:r>
              <a:rPr lang="de-DE" dirty="0" smtClean="0"/>
              <a:t>Zu welchem Text </a:t>
            </a:r>
            <a:r>
              <a:rPr lang="de-DE" dirty="0">
                <a:latin typeface="Avenir Light"/>
                <a:cs typeface="Avenir Light"/>
              </a:rPr>
              <a:t>geht </a:t>
            </a:r>
            <a:r>
              <a:rPr lang="de-DE" dirty="0" smtClean="0">
                <a:latin typeface="Avenir Light"/>
                <a:cs typeface="Avenir Light"/>
              </a:rPr>
              <a:t>die Energie ?</a:t>
            </a:r>
            <a:endParaRPr lang="de-DE" dirty="0"/>
          </a:p>
        </p:txBody>
      </p:sp>
      <p:sp>
        <p:nvSpPr>
          <p:cNvPr id="3" name="Textplatzhalter 2"/>
          <p:cNvSpPr>
            <a:spLocks noGrp="1"/>
          </p:cNvSpPr>
          <p:nvPr>
            <p:ph type="body" idx="1"/>
          </p:nvPr>
        </p:nvSpPr>
        <p:spPr/>
        <p:txBody>
          <a:bodyPr/>
          <a:lstStyle/>
          <a:p>
            <a:r>
              <a:rPr lang="de-DE" dirty="0" smtClean="0"/>
              <a:t>Silke Kainzbauer</a:t>
            </a:r>
            <a:endParaRPr lang="de-DE" dirty="0"/>
          </a:p>
        </p:txBody>
      </p:sp>
      <p:sp>
        <p:nvSpPr>
          <p:cNvPr id="12" name="Textplatzhalter 11"/>
          <p:cNvSpPr>
            <a:spLocks noGrp="1"/>
          </p:cNvSpPr>
          <p:nvPr>
            <p:ph type="body" sz="quarter" idx="15"/>
          </p:nvPr>
        </p:nvSpPr>
        <p:spPr/>
        <p:txBody>
          <a:bodyPr>
            <a:noAutofit/>
          </a:bodyPr>
          <a:lstStyle/>
          <a:p>
            <a:pPr>
              <a:lnSpc>
                <a:spcPts val="1500"/>
              </a:lnSpc>
              <a:spcBef>
                <a:spcPts val="800"/>
              </a:spcBef>
            </a:pPr>
            <a:r>
              <a:rPr lang="de-DE" sz="1050" dirty="0" smtClean="0"/>
              <a:t>Schreiben ist kreative Arbeit und gute Texte schreibst Du dann, wenn Du wirklich Lust auf diese </a:t>
            </a:r>
            <a:r>
              <a:rPr lang="de-DE" sz="1050" dirty="0" err="1" smtClean="0"/>
              <a:t>Textidee</a:t>
            </a:r>
            <a:r>
              <a:rPr lang="de-DE" sz="1050" dirty="0" smtClean="0"/>
              <a:t> hast. </a:t>
            </a:r>
          </a:p>
          <a:p>
            <a:pPr>
              <a:lnSpc>
                <a:spcPts val="1500"/>
              </a:lnSpc>
              <a:spcBef>
                <a:spcPts val="800"/>
              </a:spcBef>
            </a:pPr>
            <a:r>
              <a:rPr lang="de-DE" sz="1050" dirty="0" smtClean="0"/>
              <a:t>Deshalb solltest Du Dich so gut Du es vermagst von rationalen Einschränkungen befreien und Deine Ideenliste, Dein </a:t>
            </a:r>
            <a:r>
              <a:rPr lang="de-DE" sz="1050" dirty="0" err="1" smtClean="0"/>
              <a:t>Backlog</a:t>
            </a:r>
            <a:r>
              <a:rPr lang="de-DE" sz="1050" dirty="0" smtClean="0"/>
              <a:t> nach einer einfachen Frage ordnen: Wohin geht meine Energie?</a:t>
            </a:r>
          </a:p>
          <a:p>
            <a:pPr>
              <a:lnSpc>
                <a:spcPts val="1500"/>
              </a:lnSpc>
              <a:spcBef>
                <a:spcPts val="800"/>
              </a:spcBef>
            </a:pPr>
            <a:r>
              <a:rPr lang="de-DE" sz="1050" dirty="0" smtClean="0"/>
              <a:t>Beginne, Dir Dein </a:t>
            </a:r>
            <a:r>
              <a:rPr lang="de-DE" sz="1050" dirty="0" err="1" smtClean="0"/>
              <a:t>Backlog</a:t>
            </a:r>
            <a:r>
              <a:rPr lang="de-DE" sz="1050" dirty="0" smtClean="0"/>
              <a:t> mehrfach </a:t>
            </a:r>
            <a:r>
              <a:rPr lang="de-DE" sz="1050" dirty="0"/>
              <a:t>die Woche </a:t>
            </a:r>
            <a:r>
              <a:rPr lang="de-DE" sz="1050" dirty="0" smtClean="0"/>
              <a:t>vorzunehmen </a:t>
            </a:r>
            <a:r>
              <a:rPr lang="de-DE" sz="1050" dirty="0"/>
              <a:t>und </a:t>
            </a:r>
            <a:r>
              <a:rPr lang="de-DE" sz="1050" dirty="0" smtClean="0"/>
              <a:t>Dich damit zu beschäftigen.</a:t>
            </a:r>
          </a:p>
          <a:p>
            <a:pPr>
              <a:lnSpc>
                <a:spcPts val="1500"/>
              </a:lnSpc>
              <a:spcBef>
                <a:spcPts val="800"/>
              </a:spcBef>
            </a:pPr>
            <a:r>
              <a:rPr lang="de-DE" sz="1050" dirty="0" smtClean="0"/>
              <a:t>Geh die Stories durch und schaue, auf welche Texte Du mehr </a:t>
            </a:r>
            <a:r>
              <a:rPr lang="de-DE" sz="1050" dirty="0"/>
              <a:t>L</a:t>
            </a:r>
            <a:r>
              <a:rPr lang="de-DE" sz="1050" dirty="0" smtClean="0"/>
              <a:t>ust hast, auf welche gerade weniger. </a:t>
            </a:r>
          </a:p>
          <a:p>
            <a:pPr>
              <a:lnSpc>
                <a:spcPts val="1500"/>
              </a:lnSpc>
              <a:spcBef>
                <a:spcPts val="800"/>
              </a:spcBef>
            </a:pPr>
            <a:r>
              <a:rPr lang="de-DE" sz="1050" dirty="0" smtClean="0"/>
              <a:t>Das ist ein innerer Wahrnehmungsprozess, der verlangt, ehrlich mit sich selbst zu sein und der sich nicht an äußeren Zwängen (z.B. welchen Text Du rational für am Sinnvollsten hältst) orientieren sollte.</a:t>
            </a:r>
          </a:p>
          <a:p>
            <a:pPr>
              <a:lnSpc>
                <a:spcPts val="1500"/>
              </a:lnSpc>
              <a:spcBef>
                <a:spcPts val="800"/>
              </a:spcBef>
            </a:pPr>
            <a:r>
              <a:rPr lang="de-DE" sz="1050" dirty="0" smtClean="0"/>
              <a:t>Nimm Dir Story für Story vor und lass Dein </a:t>
            </a:r>
            <a:r>
              <a:rPr lang="de-DE" sz="1050" dirty="0"/>
              <a:t>B</a:t>
            </a:r>
            <a:r>
              <a:rPr lang="de-DE" sz="1050" dirty="0" smtClean="0"/>
              <a:t>auchgefühl entscheiden, welchen Text Du am liebsten schreiben würdest. Gnadenlos subjektiv.</a:t>
            </a:r>
          </a:p>
          <a:p>
            <a:pPr>
              <a:lnSpc>
                <a:spcPts val="1500"/>
              </a:lnSpc>
              <a:spcBef>
                <a:spcPts val="800"/>
              </a:spcBef>
            </a:pPr>
            <a:r>
              <a:rPr lang="de-DE" sz="1050" dirty="0" smtClean="0"/>
              <a:t>Dabei solltest Du die Textideen so sortieren. Zum Schluss sollte diejenige ganz oben stehen, auf die Du selbst am meisten Lust hast und die weiteren Ideen in absteigender Reihenfolge.</a:t>
            </a:r>
          </a:p>
          <a:p>
            <a:pPr>
              <a:lnSpc>
                <a:spcPts val="1500"/>
              </a:lnSpc>
              <a:spcBef>
                <a:spcPts val="800"/>
              </a:spcBef>
            </a:pPr>
            <a:r>
              <a:rPr lang="de-DE" sz="1050" dirty="0" smtClean="0"/>
              <a:t>Während Du das </a:t>
            </a:r>
            <a:r>
              <a:rPr lang="de-DE" sz="1050" dirty="0" err="1" smtClean="0"/>
              <a:t>Backlog</a:t>
            </a:r>
            <a:r>
              <a:rPr lang="de-DE" sz="1050" dirty="0" smtClean="0"/>
              <a:t> für Dich alleine durchgehst, kannst Du zu den Textideen weitere Notizen </a:t>
            </a:r>
            <a:r>
              <a:rPr lang="de-DE" sz="1050" dirty="0"/>
              <a:t>machen, </a:t>
            </a:r>
            <a:r>
              <a:rPr lang="de-DE" sz="1050" dirty="0" smtClean="0"/>
              <a:t>immer wieder neu sortieren und auch neue Ideen hinzufügen.</a:t>
            </a:r>
            <a:endParaRPr lang="de-DE" sz="1050" dirty="0"/>
          </a:p>
        </p:txBody>
      </p:sp>
    </p:spTree>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a:spLocks noGrp="1"/>
          </p:cNvSpPr>
          <p:nvPr>
            <p:ph type="body" idx="1"/>
          </p:nvPr>
        </p:nvSpPr>
        <p:spPr>
          <a:xfrm>
            <a:off x="858837" y="1555749"/>
            <a:ext cx="6011548" cy="3133838"/>
          </a:xfrm>
          <a:prstGeom prst="rect">
            <a:avLst/>
          </a:prstGeom>
        </p:spPr>
        <p:txBody>
          <a:bodyPr>
            <a:normAutofit/>
          </a:bodyPr>
          <a:lstStyle/>
          <a:p>
            <a:pPr lvl="0">
              <a:lnSpc>
                <a:spcPts val="1500"/>
              </a:lnSpc>
              <a:spcBef>
                <a:spcPts val="800"/>
              </a:spcBef>
            </a:pPr>
            <a:r>
              <a:rPr lang="de-DE" sz="1200" dirty="0" smtClean="0"/>
              <a:t>Nimm Dir 8 mal </a:t>
            </a:r>
            <a:r>
              <a:rPr lang="de-DE" sz="1200" dirty="0"/>
              <a:t>in 2 Wochen </a:t>
            </a:r>
            <a:r>
              <a:rPr lang="de-DE" sz="1200" dirty="0" smtClean="0"/>
              <a:t>mindestens </a:t>
            </a:r>
            <a:r>
              <a:rPr lang="de-DE" sz="1200" dirty="0"/>
              <a:t>1 </a:t>
            </a:r>
            <a:r>
              <a:rPr lang="de-DE" sz="1200" dirty="0" smtClean="0"/>
              <a:t>Tomate (25 min.) Zeit und </a:t>
            </a:r>
            <a:br>
              <a:rPr lang="de-DE" sz="1200" dirty="0" smtClean="0"/>
            </a:br>
            <a:r>
              <a:rPr lang="de-DE" sz="1200" dirty="0" smtClean="0"/>
              <a:t>gehe </a:t>
            </a:r>
            <a:r>
              <a:rPr lang="de-DE" sz="1200" dirty="0" smtClean="0"/>
              <a:t>jedes Mal </a:t>
            </a:r>
            <a:r>
              <a:rPr lang="de-DE" sz="1200" dirty="0" smtClean="0"/>
              <a:t>für Dich alleine Dein Textideen-</a:t>
            </a:r>
            <a:r>
              <a:rPr lang="de-DE" sz="1200" dirty="0" err="1" smtClean="0"/>
              <a:t>Backlog</a:t>
            </a:r>
            <a:r>
              <a:rPr lang="de-DE" sz="1200" dirty="0" smtClean="0"/>
              <a:t> Eintrag für Eintrag durch.</a:t>
            </a:r>
          </a:p>
          <a:p>
            <a:pPr lvl="0">
              <a:lnSpc>
                <a:spcPts val="1500"/>
              </a:lnSpc>
              <a:spcBef>
                <a:spcPts val="800"/>
              </a:spcBef>
            </a:pPr>
            <a:r>
              <a:rPr lang="de-DE" sz="1200" dirty="0" smtClean="0"/>
              <a:t>Sortiere die Einträge dabei so, </a:t>
            </a:r>
            <a:r>
              <a:rPr lang="de-DE" sz="1200" dirty="0" smtClean="0"/>
              <a:t>dass </a:t>
            </a:r>
            <a:r>
              <a:rPr lang="de-DE" sz="1200" dirty="0" smtClean="0"/>
              <a:t>die </a:t>
            </a:r>
            <a:r>
              <a:rPr lang="de-DE" sz="1200" dirty="0" err="1" smtClean="0"/>
              <a:t>Textidee</a:t>
            </a:r>
            <a:r>
              <a:rPr lang="de-DE" sz="1200" dirty="0" smtClean="0"/>
              <a:t>, auf die Du am meisten Lust </a:t>
            </a:r>
            <a:r>
              <a:rPr lang="de-DE" sz="1200" dirty="0" smtClean="0"/>
              <a:t>hast oder die Du für am interessantesten hältst, </a:t>
            </a:r>
            <a:r>
              <a:rPr lang="de-DE" sz="1200" dirty="0" smtClean="0"/>
              <a:t>ganz oben steht, </a:t>
            </a:r>
            <a:r>
              <a:rPr lang="de-DE" sz="1200" dirty="0" smtClean="0"/>
              <a:t>diejenige</a:t>
            </a:r>
            <a:r>
              <a:rPr lang="de-DE" sz="1200" dirty="0" smtClean="0"/>
              <a:t>, auf Die Du am zweitmeisten Lust </a:t>
            </a:r>
            <a:r>
              <a:rPr lang="de-DE" sz="1200" dirty="0" smtClean="0"/>
              <a:t>oder an der Du Interesse hast</a:t>
            </a:r>
            <a:r>
              <a:rPr lang="de-DE" sz="1200" dirty="0" smtClean="0"/>
              <a:t>, auf dem zweiten Platz </a:t>
            </a:r>
            <a:r>
              <a:rPr lang="de-DE" sz="1200" dirty="0" err="1" smtClean="0"/>
              <a:t>usw.bis</a:t>
            </a:r>
            <a:r>
              <a:rPr lang="de-DE" sz="1200" dirty="0" smtClean="0"/>
              <a:t> </a:t>
            </a:r>
            <a:r>
              <a:rPr lang="de-DE" sz="1200" dirty="0" smtClean="0"/>
              <a:t>schließlich die, zu der momentan Deine Energie am wenigsten hingeht</a:t>
            </a:r>
            <a:r>
              <a:rPr lang="de-DE" sz="1200" dirty="0" smtClean="0"/>
              <a:t>, am </a:t>
            </a:r>
            <a:r>
              <a:rPr lang="de-DE" sz="1200" dirty="0" smtClean="0"/>
              <a:t>Ende der Liste erscheint</a:t>
            </a:r>
            <a:r>
              <a:rPr lang="de-DE" sz="1200" dirty="0" smtClean="0"/>
              <a:t>.</a:t>
            </a:r>
          </a:p>
          <a:p>
            <a:pPr lvl="0">
              <a:lnSpc>
                <a:spcPts val="1500"/>
              </a:lnSpc>
              <a:spcBef>
                <a:spcPts val="800"/>
              </a:spcBef>
            </a:pPr>
            <a:r>
              <a:rPr lang="de-DE" sz="1200" dirty="0"/>
              <a:t>Wenn Du Dich mit Deinem </a:t>
            </a:r>
            <a:r>
              <a:rPr lang="de-DE" sz="1200" dirty="0" err="1"/>
              <a:t>Backlog</a:t>
            </a:r>
            <a:r>
              <a:rPr lang="de-DE" sz="1200" dirty="0"/>
              <a:t> beschäftigst, solltest Du auch alle Ideen, </a:t>
            </a:r>
            <a:r>
              <a:rPr lang="de-DE" sz="1200" dirty="0" smtClean="0"/>
              <a:t/>
            </a:r>
            <a:br>
              <a:rPr lang="de-DE" sz="1200" dirty="0" smtClean="0"/>
            </a:br>
            <a:r>
              <a:rPr lang="de-DE" sz="1200" dirty="0" smtClean="0"/>
              <a:t>die Dir </a:t>
            </a:r>
            <a:r>
              <a:rPr lang="de-DE" sz="1200" dirty="0"/>
              <a:t>seit der letzten Backlog-Session eingefallen sind, </a:t>
            </a:r>
            <a:r>
              <a:rPr lang="de-DE" sz="1200" dirty="0" smtClean="0"/>
              <a:t>ergänzen</a:t>
            </a:r>
            <a:r>
              <a:rPr lang="de-DE" sz="1200" dirty="0"/>
              <a:t>, so dass Du nach der Session immer den aktuellen Stand mit allen Informationen im </a:t>
            </a:r>
            <a:r>
              <a:rPr lang="de-DE" sz="1200" dirty="0" err="1"/>
              <a:t>Backlog</a:t>
            </a:r>
            <a:r>
              <a:rPr lang="de-DE" sz="1200" dirty="0"/>
              <a:t> hast.</a:t>
            </a:r>
            <a:endParaRPr lang="de-DE" sz="1200" dirty="0" smtClean="0"/>
          </a:p>
          <a:p>
            <a:pPr lvl="0">
              <a:lnSpc>
                <a:spcPts val="1500"/>
              </a:lnSpc>
              <a:spcBef>
                <a:spcPts val="800"/>
              </a:spcBef>
            </a:pPr>
            <a:r>
              <a:rPr lang="de-DE" sz="1200" dirty="0" smtClean="0"/>
              <a:t>Zeige Dein </a:t>
            </a:r>
            <a:r>
              <a:rPr lang="de-DE" sz="1200" dirty="0" err="1" smtClean="0"/>
              <a:t>Backlog</a:t>
            </a:r>
            <a:r>
              <a:rPr lang="de-DE" sz="1200" dirty="0" smtClean="0"/>
              <a:t> Deinem </a:t>
            </a:r>
            <a:r>
              <a:rPr lang="de-DE" sz="1200" dirty="0"/>
              <a:t>T</a:t>
            </a:r>
            <a:r>
              <a:rPr lang="de-DE" sz="1200" dirty="0" smtClean="0"/>
              <a:t>eam oder Deinen Trainingspartnern.</a:t>
            </a:r>
            <a:endParaRPr sz="1200" dirty="0"/>
          </a:p>
        </p:txBody>
      </p:sp>
    </p:spTree>
  </p:cSld>
  <p:clrMapOvr>
    <a:masterClrMapping/>
  </p:clrMapOvr>
  <p:transition xmlns:p14="http://schemas.microsoft.com/office/powerpoint/2010/main" spd="med"/>
</p:sld>
</file>

<file path=ppt/theme/theme1.xml><?xml version="1.0" encoding="utf-8"?>
<a:theme xmlns:a="http://schemas.openxmlformats.org/drawingml/2006/main" name="ger_training_card_template_am_cc">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ger_training_card_template_am_cc.potx</Template>
  <TotalTime>0</TotalTime>
  <Words>231</Words>
  <Application>Microsoft Macintosh PowerPoint</Application>
  <PresentationFormat>Benutzerdefiniert</PresentationFormat>
  <Paragraphs>14</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ger_training_card_template_am_cc</vt:lpstr>
      <vt:lpstr>Zu welchem Text geht die Energie ?</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Silke Kainzbauer</cp:lastModifiedBy>
  <cp:revision>16</cp:revision>
  <dcterms:modified xsi:type="dcterms:W3CDTF">2015-11-02T12:37:41Z</dcterms:modified>
</cp:coreProperties>
</file>