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52">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54"/>
  </p:normalViewPr>
  <p:slideViewPr>
    <p:cSldViewPr snapToGrid="0" snapToObjects="1">
      <p:cViewPr>
        <p:scale>
          <a:sx n="253" d="100"/>
          <a:sy n="253" d="100"/>
        </p:scale>
        <p:origin x="-440" y="-3816"/>
      </p:cViewPr>
      <p:guideLst>
        <p:guide orient="horz" pos="652"/>
        <p:guide/>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 Id="rId4" Type="http://schemas.openxmlformats.org/officeDocument/2006/relationships/image" Target="../media/image5.t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1166813" y="697022"/>
            <a:ext cx="4612406" cy="461665"/>
          </a:xfrm>
        </p:spPr>
        <p:txBody>
          <a:bodyPr/>
          <a:lstStyle>
            <a:lvl1pPr algn="l">
              <a:defRPr baseline="0">
                <a:latin typeface="Avenir Book"/>
                <a:cs typeface="Avenir Book"/>
              </a:defRPr>
            </a:lvl1pPr>
          </a:lstStyle>
          <a:p>
            <a:r>
              <a:rPr lang="de-DE" dirty="0"/>
              <a:t>TITEL HINZUFÜGEN</a:t>
            </a:r>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Untertitel 2"/>
          <p:cNvSpPr>
            <a:spLocks noGrp="1"/>
          </p:cNvSpPr>
          <p:nvPr>
            <p:ph type="subTitle" idx="1"/>
          </p:nvPr>
        </p:nvSpPr>
        <p:spPr>
          <a:xfrm>
            <a:off x="1192733" y="1088690"/>
            <a:ext cx="5293995" cy="467477"/>
          </a:xfrm>
        </p:spPr>
        <p:txBody>
          <a:bodyPr vert="horz" lIns="80678" tIns="40339" rIns="80678" bIns="40339" rtlCol="0">
            <a:normAutofit/>
          </a:bodyPr>
          <a:lstStyle>
            <a:lvl1pPr>
              <a:defRPr lang="de-DE" cap="all" dirty="0">
                <a:latin typeface="Avenir Book"/>
                <a:cs typeface="Avenir Book"/>
              </a:defRPr>
            </a:lvl1pPr>
          </a:lstStyle>
          <a:p>
            <a:pPr marL="0" lvl="0" indent="0">
              <a:spcBef>
                <a:spcPct val="20000"/>
              </a:spcBef>
              <a:buClr>
                <a:srgbClr val="7E006B"/>
              </a:buClr>
              <a:buSzPct val="170000"/>
              <a:buNone/>
            </a:pPr>
            <a:r>
              <a:rPr lang="de-DE"/>
              <a:t>Master-Untertitelformat bearbeiten</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Tx/>
              <a:buBlip>
                <a:blip r:embed="rId2"/>
              </a:buBlip>
              <a:defRPr/>
            </a:lvl1pPr>
            <a:lvl2pPr marL="536575" indent="-252413">
              <a:lnSpc>
                <a:spcPct val="150000"/>
              </a:lnSpc>
              <a:buSzPct val="170000"/>
              <a:buFontTx/>
              <a:buBlip>
                <a:blip r:embed="rId2"/>
              </a:buBlip>
              <a:tabLst/>
              <a:defRPr/>
            </a:lvl2pPr>
            <a:lvl3pPr marL="1074738" indent="-268288">
              <a:lnSpc>
                <a:spcPct val="150000"/>
              </a:lnSpc>
              <a:buSzPct val="170000"/>
              <a:buFontTx/>
              <a:buBlip>
                <a:blip r:embed="rId2"/>
              </a:buBlip>
              <a:defRPr/>
            </a:lvl3pPr>
            <a:lvl4pPr marL="1525588" indent="-315913">
              <a:lnSpc>
                <a:spcPct val="150000"/>
              </a:lnSpc>
              <a:buSzPct val="170000"/>
              <a:buFontTx/>
              <a:buBlip>
                <a:blip r:embed="rId2"/>
              </a:buBlip>
              <a:defRPr/>
            </a:lvl4pPr>
            <a:lvl5pPr marL="1884363" indent="-271463">
              <a:lnSpc>
                <a:spcPct val="150000"/>
              </a:lnSpc>
              <a:buSzPct val="170000"/>
              <a:buFontTx/>
              <a:buBlip>
                <a:blip r:embed="rId2"/>
              </a:buBlip>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2" name="Textfeld 11"/>
          <p:cNvSpPr txBox="1"/>
          <p:nvPr userDrawn="1"/>
        </p:nvSpPr>
        <p:spPr>
          <a:xfrm>
            <a:off x="1174413" y="679780"/>
            <a:ext cx="3673457" cy="461665"/>
          </a:xfrm>
          <a:prstGeom prst="rect">
            <a:avLst/>
          </a:prstGeom>
          <a:noFill/>
        </p:spPr>
        <p:txBody>
          <a:bodyPr wrap="square" rtlCol="0">
            <a:spAutoFit/>
          </a:bodyPr>
          <a:lstStyle/>
          <a:p>
            <a:r>
              <a:rPr lang="de-DE" sz="2400" dirty="0">
                <a:solidFill>
                  <a:srgbClr val="7E006B"/>
                </a:solidFill>
                <a:latin typeface="Avenir Heavy"/>
                <a:cs typeface="Avenir Heavy"/>
              </a:rPr>
              <a:t>TR	AININGS</a:t>
            </a:r>
            <a:r>
              <a:rPr lang="de-DE" sz="2400" dirty="0">
                <a:solidFill>
                  <a:srgbClr val="7E006B"/>
                </a:solidFill>
                <a:latin typeface="Avenir Light"/>
                <a:cs typeface="Avenir Light"/>
              </a:rPr>
              <a:t>AUFGABEN</a:t>
            </a:r>
            <a:endParaRPr lang="de-DE" sz="2300" dirty="0">
              <a:solidFill>
                <a:srgbClr val="7E006B"/>
              </a:solidFill>
              <a:latin typeface="Avenir Light"/>
              <a:cs typeface="Avenir Light"/>
            </a:endParaRPr>
          </a:p>
        </p:txBody>
      </p:sp>
      <p:pic>
        <p:nvPicPr>
          <p:cNvPr id="2" name="Bild 1" descr="mm_Icon_apprentice.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62189" y="3405049"/>
            <a:ext cx="977900" cy="977900"/>
          </a:xfrm>
          <a:prstGeom prst="rect">
            <a:avLst/>
          </a:prstGeom>
        </p:spPr>
      </p:pic>
      <p:sp>
        <p:nvSpPr>
          <p:cNvPr id="4" name="Shape 7">
            <a:extLst>
              <a:ext uri="{FF2B5EF4-FFF2-40B4-BE49-F238E27FC236}">
                <a16:creationId xmlns:a16="http://schemas.microsoft.com/office/drawing/2014/main" id="{74353A91-9627-7243-9FC2-D51B618360E9}"/>
              </a:ext>
            </a:extLst>
          </p:cNvPr>
          <p:cNvSpPr/>
          <p:nvPr userDrawn="1"/>
        </p:nvSpPr>
        <p:spPr>
          <a:xfrm>
            <a:off x="971550" y="4689585"/>
            <a:ext cx="4691860" cy="461661"/>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p>
            <a:pPr lvl="0" algn="ctr">
              <a:defRPr sz="1800"/>
            </a:pPr>
            <a:r>
              <a:rPr lang="de-DE" sz="800" b="0" i="0" u="none" strike="noStrike" dirty="0" err="1">
                <a:solidFill>
                  <a:schemeClr val="tx1">
                    <a:lumMod val="65000"/>
                    <a:lumOff val="35000"/>
                  </a:schemeClr>
                </a:solidFill>
                <a:effectLst/>
                <a:latin typeface="Avenir Book" panose="02000503020000020003" pitchFamily="2" charset="0"/>
              </a:rPr>
              <a:t>music</a:t>
            </a:r>
            <a:r>
              <a:rPr lang="de-DE" sz="800" b="0" i="0" u="none" strike="noStrike" dirty="0">
                <a:solidFill>
                  <a:schemeClr val="tx1">
                    <a:lumMod val="65000"/>
                    <a:lumOff val="35000"/>
                  </a:schemeClr>
                </a:solidFill>
                <a:effectLst/>
                <a:latin typeface="Avenir Book" panose="02000503020000020003" pitchFamily="2" charset="0"/>
              </a:rPr>
              <a:t> </a:t>
            </a:r>
            <a:r>
              <a:rPr lang="de-DE" sz="800" b="0" i="0" u="none" strike="noStrike" dirty="0" err="1">
                <a:solidFill>
                  <a:schemeClr val="tx1">
                    <a:lumMod val="65000"/>
                    <a:lumOff val="35000"/>
                  </a:schemeClr>
                </a:solidFill>
                <a:effectLst/>
                <a:latin typeface="Avenir Book" panose="02000503020000020003" pitchFamily="2" charset="0"/>
              </a:rPr>
              <a:t>moves</a:t>
            </a:r>
            <a:r>
              <a:rPr lang="de-DE" sz="800" b="0" i="0" u="none" strike="noStrike" dirty="0">
                <a:solidFill>
                  <a:schemeClr val="tx1">
                    <a:lumMod val="65000"/>
                    <a:lumOff val="35000"/>
                  </a:schemeClr>
                </a:solidFill>
                <a:effectLst/>
                <a:latin typeface="Avenir Book" panose="02000503020000020003" pitchFamily="2" charset="0"/>
              </a:rPr>
              <a:t>-Trainingskarten von Regina Brandhuber sind lizenziert unter einer Creative Commons </a:t>
            </a:r>
          </a:p>
          <a:p>
            <a:pPr lvl="0" algn="ctr">
              <a:defRPr sz="1800"/>
            </a:pPr>
            <a:r>
              <a:rPr lang="de-DE" sz="800" b="0" i="0" u="none" strike="noStrike" dirty="0">
                <a:solidFill>
                  <a:schemeClr val="tx1">
                    <a:lumMod val="65000"/>
                    <a:lumOff val="35000"/>
                  </a:schemeClr>
                </a:solidFill>
                <a:effectLst/>
                <a:latin typeface="Avenir Book" panose="02000503020000020003" pitchFamily="2" charset="0"/>
              </a:rPr>
              <a:t>Namensnennung-Nicht kommerziell 4.0 International Lizenz.</a:t>
            </a:r>
          </a:p>
          <a:p>
            <a:pPr lvl="0" algn="ctr">
              <a:defRPr sz="1800"/>
            </a:pPr>
            <a:r>
              <a:rPr lang="de-DE" sz="800" dirty="0">
                <a:solidFill>
                  <a:schemeClr val="tx1">
                    <a:lumMod val="65000"/>
                    <a:lumOff val="35000"/>
                  </a:schemeClr>
                </a:solidFill>
                <a:latin typeface="Avenir Book" panose="02000503020000020003" pitchFamily="2" charset="0"/>
                <a:ea typeface="Calibri"/>
                <a:cs typeface="Avenir Light"/>
                <a:sym typeface="Calibri"/>
              </a:rPr>
              <a:t>Nachzulesen unter:</a:t>
            </a:r>
            <a:r>
              <a:rPr sz="800" dirty="0">
                <a:solidFill>
                  <a:schemeClr val="tx1">
                    <a:lumMod val="65000"/>
                    <a:lumOff val="35000"/>
                  </a:schemeClr>
                </a:solidFill>
                <a:latin typeface="Avenir Book" panose="02000503020000020003" pitchFamily="2" charset="0"/>
                <a:ea typeface="Calibri"/>
                <a:cs typeface="Avenir Light"/>
                <a:sym typeface="Calibri"/>
              </a:rPr>
              <a:t> </a:t>
            </a:r>
            <a:r>
              <a:rPr lang="de-DE" sz="800" dirty="0">
                <a:solidFill>
                  <a:schemeClr val="tx1">
                    <a:lumMod val="65000"/>
                    <a:lumOff val="35000"/>
                  </a:schemeClr>
                </a:solidFill>
                <a:latin typeface="Avenir Book" panose="02000503020000020003" pitchFamily="2" charset="0"/>
                <a:ea typeface="Calibri"/>
                <a:cs typeface="Avenir Light"/>
                <a:sym typeface="Calibri"/>
              </a:rPr>
              <a:t>https://</a:t>
            </a:r>
            <a:r>
              <a:rPr lang="de-DE" sz="800" dirty="0" err="1">
                <a:solidFill>
                  <a:schemeClr val="tx1">
                    <a:lumMod val="65000"/>
                    <a:lumOff val="35000"/>
                  </a:schemeClr>
                </a:solidFill>
                <a:latin typeface="Avenir Book" panose="02000503020000020003" pitchFamily="2" charset="0"/>
                <a:ea typeface="Calibri"/>
                <a:cs typeface="Avenir Light"/>
                <a:sym typeface="Calibri"/>
              </a:rPr>
              <a:t>creativecommons.org</a:t>
            </a:r>
            <a:r>
              <a:rPr lang="de-DE" sz="800" dirty="0">
                <a:solidFill>
                  <a:schemeClr val="tx1">
                    <a:lumMod val="65000"/>
                    <a:lumOff val="35000"/>
                  </a:schemeClr>
                </a:solidFill>
                <a:latin typeface="Avenir Book" panose="02000503020000020003" pitchFamily="2" charset="0"/>
                <a:ea typeface="Calibri"/>
                <a:cs typeface="Avenir Light"/>
                <a:sym typeface="Calibri"/>
              </a:rPr>
              <a:t>/</a:t>
            </a:r>
            <a:r>
              <a:rPr lang="de-DE" sz="800" dirty="0" err="1">
                <a:solidFill>
                  <a:schemeClr val="tx1">
                    <a:lumMod val="65000"/>
                    <a:lumOff val="35000"/>
                  </a:schemeClr>
                </a:solidFill>
                <a:latin typeface="Avenir Book" panose="02000503020000020003" pitchFamily="2" charset="0"/>
                <a:ea typeface="Calibri"/>
                <a:cs typeface="Avenir Light"/>
                <a:sym typeface="Calibri"/>
              </a:rPr>
              <a:t>licenses</a:t>
            </a:r>
            <a:r>
              <a:rPr lang="de-DE" sz="800" dirty="0">
                <a:solidFill>
                  <a:schemeClr val="tx1">
                    <a:lumMod val="65000"/>
                    <a:lumOff val="35000"/>
                  </a:schemeClr>
                </a:solidFill>
                <a:latin typeface="Avenir Book" panose="02000503020000020003" pitchFamily="2" charset="0"/>
                <a:ea typeface="Calibri"/>
                <a:cs typeface="Avenir Light"/>
                <a:sym typeface="Calibri"/>
              </a:rPr>
              <a:t>/</a:t>
            </a:r>
            <a:r>
              <a:rPr lang="de-DE" sz="800" dirty="0" err="1">
                <a:solidFill>
                  <a:schemeClr val="tx1">
                    <a:lumMod val="65000"/>
                    <a:lumOff val="35000"/>
                  </a:schemeClr>
                </a:solidFill>
                <a:latin typeface="Avenir Book" panose="02000503020000020003" pitchFamily="2" charset="0"/>
                <a:ea typeface="Calibri"/>
                <a:cs typeface="Avenir Light"/>
                <a:sym typeface="Calibri"/>
              </a:rPr>
              <a:t>by-nc</a:t>
            </a:r>
            <a:r>
              <a:rPr lang="de-DE" sz="800" dirty="0">
                <a:solidFill>
                  <a:schemeClr val="tx1">
                    <a:lumMod val="65000"/>
                    <a:lumOff val="35000"/>
                  </a:schemeClr>
                </a:solidFill>
                <a:latin typeface="Avenir Book" panose="02000503020000020003" pitchFamily="2" charset="0"/>
                <a:ea typeface="Calibri"/>
                <a:cs typeface="Avenir Light"/>
                <a:sym typeface="Calibri"/>
              </a:rPr>
              <a:t>/4.0/</a:t>
            </a:r>
            <a:r>
              <a:rPr lang="de-DE" sz="800" dirty="0" err="1">
                <a:solidFill>
                  <a:schemeClr val="tx1">
                    <a:lumMod val="65000"/>
                    <a:lumOff val="35000"/>
                  </a:schemeClr>
                </a:solidFill>
                <a:latin typeface="Avenir Book" panose="02000503020000020003" pitchFamily="2" charset="0"/>
                <a:ea typeface="Calibri"/>
                <a:cs typeface="Avenir Light"/>
                <a:sym typeface="Calibri"/>
              </a:rPr>
              <a:t>deed.de</a:t>
            </a:r>
            <a:endParaRPr sz="800" dirty="0">
              <a:solidFill>
                <a:schemeClr val="tx1">
                  <a:lumMod val="65000"/>
                  <a:lumOff val="35000"/>
                </a:schemeClr>
              </a:solidFill>
              <a:latin typeface="Avenir Book" panose="02000503020000020003" pitchFamily="2" charset="0"/>
              <a:ea typeface="Calibri"/>
              <a:cs typeface="Avenir Light"/>
              <a:sym typeface="Calibri"/>
            </a:endParaRPr>
          </a:p>
        </p:txBody>
      </p:sp>
      <p:pic>
        <p:nvPicPr>
          <p:cNvPr id="8" name="pasted-image.tif">
            <a:extLst>
              <a:ext uri="{FF2B5EF4-FFF2-40B4-BE49-F238E27FC236}">
                <a16:creationId xmlns:a16="http://schemas.microsoft.com/office/drawing/2014/main" id="{538A4440-5997-C4CB-567F-AB3172B6567F}"/>
              </a:ext>
            </a:extLst>
          </p:cNvPr>
          <p:cNvPicPr/>
          <p:nvPr userDrawn="1"/>
        </p:nvPicPr>
        <p:blipFill rotWithShape="1">
          <a:blip r:embed="rId4"/>
          <a:srcRect r="24777" b="-3233"/>
          <a:stretch/>
        </p:blipFill>
        <p:spPr>
          <a:xfrm>
            <a:off x="5724347" y="4733926"/>
            <a:ext cx="1009828" cy="333374"/>
          </a:xfrm>
          <a:prstGeom prst="rect">
            <a:avLst/>
          </a:prstGeom>
          <a:ln w="12700">
            <a:miter lim="400000"/>
          </a:ln>
        </p:spPr>
      </p:pic>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p>
            <a:r>
              <a:rPr lang="de-DE"/>
              <a:t>Mastertitelformat bearbeiten</a:t>
            </a:r>
          </a:p>
        </p:txBody>
      </p:sp>
      <p:sp>
        <p:nvSpPr>
          <p:cNvPr id="3" name="Datumsplatzhalter 2"/>
          <p:cNvSpPr>
            <a:spLocks noGrp="1"/>
          </p:cNvSpPr>
          <p:nvPr>
            <p:ph type="dt" sz="half" idx="10"/>
          </p:nvPr>
        </p:nvSpPr>
        <p:spPr>
          <a:xfrm>
            <a:off x="378144" y="4940886"/>
            <a:ext cx="1764665" cy="283817"/>
          </a:xfrm>
          <a:prstGeom prst="rect">
            <a:avLst/>
          </a:prstGeom>
        </p:spPr>
        <p:txBody>
          <a:bodyPr/>
          <a:lstStyle/>
          <a:p>
            <a:fld id="{FF5B2BAF-DF38-0A48-A798-0C06E514FD52}" type="datetimeFigureOut">
              <a:rPr lang="de-DE" smtClean="0"/>
              <a:t>30.07.24</a:t>
            </a:fld>
            <a:endParaRPr lang="de-DE" dirty="0"/>
          </a:p>
        </p:txBody>
      </p:sp>
      <p:sp>
        <p:nvSpPr>
          <p:cNvPr id="4" name="Fußzeilenplatzhalter 3"/>
          <p:cNvSpPr>
            <a:spLocks noGrp="1"/>
          </p:cNvSpPr>
          <p:nvPr>
            <p:ph type="ftr" sz="quarter" idx="11"/>
          </p:nvPr>
        </p:nvSpPr>
        <p:spPr>
          <a:xfrm>
            <a:off x="2583974" y="4940886"/>
            <a:ext cx="2394903" cy="283817"/>
          </a:xfrm>
          <a:prstGeom prst="rect">
            <a:avLst/>
          </a:prstGeom>
        </p:spPr>
        <p:txBody>
          <a:bodyPr/>
          <a:lstStyle/>
          <a:p>
            <a:endParaRPr lang="de-DE"/>
          </a:p>
        </p:txBody>
      </p:sp>
      <p:sp>
        <p:nvSpPr>
          <p:cNvPr id="5" name="Foliennummernplatzhalter 4"/>
          <p:cNvSpPr>
            <a:spLocks noGrp="1"/>
          </p:cNvSpPr>
          <p:nvPr>
            <p:ph type="sldNum" sz="quarter" idx="12"/>
          </p:nvPr>
        </p:nvSpPr>
        <p:spPr>
          <a:xfrm>
            <a:off x="5420044" y="4940886"/>
            <a:ext cx="1764665" cy="283817"/>
          </a:xfrm>
          <a:prstGeom prst="rect">
            <a:avLst/>
          </a:prstGeom>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emf"/><Relationship Id="rId5" Type="http://schemas.openxmlformats.org/officeDocument/2006/relationships/image" Target="../media/image1.em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73163" y="550863"/>
            <a:ext cx="4358863" cy="830997"/>
          </a:xfrm>
          <a:prstGeom prst="rect">
            <a:avLst/>
          </a:prstGeom>
          <a:noFill/>
        </p:spPr>
        <p:txBody>
          <a:bodyPr wrap="square" rtlCol="0">
            <a:spAutoFit/>
          </a:bodyPr>
          <a:lstStyle/>
          <a:p>
            <a:pPr marL="0" lvl="0" algn="l"/>
            <a:r>
              <a:rPr lang="de-DE" dirty="0"/>
              <a:t>Überschrift </a:t>
            </a:r>
            <a:br>
              <a:rPr lang="de-DE" dirty="0"/>
            </a:br>
            <a:r>
              <a:rPr lang="de-DE" dirty="0"/>
              <a:t>bearbeiten </a:t>
            </a:r>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pic>
        <p:nvPicPr>
          <p:cNvPr id="7" name="Bild 6" descr="Signet.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8" name="Rechteck 7"/>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a:solidFill>
                  <a:schemeClr val="bg1"/>
                </a:solidFill>
                <a:latin typeface="Avenir Book"/>
                <a:cs typeface="Avenir Book"/>
              </a:rPr>
              <a:t>TRAININGSKARTE</a:t>
            </a:r>
            <a:r>
              <a:rPr lang="de-DE" sz="1050" dirty="0">
                <a:solidFill>
                  <a:schemeClr val="bg1"/>
                </a:solidFill>
                <a:latin typeface="Avenir Book"/>
                <a:cs typeface="Avenir Book"/>
              </a:rPr>
              <a:t> </a:t>
            </a:r>
            <a:r>
              <a:rPr lang="de-DE" sz="1050" b="1" dirty="0">
                <a:solidFill>
                  <a:schemeClr val="bg1"/>
                </a:solidFill>
                <a:latin typeface="Avenir Heavy"/>
                <a:cs typeface="Avenir Heavy"/>
              </a:rPr>
              <a:t>IDE</a:t>
            </a:r>
            <a:r>
              <a:rPr lang="de-DE" sz="1050" b="1" baseline="0" dirty="0">
                <a:solidFill>
                  <a:schemeClr val="bg1"/>
                </a:solidFill>
                <a:latin typeface="Avenir Heavy"/>
                <a:cs typeface="Avenir Heavy"/>
              </a:rPr>
              <a:t> 09</a:t>
            </a:r>
            <a:endParaRPr lang="de-DE" sz="1050" b="1" dirty="0">
              <a:solidFill>
                <a:schemeClr val="bg1"/>
              </a:solidFill>
              <a:latin typeface="Avenir Heavy"/>
              <a:cs typeface="Avenir Heavy"/>
            </a:endParaRPr>
          </a:p>
        </p:txBody>
      </p:sp>
      <p:sp>
        <p:nvSpPr>
          <p:cNvPr id="12" name="Rechteck 11"/>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403388" rtl="0" eaLnBrk="1" latinLnBrk="0" hangingPunct="1">
        <a:spcBef>
          <a:spcPct val="0"/>
        </a:spcBef>
        <a:buNone/>
        <a:defRPr lang="de-DE" sz="2400" b="0" kern="1200" baseline="0">
          <a:solidFill>
            <a:srgbClr val="7E006B"/>
          </a:solidFill>
          <a:latin typeface="Avenir Heavy"/>
          <a:ea typeface="+mn-ea"/>
          <a:cs typeface="Avenir Heavy"/>
        </a:defRPr>
      </a:lvl1pPr>
    </p:titleStyle>
    <p:bodyStyle>
      <a:lvl1pPr marL="263525" indent="-263525"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677178"/>
            <a:ext cx="5083886" cy="461665"/>
          </a:xfrm>
        </p:spPr>
        <p:txBody>
          <a:bodyPr/>
          <a:lstStyle/>
          <a:p>
            <a:r>
              <a:rPr lang="de-DE" dirty="0">
                <a:latin typeface="Avenir Heavy"/>
                <a:cs typeface="Avenir Heavy"/>
              </a:rPr>
              <a:t>IDEEN</a:t>
            </a:r>
            <a:r>
              <a:rPr lang="de-DE" dirty="0"/>
              <a:t>RANGFOLGE</a:t>
            </a:r>
          </a:p>
        </p:txBody>
      </p:sp>
      <p:sp>
        <p:nvSpPr>
          <p:cNvPr id="3" name="Inhaltsplatzhalter 2"/>
          <p:cNvSpPr>
            <a:spLocks noGrp="1"/>
          </p:cNvSpPr>
          <p:nvPr>
            <p:ph idx="13"/>
          </p:nvPr>
        </p:nvSpPr>
        <p:spPr>
          <a:xfrm>
            <a:off x="858838" y="1556167"/>
            <a:ext cx="6210177" cy="3648879"/>
          </a:xfrm>
        </p:spPr>
        <p:txBody>
          <a:bodyPr>
            <a:noAutofit/>
          </a:bodyPr>
          <a:lstStyle/>
          <a:p>
            <a:pPr algn="just"/>
            <a:r>
              <a:rPr lang="de-DE" sz="900" dirty="0"/>
              <a:t>Nachdem Du einen Platz für Ideen in Deinem Leben etabliert hast (siehe IDE 08), ist es gut sich weiter um sie zu kümmern, damit sie für Dich lebendig bleiben und sich weiterentwickeln können.</a:t>
            </a:r>
          </a:p>
          <a:p>
            <a:pPr algn="just"/>
            <a:r>
              <a:rPr lang="de-DE" sz="900" dirty="0"/>
              <a:t>Eine Möglichkeit ist es, den Ideen eine Rangfolge zu geben. In der agilen Entwicklung nennt man eine nach Wichtigkeit oder Qualität priorisierte Aufgabenliste „</a:t>
            </a:r>
            <a:r>
              <a:rPr lang="de-DE" sz="900" dirty="0" err="1"/>
              <a:t>Product</a:t>
            </a:r>
            <a:r>
              <a:rPr lang="de-DE" sz="900" dirty="0"/>
              <a:t> Backlog" (Sutherland/</a:t>
            </a:r>
            <a:r>
              <a:rPr lang="de-DE" sz="900" dirty="0" err="1"/>
              <a:t>Schwaber</a:t>
            </a:r>
            <a:r>
              <a:rPr lang="de-DE" sz="900" dirty="0"/>
              <a:t> 2020, S. 11).</a:t>
            </a:r>
          </a:p>
          <a:p>
            <a:pPr algn="just"/>
            <a:r>
              <a:rPr lang="de-DE" sz="900" dirty="0"/>
              <a:t>Ein solches </a:t>
            </a:r>
            <a:r>
              <a:rPr lang="de-DE" sz="900" dirty="0" err="1"/>
              <a:t>Backlog</a:t>
            </a:r>
            <a:r>
              <a:rPr lang="de-DE" sz="900" dirty="0"/>
              <a:t> kannst Du auch für Deine Ideen erstellen. Wenn Du mit Post </a:t>
            </a:r>
            <a:r>
              <a:rPr lang="de-DE" sz="900" dirty="0" err="1"/>
              <a:t>Its</a:t>
            </a:r>
            <a:r>
              <a:rPr lang="de-DE" sz="900" dirty="0"/>
              <a:t> arbeitest, kannst Du die Ideen ganz leicht neu anordnen. Wenn Du bisher ein Ideenbuch verwendet hast, musst Du Dir vielleicht eine weitere Möglichkeit überlegen, wohin Du Deine Ideen schreiben und Ihnen gleichzeitig eine Rangfolge geben kannst.  </a:t>
            </a:r>
          </a:p>
          <a:p>
            <a:pPr algn="just"/>
            <a:r>
              <a:rPr lang="de-DE" sz="900" dirty="0"/>
              <a:t>Die Plätze ganz oben im Backlog sind die wichtigsten oder auch die „wertvollsten“. Indem Du alle Faktoren, die eine Idee betreffen, mit einbeziehst, vergibst Du aus dem Gesamtbild eine Rangfolge.</a:t>
            </a:r>
          </a:p>
          <a:p>
            <a:pPr algn="just"/>
            <a:r>
              <a:rPr lang="de-DE" sz="900" dirty="0"/>
              <a:t>Solche Faktoren könnten sein:</a:t>
            </a:r>
          </a:p>
          <a:p>
            <a:pPr lvl="1" algn="just"/>
            <a:r>
              <a:rPr lang="de-DE" sz="900" dirty="0"/>
              <a:t>Wie gut finde ich die Idee?</a:t>
            </a:r>
          </a:p>
          <a:p>
            <a:pPr lvl="1" algn="just"/>
            <a:r>
              <a:rPr lang="de-DE" sz="900" dirty="0"/>
              <a:t>Habe ich Zeitdruck die Idee umzusetzen? Wird die Idee bald verfallen bzw. nicht mehr umsetzbar sein?</a:t>
            </a:r>
          </a:p>
          <a:p>
            <a:pPr lvl="1" algn="just"/>
            <a:r>
              <a:rPr lang="de-DE" sz="900" dirty="0"/>
              <a:t>Gibt es negative Konsequenzen, wenn die Idee übergangen wird?</a:t>
            </a:r>
          </a:p>
          <a:p>
            <a:pPr lvl="1" algn="just"/>
            <a:r>
              <a:rPr lang="de-DE" sz="900" dirty="0"/>
              <a:t>Inwiefern kann ich mich persönlich durch die Idee weiterentwickeln?</a:t>
            </a:r>
          </a:p>
          <a:p>
            <a:pPr lvl="1" algn="just"/>
            <a:r>
              <a:rPr lang="de-DE" sz="900" dirty="0"/>
              <a:t>Wie sehr kann ich mich durch die Idee selbst ausdrücken?</a:t>
            </a:r>
          </a:p>
          <a:p>
            <a:pPr lvl="1" algn="just"/>
            <a:r>
              <a:rPr lang="de-DE" sz="900" dirty="0"/>
              <a:t>Wird durch die Idee etwas grundsätzlich leichter oder weniger riskant?</a:t>
            </a:r>
          </a:p>
          <a:p>
            <a:pPr algn="just"/>
            <a:r>
              <a:rPr lang="de-DE" sz="900" dirty="0"/>
              <a:t>Ein </a:t>
            </a:r>
            <a:r>
              <a:rPr lang="de-DE" sz="900" dirty="0" err="1"/>
              <a:t>Backlog</a:t>
            </a:r>
            <a:r>
              <a:rPr lang="de-DE" sz="900" dirty="0"/>
              <a:t> hat immer eine Rangfolge, die aber nicht in Stein gemeißelt ist. In regelmäßigen Abständen wird das </a:t>
            </a:r>
            <a:r>
              <a:rPr lang="de-DE" sz="900" dirty="0" err="1"/>
              <a:t>Backlog</a:t>
            </a:r>
            <a:r>
              <a:rPr lang="de-DE" sz="900" dirty="0"/>
              <a:t> gepflegt. Dabei ordnest Du es neu und vergibst neue Prioritäten (Galen 2013, S. 81).</a:t>
            </a:r>
            <a:r>
              <a:rPr lang="de-DE" dirty="0"/>
              <a:t>	</a:t>
            </a:r>
          </a:p>
          <a:p>
            <a:pPr marL="0" indent="0">
              <a:buNone/>
            </a:pPr>
            <a:endParaRPr lang="de-DE" sz="800" dirty="0"/>
          </a:p>
          <a:p>
            <a:pPr marL="0" indent="0">
              <a:buNone/>
            </a:pPr>
            <a:r>
              <a:rPr lang="de-DE" sz="800" dirty="0"/>
              <a:t>Quellen:	</a:t>
            </a:r>
            <a:r>
              <a:rPr lang="de-DE" sz="800" b="1" dirty="0"/>
              <a:t>Galen</a:t>
            </a:r>
            <a:r>
              <a:rPr lang="de-DE" sz="800" dirty="0"/>
              <a:t>, Robert (2013): SCRUM </a:t>
            </a:r>
            <a:r>
              <a:rPr lang="de-DE" sz="800" dirty="0" err="1"/>
              <a:t>Product</a:t>
            </a:r>
            <a:r>
              <a:rPr lang="de-DE" sz="800" dirty="0"/>
              <a:t> Ownership. </a:t>
            </a:r>
            <a:r>
              <a:rPr lang="de-DE" sz="800" dirty="0" err="1"/>
              <a:t>Balancing</a:t>
            </a:r>
            <a:r>
              <a:rPr lang="de-DE" sz="800" dirty="0"/>
              <a:t> Value </a:t>
            </a:r>
            <a:r>
              <a:rPr lang="de-DE" sz="800" dirty="0" err="1"/>
              <a:t>from</a:t>
            </a:r>
            <a:r>
              <a:rPr lang="de-DE" sz="800" dirty="0"/>
              <a:t> </a:t>
            </a:r>
            <a:r>
              <a:rPr lang="de-DE" sz="800" dirty="0" err="1"/>
              <a:t>the</a:t>
            </a:r>
            <a:r>
              <a:rPr lang="de-DE" sz="800" dirty="0"/>
              <a:t> Inside Out. Stories, </a:t>
            </a:r>
            <a:r>
              <a:rPr lang="de-DE" sz="800" dirty="0" err="1"/>
              <a:t>Ideas</a:t>
            </a:r>
            <a:r>
              <a:rPr lang="de-DE" sz="800" dirty="0"/>
              <a:t>, </a:t>
            </a:r>
            <a:r>
              <a:rPr lang="de-DE" sz="800" dirty="0" err="1"/>
              <a:t>Lessons</a:t>
            </a:r>
            <a:r>
              <a:rPr lang="de-DE" sz="800" dirty="0"/>
              <a:t>, and Practices </a:t>
            </a:r>
            <a:br>
              <a:rPr lang="de-DE" sz="800" dirty="0"/>
            </a:br>
            <a:r>
              <a:rPr lang="de-DE" sz="800" dirty="0"/>
              <a:t>	     </a:t>
            </a:r>
            <a:r>
              <a:rPr lang="de-DE" sz="800" dirty="0" err="1"/>
              <a:t>for</a:t>
            </a:r>
            <a:r>
              <a:rPr lang="de-DE" sz="800" dirty="0"/>
              <a:t> </a:t>
            </a:r>
            <a:r>
              <a:rPr lang="de-DE" sz="800" dirty="0" err="1"/>
              <a:t>Becoming</a:t>
            </a:r>
            <a:r>
              <a:rPr lang="de-DE" sz="800" dirty="0"/>
              <a:t> a Great </a:t>
            </a:r>
            <a:r>
              <a:rPr lang="de-DE" sz="800" dirty="0" err="1"/>
              <a:t>Product</a:t>
            </a:r>
            <a:r>
              <a:rPr lang="de-DE" sz="800" dirty="0"/>
              <a:t> </a:t>
            </a:r>
            <a:r>
              <a:rPr lang="de-DE" sz="800" dirty="0" err="1"/>
              <a:t>Owner</a:t>
            </a:r>
            <a:r>
              <a:rPr lang="de-DE" sz="800" dirty="0"/>
              <a:t>. 2. Auflage. O.O.: RGCG,LLC </a:t>
            </a:r>
            <a:br>
              <a:rPr lang="de-DE" sz="800" dirty="0"/>
            </a:br>
            <a:r>
              <a:rPr lang="de-DE" sz="800" dirty="0"/>
              <a:t>	</a:t>
            </a:r>
            <a:r>
              <a:rPr lang="de-DE" sz="800" b="1" dirty="0" err="1"/>
              <a:t>Schwaber</a:t>
            </a:r>
            <a:r>
              <a:rPr lang="de-DE" sz="800" dirty="0"/>
              <a:t>, Ken/Sutherland, Jeff (2020): Der </a:t>
            </a:r>
            <a:r>
              <a:rPr lang="de-DE" sz="800" dirty="0" err="1"/>
              <a:t>Scrum</a:t>
            </a:r>
            <a:r>
              <a:rPr lang="de-DE" sz="800" dirty="0"/>
              <a:t> Guide. Der gültige Leitfaden für </a:t>
            </a:r>
            <a:r>
              <a:rPr lang="de-DE" sz="800" dirty="0" err="1"/>
              <a:t>Scrum</a:t>
            </a:r>
            <a:r>
              <a:rPr lang="de-DE" sz="800" dirty="0"/>
              <a:t>: Die Spielregeln. 	</a:t>
            </a:r>
            <a:br>
              <a:rPr lang="de-DE" sz="800" dirty="0"/>
            </a:br>
            <a:r>
              <a:rPr lang="de-DE" sz="800" dirty="0"/>
              <a:t>                    http://</a:t>
            </a:r>
            <a:r>
              <a:rPr lang="de-DE" sz="800" dirty="0" err="1"/>
              <a:t>scrumguides.org</a:t>
            </a:r>
            <a:r>
              <a:rPr lang="de-DE" sz="800" dirty="0"/>
              <a:t>/</a:t>
            </a:r>
            <a:r>
              <a:rPr lang="de-DE" sz="800" dirty="0" err="1"/>
              <a:t>docs</a:t>
            </a:r>
            <a:r>
              <a:rPr lang="de-DE" sz="800" dirty="0"/>
              <a:t>/</a:t>
            </a:r>
            <a:r>
              <a:rPr lang="de-DE" sz="800" dirty="0" err="1"/>
              <a:t>scrumguide</a:t>
            </a:r>
            <a:r>
              <a:rPr lang="de-DE" sz="800" dirty="0"/>
              <a:t>/v2020/2020-Scrum-Guide-German.pdf. Abgerufen am 25. Juli 2024</a:t>
            </a:r>
          </a:p>
          <a:p>
            <a:pPr marL="0" indent="0" algn="just">
              <a:buNone/>
            </a:pPr>
            <a:endParaRPr lang="de-DE" dirty="0"/>
          </a:p>
        </p:txBody>
      </p:sp>
      <p:sp>
        <p:nvSpPr>
          <p:cNvPr id="4" name="Untertitel 3"/>
          <p:cNvSpPr>
            <a:spLocks noGrp="1"/>
          </p:cNvSpPr>
          <p:nvPr>
            <p:ph type="subTitle" idx="1"/>
          </p:nvPr>
        </p:nvSpPr>
        <p:spPr/>
        <p:txBody>
          <a:bodyPr/>
          <a:lstStyle/>
          <a:p>
            <a:pPr marL="0" indent="0">
              <a:buNone/>
            </a:pPr>
            <a:r>
              <a:rPr lang="de-DE" dirty="0"/>
              <a:t>Regina Brandhuber</a:t>
            </a:r>
          </a:p>
        </p:txBody>
      </p:sp>
    </p:spTree>
    <p:extLst>
      <p:ext uri="{BB962C8B-B14F-4D97-AF65-F5344CB8AC3E}">
        <p14:creationId xmlns:p14="http://schemas.microsoft.com/office/powerpoint/2010/main" val="3317620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pPr algn="just"/>
            <a:r>
              <a:rPr lang="de-DE" sz="1100" dirty="0"/>
              <a:t>Erstelle ein </a:t>
            </a:r>
            <a:r>
              <a:rPr lang="de-DE" sz="1100" dirty="0" err="1"/>
              <a:t>Backlog</a:t>
            </a:r>
            <a:r>
              <a:rPr lang="de-DE" sz="1100" dirty="0"/>
              <a:t> aus all Deinen gesammelten Ideen.</a:t>
            </a:r>
          </a:p>
          <a:p>
            <a:pPr algn="just"/>
            <a:r>
              <a:rPr lang="de-DE" sz="1100" dirty="0"/>
              <a:t>Finde einen geeigneten Ort oder ein Softwareprogramm, das Dein </a:t>
            </a:r>
            <a:r>
              <a:rPr lang="de-DE" sz="1100" dirty="0" err="1"/>
              <a:t>Backlog</a:t>
            </a:r>
            <a:r>
              <a:rPr lang="de-DE" sz="1100" dirty="0"/>
              <a:t> abbilden kann.</a:t>
            </a:r>
          </a:p>
          <a:p>
            <a:pPr algn="just"/>
            <a:r>
              <a:rPr lang="de-DE" sz="1100" dirty="0"/>
              <a:t>Nachdem Du Dein Backlog erstellt hast, pflege es in 2 Wochen noch weitere 2 Mal, indem Du neue Ideen aufnimmst und ihnen eine Rangfolge gibst, alte Ideen, die evtl. bereits umgesetzt sind oder ihre Relevanz verloren haben, herausnimmst und, falls gewünscht, bestehende Ideen neu priorisierst oder weiterentwickelst (siehe IDE 14).</a:t>
            </a:r>
          </a:p>
          <a:p>
            <a:r>
              <a:rPr lang="de-DE" sz="1100" dirty="0"/>
              <a:t>Für die Zertifizierung lass Dir von Deinem Team Dein Backlog und 2 </a:t>
            </a:r>
            <a:br>
              <a:rPr lang="de-DE" sz="1100" dirty="0"/>
            </a:br>
            <a:r>
              <a:rPr lang="de-DE" sz="1100" dirty="0"/>
              <a:t>Überarbeitungen Deines Backlogs unterzeichnen.</a:t>
            </a:r>
          </a:p>
        </p:txBody>
      </p:sp>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ger_apprentice_training_card_template_mm_c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ger_apprentice_training_card_template_mm_cc.potx</Template>
  <TotalTime>0</TotalTime>
  <Words>485</Words>
  <Application>Microsoft Macintosh PowerPoint</Application>
  <PresentationFormat>Benutzerdefiniert</PresentationFormat>
  <Paragraphs>20</Paragraphs>
  <Slides>2</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vt:i4>
      </vt:variant>
    </vt:vector>
  </HeadingPairs>
  <TitlesOfParts>
    <vt:vector size="8" baseType="lpstr">
      <vt:lpstr>Arial</vt:lpstr>
      <vt:lpstr>Avenir Book</vt:lpstr>
      <vt:lpstr>Avenir Heavy</vt:lpstr>
      <vt:lpstr>Avenir Light</vt:lpstr>
      <vt:lpstr>Calibri</vt:lpstr>
      <vt:lpstr>ger_apprentice_training_card_template_mm_cc</vt:lpstr>
      <vt:lpstr>IDEENRANGFOLGE</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Bugueno Brandhuber Jeremia</cp:lastModifiedBy>
  <cp:revision>40</cp:revision>
  <cp:lastPrinted>2015-03-26T09:33:33Z</cp:lastPrinted>
  <dcterms:created xsi:type="dcterms:W3CDTF">2015-03-26T08:30:55Z</dcterms:created>
  <dcterms:modified xsi:type="dcterms:W3CDTF">2024-07-30T17:10:21Z</dcterms:modified>
</cp:coreProperties>
</file>