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CD5E7"/>
    <a:srgbClr val="1191D1"/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-1520" y="-104"/>
      </p:cViewPr>
      <p:guideLst>
        <p:guide orient="horz" pos="1103"/>
        <p:guide pos="7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674138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66813" y="973847"/>
            <a:ext cx="5293995" cy="462329"/>
          </a:xfrm>
          <a:noFill/>
        </p:spPr>
        <p:txBody>
          <a:bodyPr vert="horz" lIns="80678" tIns="40339" rIns="80678" bIns="40339" rtlCol="0">
            <a:normAutofit/>
          </a:bodyPr>
          <a:lstStyle>
            <a:lvl1pPr>
              <a:defRPr lang="de-DE" cap="all" dirty="0">
                <a:latin typeface="Avenir Book"/>
                <a:cs typeface="Avenir Book"/>
              </a:defRPr>
            </a:lvl1pPr>
          </a:lstStyle>
          <a:p>
            <a:pPr marL="171450" lvl="0" indent="-171450">
              <a:lnSpc>
                <a:spcPct val="150000"/>
              </a:lnSpc>
              <a:spcBef>
                <a:spcPts val="0"/>
              </a:spcBef>
              <a:buClr>
                <a:srgbClr val="229237"/>
              </a:buClr>
              <a:buSzPct val="250000"/>
              <a:buFont typeface="Arial"/>
              <a:buNone/>
            </a:pPr>
            <a:r>
              <a:rPr lang="de-DE" smtClean="0"/>
              <a:t>Master-Untertitelformat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iningsaufga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 typeface="Wingdings" charset="2"/>
              <a:buChar char=""/>
              <a:defRPr/>
            </a:lvl1pPr>
            <a:lvl2pPr marL="536575" indent="-252413">
              <a:lnSpc>
                <a:spcPct val="150000"/>
              </a:lnSpc>
              <a:buSzPct val="170000"/>
              <a:buFont typeface="Wingdings" charset="2"/>
              <a:buChar char=""/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 typeface="Wingdings" charset="2"/>
              <a:buChar char=""/>
              <a:defRPr/>
            </a:lvl3pPr>
            <a:lvl4pPr marL="1525588" indent="-315913">
              <a:lnSpc>
                <a:spcPct val="150000"/>
              </a:lnSpc>
              <a:buSzPct val="170000"/>
              <a:buFont typeface="Wingdings" charset="2"/>
              <a:buChar char=""/>
              <a:defRPr/>
            </a:lvl4pPr>
            <a:lvl5pPr marL="1884363" indent="-271463">
              <a:lnSpc>
                <a:spcPct val="150000"/>
              </a:lnSpc>
              <a:buSzPct val="170000"/>
              <a:buFont typeface="Wingdings" charset="2"/>
              <a:buChar char=""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860490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1191D1"/>
                </a:solidFill>
                <a:latin typeface="Avenir Heavy"/>
                <a:cs typeface="Avenir Heavy"/>
              </a:rPr>
              <a:t>TRAININGS</a:t>
            </a:r>
            <a:r>
              <a:rPr lang="de-DE" sz="2400" dirty="0" smtClean="0">
                <a:solidFill>
                  <a:srgbClr val="1191D1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1191D1"/>
              </a:solidFill>
              <a:latin typeface="Avenir Light"/>
              <a:cs typeface="Avenir Light"/>
            </a:endParaRPr>
          </a:p>
        </p:txBody>
      </p:sp>
      <p:pic>
        <p:nvPicPr>
          <p:cNvPr id="2" name="Bild 1" descr="apprentice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750" y="3772306"/>
            <a:ext cx="9398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rainingsaufga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 typeface="Wingdings" charset="2"/>
              <a:buChar char=""/>
              <a:defRPr/>
            </a:lvl1pPr>
            <a:lvl2pPr marL="536575" indent="-252413">
              <a:lnSpc>
                <a:spcPct val="150000"/>
              </a:lnSpc>
              <a:buSzPct val="170000"/>
              <a:buFont typeface="Wingdings" charset="2"/>
              <a:buChar char=""/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 typeface="Wingdings" charset="2"/>
              <a:buChar char=""/>
              <a:defRPr/>
            </a:lvl3pPr>
            <a:lvl4pPr marL="1525588" indent="-315913">
              <a:lnSpc>
                <a:spcPct val="150000"/>
              </a:lnSpc>
              <a:buSzPct val="170000"/>
              <a:buFont typeface="Wingdings" charset="2"/>
              <a:buChar char=""/>
              <a:defRPr/>
            </a:lvl4pPr>
            <a:lvl5pPr marL="1884363" indent="-271463">
              <a:lnSpc>
                <a:spcPct val="150000"/>
              </a:lnSpc>
              <a:buSzPct val="170000"/>
              <a:buFont typeface="Wingdings" charset="2"/>
              <a:buChar char=""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860490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1191D1"/>
                </a:solidFill>
                <a:latin typeface="Avenir Heavy"/>
                <a:cs typeface="Avenir Heavy"/>
              </a:rPr>
              <a:t>TRAININGS</a:t>
            </a:r>
            <a:r>
              <a:rPr lang="de-DE" sz="2400" dirty="0" smtClean="0">
                <a:solidFill>
                  <a:srgbClr val="1191D1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1191D1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8224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rainingsaufga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 typeface="Wingdings" charset="2"/>
              <a:buChar char=""/>
              <a:defRPr/>
            </a:lvl1pPr>
            <a:lvl2pPr marL="536575" indent="-252413">
              <a:lnSpc>
                <a:spcPct val="150000"/>
              </a:lnSpc>
              <a:buSzPct val="170000"/>
              <a:buFont typeface="Wingdings" charset="2"/>
              <a:buChar char=""/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 typeface="Wingdings" charset="2"/>
              <a:buChar char=""/>
              <a:defRPr/>
            </a:lvl3pPr>
            <a:lvl4pPr marL="1525588" indent="-315913">
              <a:lnSpc>
                <a:spcPct val="150000"/>
              </a:lnSpc>
              <a:buSzPct val="170000"/>
              <a:buFont typeface="Wingdings" charset="2"/>
              <a:buChar char=""/>
              <a:defRPr/>
            </a:lvl4pPr>
            <a:lvl5pPr marL="1884363" indent="-271463">
              <a:lnSpc>
                <a:spcPct val="150000"/>
              </a:lnSpc>
              <a:buSzPct val="170000"/>
              <a:buFont typeface="Wingdings" charset="2"/>
              <a:buChar char=""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860490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1191D1"/>
                </a:solidFill>
                <a:latin typeface="Avenir Heavy"/>
                <a:cs typeface="Avenir Heavy"/>
              </a:rPr>
              <a:t>TRAININGS</a:t>
            </a:r>
            <a:r>
              <a:rPr lang="de-DE" sz="2400" dirty="0" smtClean="0">
                <a:solidFill>
                  <a:srgbClr val="1191D1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1191D1"/>
              </a:solidFill>
              <a:latin typeface="Avenir Light"/>
              <a:cs typeface="Avenir Light"/>
            </a:endParaRPr>
          </a:p>
        </p:txBody>
      </p:sp>
      <p:pic>
        <p:nvPicPr>
          <p:cNvPr id="2" name="Bild 1" descr="am_Icon_master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283" y="3737085"/>
            <a:ext cx="9271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368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ein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877253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3044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73163" y="607122"/>
            <a:ext cx="4358863" cy="830997"/>
          </a:xfrm>
        </p:spPr>
        <p:txBody>
          <a:bodyPr vert="horz"/>
          <a:lstStyle/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13.08.15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607122"/>
            <a:ext cx="4358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 smtClean="0"/>
              <a:t>Überschrift </a:t>
            </a:r>
            <a:br>
              <a:rPr lang="de-DE" dirty="0" smtClean="0"/>
            </a:br>
            <a:r>
              <a:rPr lang="de-DE" dirty="0" smtClean="0"/>
              <a:t>bearbeiten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  <a:noFill/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13.08.15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1191D1"/>
          </a:solidFill>
          <a:ln>
            <a:solidFill>
              <a:srgbClr val="1191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smtClean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dirty="0" smtClean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TOM 07</a:t>
            </a:r>
            <a:endParaRPr lang="de-DE" sz="1050" b="1" dirty="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  <p:pic>
        <p:nvPicPr>
          <p:cNvPr id="11" name="Bild 10" descr="Agile-Moves_neu.pn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51" t="11643" r="41617" b="41498"/>
          <a:stretch/>
        </p:blipFill>
        <p:spPr>
          <a:xfrm>
            <a:off x="218218" y="589976"/>
            <a:ext cx="886754" cy="808932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2" r:id="rId5"/>
    <p:sldLayoutId id="2147483651" r:id="rId6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cap="all" baseline="0">
          <a:solidFill>
            <a:srgbClr val="1191D1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9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9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9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9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9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2" y="674138"/>
            <a:ext cx="5822855" cy="461665"/>
          </a:xfrm>
        </p:spPr>
        <p:txBody>
          <a:bodyPr/>
          <a:lstStyle/>
          <a:p>
            <a:r>
              <a:rPr lang="de-DE" dirty="0"/>
              <a:t>WIEVIEL PASST </a:t>
            </a:r>
            <a:r>
              <a:rPr lang="de-DE" dirty="0">
                <a:latin typeface="Avenir Light"/>
                <a:cs typeface="Avenir Light"/>
              </a:rPr>
              <a:t>IN EINE TOMATE?</a:t>
            </a:r>
            <a:endParaRPr lang="de-DE" cap="all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noFill/>
        </p:spPr>
        <p:txBody>
          <a:bodyPr vert="horz" lIns="80678" tIns="40339" rIns="80678" bIns="40339" rtlCol="0"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229237"/>
              </a:buClr>
              <a:buSzPct val="250000"/>
              <a:buNone/>
            </a:pPr>
            <a:r>
              <a:rPr lang="de-DE" dirty="0" smtClean="0"/>
              <a:t>Regina </a:t>
            </a:r>
            <a:r>
              <a:rPr lang="de-DE" dirty="0" err="1" smtClean="0"/>
              <a:t>Brandhuber</a:t>
            </a:r>
            <a:endParaRPr lang="de-DE" sz="1000" cap="all" dirty="0">
              <a:solidFill>
                <a:srgbClr val="5D5E5F"/>
              </a:solidFill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3"/>
          </p:nvPr>
        </p:nvSpPr>
        <p:spPr>
          <a:xfrm>
            <a:off x="858838" y="1568452"/>
            <a:ext cx="6256857" cy="340488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de-DE" sz="1200" dirty="0"/>
              <a:t>Erfolgreiches Zeitmanagement braucht eine Wahrnehmung, was Du den ganzen Tag tust und </a:t>
            </a:r>
            <a:r>
              <a:rPr lang="de-DE" sz="1200" dirty="0" err="1"/>
              <a:t>wieviel</a:t>
            </a:r>
            <a:r>
              <a:rPr lang="de-DE" sz="1200" dirty="0"/>
              <a:t> Zeit es kostet. </a:t>
            </a:r>
            <a:endParaRPr lang="de-DE" sz="1200" dirty="0" smtClean="0"/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de-DE" sz="1200" dirty="0" smtClean="0"/>
              <a:t>Um </a:t>
            </a:r>
            <a:r>
              <a:rPr lang="de-DE" sz="1200" dirty="0"/>
              <a:t>Deine Wahrnehmung zu schulen, kannst Du beginnen Dir ein konkretes Zeitfenster zu setzen um herauszufinden, was Du in dieser Zeit alles schaffen kannst</a:t>
            </a:r>
            <a:r>
              <a:rPr lang="de-DE" sz="1200" dirty="0" smtClean="0"/>
              <a:t>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de-DE" sz="1200" dirty="0" smtClean="0"/>
              <a:t>Einen</a:t>
            </a:r>
            <a:r>
              <a:rPr lang="de-DE" sz="1200" dirty="0"/>
              <a:t> </a:t>
            </a:r>
            <a:r>
              <a:rPr lang="de-DE" sz="1200" dirty="0" err="1"/>
              <a:t>Timer</a:t>
            </a:r>
            <a:r>
              <a:rPr lang="de-DE" sz="1200" dirty="0"/>
              <a:t> zu stellen, der Dir ein Signal gibt, wann Dein Zeitfenster vorüber ist, hilft Dein Training messbar zu machen</a:t>
            </a:r>
            <a:r>
              <a:rPr lang="de-DE" sz="1200" dirty="0" smtClean="0"/>
              <a:t>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de-DE" sz="1200" dirty="0" smtClean="0"/>
              <a:t>Ein </a:t>
            </a:r>
            <a:r>
              <a:rPr lang="de-DE" sz="1200" dirty="0"/>
              <a:t>Zeitfenster kann </a:t>
            </a:r>
            <a:r>
              <a:rPr lang="de-DE" sz="1200" dirty="0" smtClean="0"/>
              <a:t>fünf </a:t>
            </a:r>
            <a:r>
              <a:rPr lang="de-DE" sz="1200"/>
              <a:t>oder </a:t>
            </a:r>
            <a:r>
              <a:rPr lang="de-DE" sz="1200" smtClean="0"/>
              <a:t>zehn </a:t>
            </a:r>
            <a:r>
              <a:rPr lang="de-DE" sz="1200" dirty="0"/>
              <a:t>Minuten dauern. 25 Minuten haben sich bei kopflastigen Arbeiten </a:t>
            </a:r>
            <a:r>
              <a:rPr lang="de-DE" sz="1200" dirty="0" smtClean="0"/>
              <a:t>als </a:t>
            </a:r>
            <a:r>
              <a:rPr lang="de-DE" sz="1200" dirty="0"/>
              <a:t>guter Einstieg bewährt, bevor die Konzentration nachlässt</a:t>
            </a:r>
            <a:r>
              <a:rPr lang="de-DE" sz="1200" dirty="0" smtClean="0"/>
              <a:t>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de-DE" sz="1200" dirty="0" smtClean="0"/>
              <a:t>Es </a:t>
            </a:r>
            <a:r>
              <a:rPr lang="de-DE" sz="1200" dirty="0"/>
              <a:t>geht in Deinen Zeitfenstern nicht darum, so schnell wie möglich zu arbeiten, sondern herauszufinden, was Du alles in einem bequemen Tempo schaffen kannst</a:t>
            </a:r>
            <a:r>
              <a:rPr lang="de-DE" sz="1200" dirty="0" smtClean="0"/>
              <a:t>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de-DE" sz="1200" dirty="0" smtClean="0"/>
              <a:t>Francesco </a:t>
            </a:r>
            <a:r>
              <a:rPr lang="de-DE" sz="1200" dirty="0" err="1"/>
              <a:t>Cirillo</a:t>
            </a:r>
            <a:r>
              <a:rPr lang="de-DE" sz="1200" dirty="0"/>
              <a:t>, der Erfinder der </a:t>
            </a:r>
            <a:r>
              <a:rPr lang="de-DE" sz="1200" dirty="0" err="1"/>
              <a:t>Pomodoro</a:t>
            </a:r>
            <a:r>
              <a:rPr lang="de-DE" sz="1200" dirty="0"/>
              <a:t> </a:t>
            </a:r>
            <a:r>
              <a:rPr lang="de-DE" sz="1200" dirty="0" err="1"/>
              <a:t>Technique</a:t>
            </a:r>
            <a:r>
              <a:rPr lang="de-DE" sz="1200" dirty="0"/>
              <a:t>® </a:t>
            </a:r>
            <a:r>
              <a:rPr lang="de-DE" sz="1200" baseline="30000" dirty="0"/>
              <a:t>1</a:t>
            </a:r>
            <a:r>
              <a:rPr lang="de-DE" sz="1200" dirty="0"/>
              <a:t>, nennt diese Zeitfenster „Tomaten“. Dabei geht er von 25 Minuten aus, denen eine </a:t>
            </a:r>
            <a:r>
              <a:rPr lang="de-DE" sz="1200" dirty="0" smtClean="0"/>
              <a:t>fünfminütige </a:t>
            </a:r>
            <a:r>
              <a:rPr lang="de-DE" sz="1200" dirty="0"/>
              <a:t>Pause folgt.</a:t>
            </a:r>
          </a:p>
        </p:txBody>
      </p:sp>
    </p:spTree>
    <p:extLst>
      <p:ext uri="{BB962C8B-B14F-4D97-AF65-F5344CB8AC3E}">
        <p14:creationId xmlns:p14="http://schemas.microsoft.com/office/powerpoint/2010/main" val="337177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200" dirty="0"/>
              <a:t>Nimm Dir für den Anfang die von Francesco </a:t>
            </a:r>
            <a:r>
              <a:rPr lang="de-DE" sz="1200" dirty="0" err="1"/>
              <a:t>Cirillio</a:t>
            </a:r>
            <a:r>
              <a:rPr lang="de-DE" sz="1200" dirty="0"/>
              <a:t> vorgeschlagene Zeitspanne von 25 Minuten. </a:t>
            </a:r>
            <a:endParaRPr lang="de-DE" sz="1200" dirty="0" smtClean="0"/>
          </a:p>
          <a:p>
            <a:r>
              <a:rPr lang="de-DE" sz="1200" dirty="0" smtClean="0"/>
              <a:t>Stelle </a:t>
            </a:r>
            <a:r>
              <a:rPr lang="de-DE" sz="1200" dirty="0"/>
              <a:t>Dir einen </a:t>
            </a:r>
            <a:r>
              <a:rPr lang="de-DE" sz="1200" dirty="0" err="1"/>
              <a:t>Timer</a:t>
            </a:r>
            <a:r>
              <a:rPr lang="de-DE" sz="1200" dirty="0"/>
              <a:t>, übe oder arbeite das, was gerade bei Dir anliegt. Notiere Dir nachdem der Wecker </a:t>
            </a:r>
            <a:r>
              <a:rPr lang="de-DE" sz="1200"/>
              <a:t>geklingelt </a:t>
            </a:r>
            <a:r>
              <a:rPr lang="de-DE" sz="1200" smtClean="0"/>
              <a:t>hat, </a:t>
            </a:r>
            <a:r>
              <a:rPr lang="de-DE" sz="1200" dirty="0" err="1"/>
              <a:t>wieviel</a:t>
            </a:r>
            <a:r>
              <a:rPr lang="de-DE" sz="1200" dirty="0"/>
              <a:t> Du geschafft hast.</a:t>
            </a:r>
          </a:p>
          <a:p>
            <a:r>
              <a:rPr lang="de-DE" sz="1200" dirty="0"/>
              <a:t>Für die Zertifizierung dieses </a:t>
            </a:r>
            <a:r>
              <a:rPr lang="de-DE" sz="1200" dirty="0" err="1"/>
              <a:t>Moves</a:t>
            </a:r>
            <a:r>
              <a:rPr lang="de-DE" sz="1200" dirty="0"/>
              <a:t> brauchst Du in zwei Wochen </a:t>
            </a:r>
            <a:r>
              <a:rPr lang="de-DE" sz="1200" dirty="0" smtClean="0"/>
              <a:t>acht </a:t>
            </a:r>
            <a:r>
              <a:rPr lang="de-DE" sz="1200" dirty="0"/>
              <a:t>Durchführungen dieser Zeitfenster.</a:t>
            </a:r>
          </a:p>
          <a:p>
            <a:r>
              <a:rPr lang="de-DE" sz="1200" dirty="0"/>
              <a:t>Teile Deine Dokumentation mit Deinem Team und lass </a:t>
            </a:r>
            <a:r>
              <a:rPr lang="de-DE" sz="1200" dirty="0" smtClean="0"/>
              <a:t>Dir </a:t>
            </a:r>
            <a:r>
              <a:rPr lang="de-DE" sz="1200" dirty="0"/>
              <a:t>Deine  Ergebnisse unterschreiben.</a:t>
            </a:r>
          </a:p>
        </p:txBody>
      </p:sp>
    </p:spTree>
    <p:extLst>
      <p:ext uri="{BB962C8B-B14F-4D97-AF65-F5344CB8AC3E}">
        <p14:creationId xmlns:p14="http://schemas.microsoft.com/office/powerpoint/2010/main" val="2446880878"/>
      </p:ext>
    </p:extLst>
  </p:cSld>
  <p:clrMapOvr>
    <a:masterClrMapping/>
  </p:clrMapOvr>
</p:sld>
</file>

<file path=ppt/theme/theme1.xml><?xml version="1.0" encoding="utf-8"?>
<a:theme xmlns:a="http://schemas.openxmlformats.org/drawingml/2006/main" name="ger_apprentice_training_card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98</Words>
  <Application>Microsoft Macintosh PowerPoint</Application>
  <PresentationFormat>Benutzerdefiniert</PresentationFormat>
  <Paragraphs>12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ger_apprentice_training_card_template</vt:lpstr>
      <vt:lpstr>WIEVIEL PASST IN EINE TOMATE?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Regina Brandhuber</dc:creator>
  <cp:lastModifiedBy>Silke Kainzbauer</cp:lastModifiedBy>
  <cp:revision>45</cp:revision>
  <cp:lastPrinted>2015-03-26T09:33:33Z</cp:lastPrinted>
  <dcterms:created xsi:type="dcterms:W3CDTF">2015-03-26T08:30:55Z</dcterms:created>
  <dcterms:modified xsi:type="dcterms:W3CDTF">2015-08-13T14:41:55Z</dcterms:modified>
</cp:coreProperties>
</file>