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43" d="100"/>
          <a:sy n="143" d="100"/>
        </p:scale>
        <p:origin x="-1936" y="-440"/>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24.11.15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F3EC6C-7648-7649-9AB6-A0794CC7C176}" type="datetimeFigureOut">
              <a:rPr lang="de-DE" smtClean="0"/>
              <a:t>24.11.15</a:t>
            </a:fld>
            <a:endParaRPr lang="de-DE"/>
          </a:p>
        </p:txBody>
      </p:sp>
      <p:sp>
        <p:nvSpPr>
          <p:cNvPr id="4" name="Folienbildplatzhalter 3"/>
          <p:cNvSpPr>
            <a:spLocks noGrp="1" noRot="1" noChangeAspect="1"/>
          </p:cNvSpPr>
          <p:nvPr>
            <p:ph type="sldImg" idx="2"/>
          </p:nvPr>
        </p:nvSpPr>
        <p:spPr>
          <a:xfrm>
            <a:off x="996950" y="685800"/>
            <a:ext cx="48641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85002E-A38D-A947-BD5A-D0089A55764A}" type="slidenum">
              <a:rPr lang="de-DE" smtClean="0"/>
              <a:t>‹Nr.›</a:t>
            </a:fld>
            <a:endParaRPr lang="de-DE"/>
          </a:p>
        </p:txBody>
      </p:sp>
    </p:spTree>
    <p:extLst>
      <p:ext uri="{BB962C8B-B14F-4D97-AF65-F5344CB8AC3E}">
        <p14:creationId xmlns:p14="http://schemas.microsoft.com/office/powerpoint/2010/main" val="6568497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a:p>
            <a:endParaRPr lang="de-DE" dirty="0"/>
          </a:p>
        </p:txBody>
      </p:sp>
      <p:sp>
        <p:nvSpPr>
          <p:cNvPr id="4" name="Foliennummernplatzhalter 3"/>
          <p:cNvSpPr>
            <a:spLocks noGrp="1"/>
          </p:cNvSpPr>
          <p:nvPr>
            <p:ph type="sldNum" sz="quarter" idx="10"/>
          </p:nvPr>
        </p:nvSpPr>
        <p:spPr/>
        <p:txBody>
          <a:bodyPr/>
          <a:lstStyle/>
          <a:p>
            <a:fld id="{AA85002E-A38D-A947-BD5A-D0089A55764A}" type="slidenum">
              <a:rPr lang="de-DE" smtClean="0"/>
              <a:t>1</a:t>
            </a:fld>
            <a:endParaRPr lang="de-DE"/>
          </a:p>
        </p:txBody>
      </p:sp>
    </p:spTree>
    <p:extLst>
      <p:ext uri="{BB962C8B-B14F-4D97-AF65-F5344CB8AC3E}">
        <p14:creationId xmlns:p14="http://schemas.microsoft.com/office/powerpoint/2010/main" val="1838148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95595"/>
            <a:ext cx="5293995" cy="634652"/>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99402" y="3464872"/>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5" name="Bild 4" descr="ee_journeyman_icon.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68683" y="3613768"/>
            <a:ext cx="901700" cy="9144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 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80695" y="3595141"/>
            <a:ext cx="1054100" cy="9906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11</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6"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eativecommons.org/licenses/by-nc-nd/4.0/" TargetMode="External"/><Relationship Id="rId3" Type="http://schemas.openxmlformats.org/officeDocument/2006/relationships/image" Target="../media/image8.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WAS </a:t>
            </a:r>
            <a:r>
              <a:rPr lang="de-DE" dirty="0" smtClean="0">
                <a:latin typeface="Avenir Light"/>
                <a:cs typeface="Avenir Light"/>
              </a:rPr>
              <a:t>KLAPPT?</a:t>
            </a:r>
            <a:endParaRPr lang="de-DE" dirty="0">
              <a:latin typeface="Avenir Light"/>
              <a:cs typeface="Avenir Light"/>
            </a:endParaRPr>
          </a:p>
        </p:txBody>
      </p:sp>
      <p:sp>
        <p:nvSpPr>
          <p:cNvPr id="3" name="Untertitel 2"/>
          <p:cNvSpPr>
            <a:spLocks noGrp="1"/>
          </p:cNvSpPr>
          <p:nvPr>
            <p:ph type="subTitle" idx="1"/>
          </p:nvPr>
        </p:nvSpPr>
        <p:spPr/>
        <p:txBody>
          <a:bodyPr>
            <a:normAutofit/>
          </a:bodyPr>
          <a:lstStyle/>
          <a:p>
            <a:pPr marL="0" indent="0">
              <a:buNone/>
            </a:pPr>
            <a:r>
              <a:rPr lang="de-DE" dirty="0" smtClean="0"/>
              <a:t>Silke Kainzbauer</a:t>
            </a:r>
            <a:endParaRPr lang="de-DE" dirty="0"/>
          </a:p>
        </p:txBody>
      </p:sp>
      <p:sp>
        <p:nvSpPr>
          <p:cNvPr id="4" name="Textplatzhalter 3"/>
          <p:cNvSpPr>
            <a:spLocks noGrp="1"/>
          </p:cNvSpPr>
          <p:nvPr>
            <p:ph type="body" sz="quarter" idx="14"/>
          </p:nvPr>
        </p:nvSpPr>
        <p:spPr/>
        <p:txBody>
          <a:bodyPr>
            <a:noAutofit/>
          </a:bodyPr>
          <a:lstStyle/>
          <a:p>
            <a:pPr>
              <a:lnSpc>
                <a:spcPts val="1400"/>
              </a:lnSpc>
              <a:spcBef>
                <a:spcPts val="800"/>
              </a:spcBef>
            </a:pPr>
            <a:r>
              <a:rPr lang="de-DE" sz="1050" dirty="0" smtClean="0"/>
              <a:t>Unser Fokus liegt oft auf den Dingen, die nicht gut laufen. Probleme stechen uns weit mehr ins Auge, als Positives. </a:t>
            </a:r>
            <a:r>
              <a:rPr lang="de-DE" sz="1050" dirty="0"/>
              <a:t>Selbst </a:t>
            </a:r>
            <a:r>
              <a:rPr lang="de-DE" sz="1050" dirty="0" smtClean="0"/>
              <a:t>Kleinigkeiten, die nicht funktionieren, bleiben in unserem Gedächtnis manchmal stärker haften, als die vielen großen </a:t>
            </a:r>
            <a:r>
              <a:rPr lang="de-DE" sz="1050" dirty="0"/>
              <a:t>S</a:t>
            </a:r>
            <a:r>
              <a:rPr lang="de-DE" sz="1050" dirty="0" smtClean="0"/>
              <a:t>achen, die reibungslos ablaufen. </a:t>
            </a:r>
          </a:p>
          <a:p>
            <a:pPr>
              <a:lnSpc>
                <a:spcPts val="1400"/>
              </a:lnSpc>
              <a:spcBef>
                <a:spcPts val="800"/>
              </a:spcBef>
            </a:pPr>
            <a:r>
              <a:rPr lang="de-DE" sz="1050" dirty="0" smtClean="0"/>
              <a:t>Was klappt, </a:t>
            </a:r>
            <a:r>
              <a:rPr lang="de-DE" sz="1050" dirty="0"/>
              <a:t>wird einfach nicht gesehen </a:t>
            </a:r>
            <a:r>
              <a:rPr lang="de-DE" sz="1050" dirty="0" smtClean="0"/>
              <a:t>oder </a:t>
            </a:r>
            <a:r>
              <a:rPr lang="de-DE" sz="1050" dirty="0"/>
              <a:t>man setzt es als selbstverständlich voraus</a:t>
            </a:r>
            <a:r>
              <a:rPr lang="de-DE" sz="1050" dirty="0" smtClean="0"/>
              <a:t>.</a:t>
            </a:r>
            <a:r>
              <a:rPr lang="de-DE" sz="1050" dirty="0"/>
              <a:t> </a:t>
            </a:r>
            <a:r>
              <a:rPr lang="de-DE" sz="1050" dirty="0" smtClean="0"/>
              <a:t>Wenn man lange an einem Problem geknabbert hat und es dann lösen konnte, ist die Freude oft erstaunlich kurz, bis das nächste Problem die Aufmerksamkeit in Anspruch nimmt.</a:t>
            </a:r>
          </a:p>
          <a:p>
            <a:pPr>
              <a:lnSpc>
                <a:spcPts val="1400"/>
              </a:lnSpc>
              <a:spcBef>
                <a:spcPts val="800"/>
              </a:spcBef>
            </a:pPr>
            <a:r>
              <a:rPr lang="de-DE" sz="1050" dirty="0" smtClean="0"/>
              <a:t>Die Wahrnehmung aktiv auf die Dinge zu richten, die funktionieren, ist keine Nebensächlichkeit, die wir uns leisten können oder nicht. Es ist ein grundlegender Baustein</a:t>
            </a:r>
            <a:br>
              <a:rPr lang="de-DE" sz="1050" dirty="0" smtClean="0"/>
            </a:br>
            <a:r>
              <a:rPr lang="de-DE" sz="1050" dirty="0" smtClean="0"/>
              <a:t>für unser Wohlbefinden und beeinflusst unser Leben nachhaltig.</a:t>
            </a:r>
          </a:p>
          <a:p>
            <a:pPr>
              <a:lnSpc>
                <a:spcPts val="1400"/>
              </a:lnSpc>
              <a:spcBef>
                <a:spcPts val="800"/>
              </a:spcBef>
            </a:pPr>
            <a:r>
              <a:rPr lang="de-DE" sz="1050" dirty="0" smtClean="0"/>
              <a:t>Die Art, wie wir die Welt sehen, ist stark von den Systemen beeinflusst, die in unserem Leben eine Rolle spielen, wie z.B. unserer Familie. Wir haben sie in gewisser Weise gelernt, auch wenn uns das nicht immer bewusst ist.</a:t>
            </a:r>
          </a:p>
          <a:p>
            <a:pPr>
              <a:lnSpc>
                <a:spcPts val="1400"/>
              </a:lnSpc>
              <a:spcBef>
                <a:spcPts val="800"/>
              </a:spcBef>
            </a:pPr>
            <a:r>
              <a:rPr lang="de-DE" sz="1050" dirty="0" smtClean="0"/>
              <a:t>Unsere Art der Wahrnehmung ist jedoch nicht festgeschrieben, sondern relativ einfach trainierbar. </a:t>
            </a:r>
            <a:endParaRPr lang="de-DE" sz="1050" dirty="0"/>
          </a:p>
        </p:txBody>
      </p:sp>
      <p:sp>
        <p:nvSpPr>
          <p:cNvPr id="5" name="Textfeld 4"/>
          <p:cNvSpPr txBox="1"/>
          <p:nvPr/>
        </p:nvSpPr>
        <p:spPr>
          <a:xfrm>
            <a:off x="3416419" y="4907510"/>
            <a:ext cx="4033519" cy="338554"/>
          </a:xfrm>
          <a:prstGeom prst="rect">
            <a:avLst/>
          </a:prstGeom>
          <a:noFill/>
        </p:spPr>
        <p:txBody>
          <a:bodyPr wrap="square" rtlCol="0">
            <a:spAutoFit/>
          </a:bodyPr>
          <a:lstStyle/>
          <a:p>
            <a:r>
              <a:rPr lang="de-DE" sz="800" dirty="0" smtClean="0">
                <a:solidFill>
                  <a:schemeClr val="tx1">
                    <a:lumMod val="50000"/>
                    <a:lumOff val="50000"/>
                  </a:schemeClr>
                </a:solidFill>
                <a:latin typeface="Avenir Light"/>
                <a:cs typeface="Avenir Light"/>
              </a:rPr>
              <a:t>Vgl.: Seewald-</a:t>
            </a:r>
            <a:r>
              <a:rPr lang="de-DE" sz="800" dirty="0" err="1" smtClean="0">
                <a:solidFill>
                  <a:schemeClr val="tx1">
                    <a:lumMod val="50000"/>
                    <a:lumOff val="50000"/>
                  </a:schemeClr>
                </a:solidFill>
                <a:latin typeface="Avenir Light"/>
                <a:cs typeface="Avenir Light"/>
              </a:rPr>
              <a:t>Görig</a:t>
            </a:r>
            <a:r>
              <a:rPr lang="de-DE" sz="800" dirty="0" smtClean="0">
                <a:solidFill>
                  <a:schemeClr val="tx1">
                    <a:lumMod val="50000"/>
                    <a:lumOff val="50000"/>
                  </a:schemeClr>
                </a:solidFill>
                <a:latin typeface="Avenir Light"/>
                <a:cs typeface="Avenir Light"/>
              </a:rPr>
              <a:t>, B.. (2015): Fokus. In: Lebendiges Lernen, vom 18.10.2015.</a:t>
            </a:r>
          </a:p>
          <a:p>
            <a:r>
              <a:rPr lang="de-DE" sz="800" dirty="0" smtClean="0">
                <a:solidFill>
                  <a:schemeClr val="tx1">
                    <a:lumMod val="50000"/>
                    <a:lumOff val="50000"/>
                  </a:schemeClr>
                </a:solidFill>
                <a:latin typeface="Avenir Light"/>
                <a:cs typeface="Avenir Light"/>
              </a:rPr>
              <a:t>Abrufbar unter: </a:t>
            </a:r>
            <a:r>
              <a:rPr lang="de-DE" sz="800" dirty="0" smtClean="0">
                <a:solidFill>
                  <a:schemeClr val="tx1">
                    <a:lumMod val="50000"/>
                    <a:lumOff val="50000"/>
                  </a:schemeClr>
                </a:solidFill>
                <a:latin typeface="Avenir Light"/>
                <a:cs typeface="Avenir Light"/>
              </a:rPr>
              <a:t> </a:t>
            </a:r>
            <a:r>
              <a:rPr lang="de-DE" sz="800" dirty="0" smtClean="0">
                <a:solidFill>
                  <a:schemeClr val="tx1">
                    <a:lumMod val="50000"/>
                    <a:lumOff val="50000"/>
                  </a:schemeClr>
                </a:solidFill>
                <a:latin typeface="Avenir Light"/>
                <a:cs typeface="Avenir Light"/>
              </a:rPr>
              <a:t>http://blog.lebendigeslernen.net/2015/10/18/</a:t>
            </a:r>
            <a:r>
              <a:rPr lang="de-DE" sz="800" dirty="0" err="1" smtClean="0">
                <a:solidFill>
                  <a:schemeClr val="tx1">
                    <a:lumMod val="50000"/>
                    <a:lumOff val="50000"/>
                  </a:schemeClr>
                </a:solidFill>
                <a:latin typeface="Avenir Light"/>
                <a:cs typeface="Avenir Light"/>
              </a:rPr>
              <a:t>fokus</a:t>
            </a:r>
            <a:r>
              <a:rPr lang="de-DE" sz="800" dirty="0" smtClean="0">
                <a:solidFill>
                  <a:schemeClr val="tx1">
                    <a:lumMod val="50000"/>
                    <a:lumOff val="50000"/>
                  </a:schemeClr>
                </a:solidFill>
                <a:latin typeface="Avenir Light"/>
                <a:cs typeface="Avenir Light"/>
              </a:rPr>
              <a:t>/, vom 20.10.2015</a:t>
            </a:r>
            <a:endParaRPr lang="de-DE" sz="800" dirty="0">
              <a:solidFill>
                <a:schemeClr val="tx1">
                  <a:lumMod val="50000"/>
                  <a:lumOff val="50000"/>
                </a:schemeClr>
              </a:solidFill>
              <a:latin typeface="Avenir Light"/>
              <a:cs typeface="Avenir Light"/>
            </a:endParaRP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nSpc>
                <a:spcPts val="1400"/>
              </a:lnSpc>
              <a:spcBef>
                <a:spcPts val="800"/>
              </a:spcBef>
            </a:pPr>
            <a:r>
              <a:rPr lang="de-DE" sz="1100" dirty="0" smtClean="0"/>
              <a:t>Stecke zehn Büroklammern </a:t>
            </a:r>
            <a:r>
              <a:rPr lang="de-DE" sz="1100" dirty="0"/>
              <a:t>in </a:t>
            </a:r>
            <a:r>
              <a:rPr lang="de-DE" sz="1100" dirty="0" smtClean="0"/>
              <a:t>Deine linke Hosentasche</a:t>
            </a:r>
            <a:r>
              <a:rPr lang="de-DE" sz="1100" dirty="0"/>
              <a:t>. </a:t>
            </a:r>
          </a:p>
          <a:p>
            <a:pPr>
              <a:lnSpc>
                <a:spcPts val="1400"/>
              </a:lnSpc>
              <a:spcBef>
                <a:spcPts val="800"/>
              </a:spcBef>
            </a:pPr>
            <a:r>
              <a:rPr lang="de-DE" sz="1100" dirty="0" smtClean="0"/>
              <a:t>Sobald Dir etwas auffällt, was Dir gelingt oder was gut läuft, lässt Du eine Klammer von Deiner linken in Deine rechte Hosentasche wandern.</a:t>
            </a:r>
          </a:p>
          <a:p>
            <a:pPr>
              <a:lnSpc>
                <a:spcPts val="1400"/>
              </a:lnSpc>
              <a:spcBef>
                <a:spcPts val="800"/>
              </a:spcBef>
            </a:pPr>
            <a:r>
              <a:rPr lang="de-DE" sz="1100" dirty="0" smtClean="0"/>
              <a:t>Wenn alle Büroklammern in der rechten Hosentasche angekommen sind, kannst Du von vorne beginnen, wenn Du das möchtest:  Stecke sie wieder in die linke Hosentasche und nimm weiter wahr, was alles funktioniert.</a:t>
            </a:r>
          </a:p>
          <a:p>
            <a:pPr>
              <a:lnSpc>
                <a:spcPts val="1400"/>
              </a:lnSpc>
              <a:spcBef>
                <a:spcPts val="800"/>
              </a:spcBef>
            </a:pPr>
            <a:r>
              <a:rPr lang="de-DE" sz="1100" dirty="0" smtClean="0"/>
              <a:t>Mache diesen Move in zwei Wochen an mindestens 6 Tagen. </a:t>
            </a:r>
          </a:p>
          <a:p>
            <a:pPr>
              <a:lnSpc>
                <a:spcPts val="1400"/>
              </a:lnSpc>
              <a:spcBef>
                <a:spcPts val="800"/>
              </a:spcBef>
            </a:pPr>
            <a:r>
              <a:rPr lang="de-DE" sz="1100" dirty="0" smtClean="0"/>
              <a:t>Du kannst ihn auch danach immer wieder machen, wenn Du möchtest. Das hilft Dir, Deinen Fokus auf aktiv auf alles Positive zu richten und dies langsam zur </a:t>
            </a:r>
            <a:br>
              <a:rPr lang="de-DE" sz="1100" dirty="0" smtClean="0"/>
            </a:br>
            <a:r>
              <a:rPr lang="de-DE" sz="1100" dirty="0" smtClean="0"/>
              <a:t>Gewohnheit werden zu lassen.</a:t>
            </a:r>
          </a:p>
          <a:p>
            <a:pPr>
              <a:lnSpc>
                <a:spcPts val="1400"/>
              </a:lnSpc>
              <a:spcBef>
                <a:spcPts val="800"/>
              </a:spcBef>
            </a:pPr>
            <a:r>
              <a:rPr lang="de-DE" sz="1100" dirty="0" smtClean="0"/>
              <a:t>Wenn </a:t>
            </a:r>
            <a:r>
              <a:rPr lang="de-DE" sz="1100" dirty="0"/>
              <a:t>Du ein Team oder Trainingspartner hast, </a:t>
            </a:r>
            <a:r>
              <a:rPr lang="de-DE" sz="1100" dirty="0" smtClean="0"/>
              <a:t>bespreche </a:t>
            </a:r>
            <a:r>
              <a:rPr lang="de-DE" sz="1100" dirty="0"/>
              <a:t>Deine </a:t>
            </a:r>
            <a:r>
              <a:rPr lang="de-DE" sz="1100" dirty="0" smtClean="0"/>
              <a:t/>
            </a:r>
            <a:br>
              <a:rPr lang="de-DE" sz="1100" dirty="0" smtClean="0"/>
            </a:br>
            <a:r>
              <a:rPr lang="de-DE" sz="1100" dirty="0" smtClean="0"/>
              <a:t>Erfahrungen </a:t>
            </a:r>
            <a:r>
              <a:rPr lang="de-DE" sz="1100" dirty="0"/>
              <a:t>mit </a:t>
            </a:r>
            <a:r>
              <a:rPr lang="de-DE" sz="1100" dirty="0" smtClean="0"/>
              <a:t>ihnen.</a:t>
            </a:r>
            <a:endParaRPr lang="de-DE" sz="1100" dirty="0" smtClean="0"/>
          </a:p>
        </p:txBody>
      </p:sp>
      <p:sp>
        <p:nvSpPr>
          <p:cNvPr id="3" name="Textfeld 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24.11.15</a:t>
            </a:fld>
            <a:endParaRPr lang="de-DE" sz="600" dirty="0">
              <a:solidFill>
                <a:srgbClr val="5D5E5F"/>
              </a:solidFill>
              <a:latin typeface="Avenir Light"/>
              <a:cs typeface="Avenir Light"/>
            </a:endParaRPr>
          </a:p>
        </p:txBody>
      </p:sp>
      <p:sp>
        <p:nvSpPr>
          <p:cNvPr id="4"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5" name="pasted-image.tif"/>
          <p:cNvPicPr/>
          <p:nvPr/>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ger_training_card_template_ee_cc.potx</Template>
  <TotalTime>0</TotalTime>
  <Words>262</Words>
  <Application>Microsoft Macintosh PowerPoint</Application>
  <PresentationFormat>Benutzerdefiniert</PresentationFormat>
  <Paragraphs>19</Paragraphs>
  <Slides>2</Slides>
  <Notes>1</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ger_training_card_template_ee_cc</vt:lpstr>
      <vt:lpstr>WAS KLAPPT?</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48</cp:revision>
  <cp:lastPrinted>2015-03-26T09:33:33Z</cp:lastPrinted>
  <dcterms:created xsi:type="dcterms:W3CDTF">2015-03-26T08:30:55Z</dcterms:created>
  <dcterms:modified xsi:type="dcterms:W3CDTF">2015-11-24T20:37:02Z</dcterms:modified>
  <cp:category/>
</cp:coreProperties>
</file>