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666F"/>
    <a:srgbClr val="8D857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21676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15724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a:t>Mastertitelformat bearbeiten</a:t>
            </a:r>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7339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80684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88467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9091F3B-1474-5C48-BEAF-ECC63075576C}" type="datetimeFigureOut">
              <a:rPr lang="de-DE" smtClean="0"/>
              <a:t>02.08.24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73833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9091F3B-1474-5C48-BEAF-ECC63075576C}" type="datetimeFigureOut">
              <a:rPr lang="de-DE" smtClean="0"/>
              <a:t>02.08.24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70849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49091F3B-1474-5C48-BEAF-ECC63075576C}" type="datetimeFigureOut">
              <a:rPr lang="de-DE" smtClean="0"/>
              <a:t>02.08.24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420034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091F3B-1474-5C48-BEAF-ECC63075576C}" type="datetimeFigureOut">
              <a:rPr lang="de-DE" smtClean="0"/>
              <a:t>02.08.24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40893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9091F3B-1474-5C48-BEAF-ECC63075576C}" type="datetimeFigureOut">
              <a:rPr lang="de-DE" smtClean="0"/>
              <a:t>02.08.24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1404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9091F3B-1474-5C48-BEAF-ECC63075576C}" type="datetimeFigureOut">
              <a:rPr lang="de-DE" smtClean="0"/>
              <a:t>02.08.24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30899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49091F3B-1474-5C48-BEAF-ECC63075576C}" type="datetimeFigureOut">
              <a:rPr lang="de-DE" smtClean="0"/>
              <a:t>02.08.24</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66B40AE1-6B3F-144B-8447-D66EA84219A6}" type="slidenum">
              <a:rPr lang="de-DE" smtClean="0"/>
              <a:t>‹Nr.›</a:t>
            </a:fld>
            <a:endParaRPr lang="de-DE"/>
          </a:p>
        </p:txBody>
      </p:sp>
    </p:spTree>
    <p:extLst>
      <p:ext uri="{BB962C8B-B14F-4D97-AF65-F5344CB8AC3E}">
        <p14:creationId xmlns:p14="http://schemas.microsoft.com/office/powerpoint/2010/main" val="2982715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04</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FERTIG </a:t>
            </a:r>
            <a:r>
              <a:rPr lang="de-DE" sz="2300" dirty="0">
                <a:solidFill>
                  <a:srgbClr val="7E006B"/>
                </a:solidFill>
                <a:latin typeface="Avenir Book"/>
                <a:cs typeface="Avenir Book"/>
              </a:rPr>
              <a:t>GEÜBT ?!</a:t>
            </a:r>
          </a:p>
        </p:txBody>
      </p:sp>
      <p:sp>
        <p:nvSpPr>
          <p:cNvPr id="9" name="Textfeld 8"/>
          <p:cNvSpPr txBox="1"/>
          <p:nvPr/>
        </p:nvSpPr>
        <p:spPr>
          <a:xfrm>
            <a:off x="865450" y="1448584"/>
            <a:ext cx="5942053" cy="3462486"/>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1000" dirty="0">
                <a:solidFill>
                  <a:srgbClr val="747982"/>
                </a:solidFill>
                <a:latin typeface="Avenir Book"/>
                <a:cs typeface="Avenir Book"/>
              </a:rPr>
              <a:t>Die so genannte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bezeichnet in der Softwareentwicklung das gemeinsame Verständnis eines Entwicklerteams, wann eine Aufgabe als „fertig“ betrachtet wird, weil es alle nötigen Qualitätskriterien erfüllt.</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Jedes Team legt seine eigene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fest. Es soll eine Richtschnur sein, auf welche Qualitätsstandards man sich geeinigt hat.</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Sie beinhaltet messbare Vorgaben, z.B. wie oft und welche Tests eine User Story (siehe SCR-03) durchlaufen muss.</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Wann ist ein Stück, eine Phrase für Musizierende fertig? Wenn Du genug von einer Phrase verstanden hast, stellt sich irgendwann ein Gefühl der Ruhe ein. Es bleibt, auch wenn Du Fehler spielst, weil Du die Phrase kennst, sie verinnerlicht hast. </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Es geht nicht mehr darum, so lange zu üben, bis Du fehlerfrei spielst, sondern bis du frei spielst. </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Durch Deine eigene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für eine Phrase, bist Du irgendwann mit einer Stelle fertig. Das vermeidet ein </a:t>
            </a:r>
            <a:r>
              <a:rPr lang="de-DE" sz="1000" dirty="0" err="1">
                <a:solidFill>
                  <a:srgbClr val="747982"/>
                </a:solidFill>
                <a:latin typeface="Avenir Book"/>
                <a:cs typeface="Avenir Book"/>
              </a:rPr>
              <a:t>Totüben</a:t>
            </a:r>
            <a:r>
              <a:rPr lang="de-DE" sz="1000" dirty="0">
                <a:solidFill>
                  <a:srgbClr val="747982"/>
                </a:solidFill>
                <a:latin typeface="Avenir Book"/>
                <a:cs typeface="Avenir Book"/>
              </a:rPr>
              <a:t> des Stückes.</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Was gehört in eine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mit der Du Deine innere Ruhe findest und Dich wohl fühlst?</a:t>
            </a:r>
          </a:p>
          <a:p>
            <a:pPr marL="271463" lvl="0" indent="-271463" algn="just">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046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04</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10398" y="1194496"/>
            <a:ext cx="6345333" cy="3539430"/>
          </a:xfrm>
          <a:prstGeom prst="rect">
            <a:avLst/>
          </a:prstGeom>
          <a:noFill/>
          <a:ln>
            <a:solidFill>
              <a:srgbClr val="FFFFFF"/>
            </a:solidFill>
          </a:ln>
        </p:spPr>
        <p:txBody>
          <a:bodyPr wrap="square" rtlCol="0">
            <a:spAutoFit/>
          </a:bodyPr>
          <a:lstStyle/>
          <a:p>
            <a:pPr marL="271463" indent="-271463" algn="just">
              <a:buSzPct val="170000"/>
              <a:buBlip>
                <a:blip r:embed="rId3"/>
              </a:buBlip>
            </a:pPr>
            <a:r>
              <a:rPr lang="de-DE" sz="800" dirty="0">
                <a:solidFill>
                  <a:srgbClr val="747982"/>
                </a:solidFill>
                <a:latin typeface="Avenir Book"/>
                <a:cs typeface="Avenir Book"/>
              </a:rPr>
              <a:t>Erstelle Dir für alle Phrasen eines Stückes eine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Greife Dir die beiden schwierigsten Phrasen Deines Stückes und beginne mit ihnen. Nimm Dir für eine Tomate (siehe TOM-01) je einen Aspekt heraus, den Du bearbeitest. </a:t>
            </a:r>
          </a:p>
          <a:p>
            <a:pPr>
              <a:buSzPct val="170000"/>
            </a:pPr>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Setze innerhalb von zwei Wochen zwei Phrasen auf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a:t>
            </a:r>
          </a:p>
          <a:p>
            <a:pPr>
              <a:buSzPct val="170000"/>
            </a:pPr>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Beispiel für eine </a:t>
            </a:r>
            <a:r>
              <a:rPr lang="de-DE" sz="800" dirty="0" err="1">
                <a:solidFill>
                  <a:srgbClr val="747982"/>
                </a:solidFill>
                <a:latin typeface="Avenir Book"/>
                <a:cs typeface="Avenir Book"/>
              </a:rPr>
              <a:t>DoD</a:t>
            </a:r>
            <a:r>
              <a:rPr lang="de-DE" sz="800" dirty="0">
                <a:solidFill>
                  <a:srgbClr val="747982"/>
                </a:solidFill>
                <a:latin typeface="Avenir Book"/>
                <a:cs typeface="Avenir Book"/>
              </a:rPr>
              <a:t> für Musiker:</a:t>
            </a:r>
          </a:p>
          <a:p>
            <a:pPr marL="596966" lvl="1" indent="-228600">
              <a:buFont typeface="+mj-lt"/>
              <a:buAutoNum type="arabicPeriod"/>
            </a:pPr>
            <a:r>
              <a:rPr lang="de-DE" sz="800" dirty="0">
                <a:solidFill>
                  <a:srgbClr val="747982"/>
                </a:solidFill>
                <a:latin typeface="Avenir Book"/>
                <a:cs typeface="Avenir Book"/>
              </a:rPr>
              <a:t>Rhythmus:</a:t>
            </a:r>
          </a:p>
          <a:p>
            <a:pPr marL="908182" lvl="2" indent="-171450">
              <a:buFont typeface="Arial"/>
              <a:buChar char="•"/>
            </a:pPr>
            <a:r>
              <a:rPr lang="de-DE" sz="800" dirty="0">
                <a:solidFill>
                  <a:srgbClr val="747982"/>
                </a:solidFill>
                <a:latin typeface="Avenir Book"/>
                <a:cs typeface="Avenir Book"/>
              </a:rPr>
              <a:t>Auswendig</a:t>
            </a:r>
          </a:p>
          <a:p>
            <a:pPr marL="908182" lvl="2" indent="-171450">
              <a:buFont typeface="Arial"/>
              <a:buChar char="•"/>
            </a:pPr>
            <a:r>
              <a:rPr lang="de-DE" sz="800" dirty="0">
                <a:solidFill>
                  <a:srgbClr val="747982"/>
                </a:solidFill>
                <a:latin typeface="Avenir Book"/>
                <a:cs typeface="Avenir Book"/>
              </a:rPr>
              <a:t>Pattern herausgearbeitet, die sich wiederholen</a:t>
            </a:r>
          </a:p>
          <a:p>
            <a:pPr marL="908182" lvl="2" indent="-171450">
              <a:buFont typeface="Arial"/>
              <a:buChar char="•"/>
            </a:pPr>
            <a:r>
              <a:rPr lang="de-DE" sz="800" dirty="0">
                <a:solidFill>
                  <a:srgbClr val="747982"/>
                </a:solidFill>
                <a:latin typeface="Avenir Book"/>
                <a:cs typeface="Avenir Book"/>
              </a:rPr>
              <a:t>Metronom als Spielpartner empfunden</a:t>
            </a:r>
          </a:p>
          <a:p>
            <a:pPr marL="908182" lvl="2" indent="-171450">
              <a:buFont typeface="Arial"/>
              <a:buChar char="•"/>
            </a:pPr>
            <a:r>
              <a:rPr lang="de-DE" sz="800" dirty="0">
                <a:solidFill>
                  <a:srgbClr val="747982"/>
                </a:solidFill>
                <a:latin typeface="Avenir Book"/>
                <a:cs typeface="Avenir Book"/>
              </a:rPr>
              <a:t>Polyphonie begriffen: 2 gegen 3, 3 gegen vier, etc.</a:t>
            </a:r>
          </a:p>
          <a:p>
            <a:pPr marL="908182" lvl="2" indent="-171450">
              <a:buFont typeface="Arial"/>
              <a:buChar char="•"/>
            </a:pPr>
            <a:r>
              <a:rPr lang="de-DE" sz="800" dirty="0">
                <a:solidFill>
                  <a:srgbClr val="747982"/>
                </a:solidFill>
                <a:latin typeface="Avenir Book"/>
                <a:cs typeface="Avenir Book"/>
              </a:rPr>
              <a:t>Phrase geklopft oder geklatscht</a:t>
            </a:r>
          </a:p>
          <a:p>
            <a:pPr marL="596966" lvl="1" indent="-228600">
              <a:buFont typeface="+mj-lt"/>
              <a:buAutoNum type="arabicPeriod"/>
            </a:pPr>
            <a:r>
              <a:rPr lang="de-DE" sz="800" dirty="0">
                <a:solidFill>
                  <a:srgbClr val="747982"/>
                </a:solidFill>
                <a:latin typeface="Avenir Book"/>
                <a:cs typeface="Avenir Book"/>
              </a:rPr>
              <a:t>Melodie:</a:t>
            </a:r>
          </a:p>
          <a:p>
            <a:pPr marL="908182" lvl="2" indent="-171450">
              <a:buFont typeface="Arial"/>
              <a:buChar char="•"/>
            </a:pPr>
            <a:r>
              <a:rPr lang="de-DE" sz="800" dirty="0">
                <a:solidFill>
                  <a:srgbClr val="747982"/>
                </a:solidFill>
                <a:latin typeface="Avenir Book"/>
                <a:cs typeface="Avenir Book"/>
              </a:rPr>
              <a:t>Auswendig </a:t>
            </a:r>
          </a:p>
          <a:p>
            <a:pPr marL="908182" lvl="2" indent="-171450">
              <a:buFont typeface="Arial"/>
              <a:buChar char="•"/>
            </a:pPr>
            <a:r>
              <a:rPr lang="de-DE" sz="800" dirty="0">
                <a:solidFill>
                  <a:srgbClr val="747982"/>
                </a:solidFill>
                <a:latin typeface="Avenir Book"/>
                <a:cs typeface="Avenir Book"/>
              </a:rPr>
              <a:t>Essenz herausgearbeitet</a:t>
            </a:r>
          </a:p>
          <a:p>
            <a:pPr marL="908182" lvl="2" indent="-171450">
              <a:buFont typeface="Arial"/>
              <a:buChar char="•"/>
            </a:pPr>
            <a:r>
              <a:rPr lang="de-DE" sz="800" dirty="0">
                <a:solidFill>
                  <a:srgbClr val="747982"/>
                </a:solidFill>
                <a:latin typeface="Avenir Book"/>
                <a:cs typeface="Avenir Book"/>
              </a:rPr>
              <a:t>Sequenzen gefunden</a:t>
            </a:r>
          </a:p>
          <a:p>
            <a:pPr marL="908182" lvl="2" indent="-171450">
              <a:buFont typeface="Arial"/>
              <a:buChar char="•"/>
            </a:pPr>
            <a:r>
              <a:rPr lang="de-DE" sz="800" dirty="0">
                <a:solidFill>
                  <a:srgbClr val="747982"/>
                </a:solidFill>
                <a:latin typeface="Avenir Book"/>
                <a:cs typeface="Avenir Book"/>
              </a:rPr>
              <a:t>Melodische Floskeln entdeckt</a:t>
            </a:r>
          </a:p>
          <a:p>
            <a:pPr marL="908182" lvl="2" indent="-171450">
              <a:buFont typeface="Arial"/>
              <a:buChar char="•"/>
            </a:pPr>
            <a:r>
              <a:rPr lang="de-DE" sz="800" dirty="0">
                <a:solidFill>
                  <a:srgbClr val="747982"/>
                </a:solidFill>
                <a:latin typeface="Avenir Book"/>
                <a:cs typeface="Avenir Book"/>
              </a:rPr>
              <a:t>Intervalle analysiert</a:t>
            </a:r>
          </a:p>
          <a:p>
            <a:pPr marL="596966" lvl="1" indent="-228600">
              <a:buFont typeface="+mj-lt"/>
              <a:buAutoNum type="arabicPeriod"/>
            </a:pPr>
            <a:r>
              <a:rPr lang="de-DE" sz="800" dirty="0">
                <a:solidFill>
                  <a:srgbClr val="747982"/>
                </a:solidFill>
                <a:latin typeface="Avenir Book"/>
                <a:cs typeface="Avenir Book"/>
              </a:rPr>
              <a:t>Musikgeschichte:</a:t>
            </a:r>
          </a:p>
          <a:p>
            <a:pPr marL="908182" lvl="2" indent="-171450">
              <a:buFont typeface="Arial"/>
              <a:buChar char="•"/>
            </a:pPr>
            <a:r>
              <a:rPr lang="de-DE" sz="800" dirty="0">
                <a:solidFill>
                  <a:srgbClr val="747982"/>
                </a:solidFill>
                <a:latin typeface="Avenir Book"/>
                <a:cs typeface="Avenir Book"/>
              </a:rPr>
              <a:t>Entstehungsgeschichte des Stückes gelesen</a:t>
            </a:r>
          </a:p>
          <a:p>
            <a:pPr marL="908182" lvl="2" indent="-171450">
              <a:buFont typeface="Arial"/>
              <a:buChar char="•"/>
            </a:pPr>
            <a:r>
              <a:rPr lang="de-DE" sz="800" dirty="0">
                <a:solidFill>
                  <a:srgbClr val="747982"/>
                </a:solidFill>
                <a:latin typeface="Avenir Book"/>
                <a:cs typeface="Avenir Book"/>
              </a:rPr>
              <a:t>Biografie des Komponisten recherchiert</a:t>
            </a:r>
          </a:p>
          <a:p>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Besprich deine Erfahrungen mit Deinem Team und finde Bewertungskriterien:</a:t>
            </a:r>
          </a:p>
          <a:p>
            <a:pPr marL="639829" lvl="1" indent="-271463">
              <a:buSzPct val="100000"/>
              <a:buFont typeface="Arial"/>
              <a:buChar char="•"/>
            </a:pPr>
            <a:r>
              <a:rPr lang="de-DE" sz="800" dirty="0">
                <a:solidFill>
                  <a:srgbClr val="747982"/>
                </a:solidFill>
                <a:latin typeface="Avenir Book"/>
                <a:cs typeface="Avenir Book"/>
              </a:rPr>
              <a:t>Wie viele verschiedene Aspekte beinhaltet die Definition </a:t>
            </a:r>
          </a:p>
          <a:p>
            <a:pPr marL="639829" lvl="1" indent="-271463">
              <a:buSzPct val="100000"/>
              <a:buFont typeface="Arial"/>
              <a:buChar char="•"/>
            </a:pP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a:t>
            </a:r>
          </a:p>
          <a:p>
            <a:pPr marL="639829" lvl="1" indent="-271463">
              <a:buSzPct val="100000"/>
              <a:buFont typeface="Arial"/>
              <a:buChar char="•"/>
            </a:pPr>
            <a:r>
              <a:rPr lang="de-DE" sz="800" dirty="0">
                <a:solidFill>
                  <a:srgbClr val="747982"/>
                </a:solidFill>
                <a:latin typeface="Avenir Book"/>
                <a:cs typeface="Avenir Book"/>
              </a:rPr>
              <a:t>Wie viel musikalisches Verständnis wurde durch die Definition </a:t>
            </a:r>
          </a:p>
          <a:p>
            <a:pPr marL="639829" lvl="1" indent="-271463">
              <a:buSzPct val="100000"/>
              <a:buFont typeface="Arial"/>
              <a:buChar char="•"/>
            </a:pP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generiert?</a:t>
            </a:r>
          </a:p>
          <a:p>
            <a:pPr marL="639829" lvl="1" indent="-271463">
              <a:buSzPct val="100000"/>
              <a:buFont typeface="Arial"/>
              <a:buChar char="•"/>
            </a:pPr>
            <a:r>
              <a:rPr lang="de-DE" sz="800" dirty="0">
                <a:solidFill>
                  <a:srgbClr val="747982"/>
                </a:solidFill>
                <a:latin typeface="Avenir Book"/>
                <a:cs typeface="Avenir Book"/>
              </a:rPr>
              <a:t>Ist die Phrase fertig geworden?</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4456969" y="1912618"/>
            <a:ext cx="2871595" cy="2677656"/>
          </a:xfrm>
          <a:prstGeom prst="rect">
            <a:avLst/>
          </a:prstGeom>
          <a:noFill/>
        </p:spPr>
        <p:txBody>
          <a:bodyPr wrap="square" rtlCol="0">
            <a:spAutoFit/>
          </a:bodyPr>
          <a:lstStyle/>
          <a:p>
            <a:pPr marL="228600" indent="-228600">
              <a:buFont typeface="+mj-lt"/>
              <a:buAutoNum type="arabicPeriod" startAt="4"/>
            </a:pPr>
            <a:r>
              <a:rPr lang="de-DE" sz="800" dirty="0">
                <a:solidFill>
                  <a:srgbClr val="747982"/>
                </a:solidFill>
                <a:latin typeface="Avenir Book"/>
                <a:cs typeface="Avenir Book"/>
              </a:rPr>
              <a:t>Technik:</a:t>
            </a:r>
          </a:p>
          <a:p>
            <a:pPr marL="539816" lvl="1" indent="-171450">
              <a:buFont typeface="Arial"/>
              <a:buChar char="•"/>
            </a:pPr>
            <a:r>
              <a:rPr lang="de-DE" sz="800" dirty="0">
                <a:solidFill>
                  <a:srgbClr val="747982"/>
                </a:solidFill>
                <a:latin typeface="Avenir Book"/>
                <a:cs typeface="Avenir Book"/>
              </a:rPr>
              <a:t>10-20 % über Endgeschwindigkeit</a:t>
            </a:r>
          </a:p>
          <a:p>
            <a:pPr marL="228600" indent="-228600">
              <a:buFont typeface="+mj-lt"/>
              <a:buAutoNum type="arabicPeriod" startAt="4"/>
            </a:pPr>
            <a:r>
              <a:rPr lang="de-DE" sz="800" dirty="0">
                <a:solidFill>
                  <a:srgbClr val="747982"/>
                </a:solidFill>
                <a:latin typeface="Avenir Book"/>
                <a:cs typeface="Avenir Book"/>
              </a:rPr>
              <a:t>Harmonie:</a:t>
            </a:r>
          </a:p>
          <a:p>
            <a:pPr marL="539816" lvl="1" indent="-171450">
              <a:buFont typeface="Arial"/>
              <a:buChar char="•"/>
            </a:pPr>
            <a:r>
              <a:rPr lang="de-DE" sz="800" dirty="0">
                <a:solidFill>
                  <a:srgbClr val="747982"/>
                </a:solidFill>
                <a:latin typeface="Avenir Book"/>
                <a:cs typeface="Avenir Book"/>
              </a:rPr>
              <a:t>Auswendig</a:t>
            </a:r>
          </a:p>
          <a:p>
            <a:pPr marL="539816" lvl="1" indent="-171450">
              <a:buFont typeface="Arial"/>
              <a:buChar char="•"/>
            </a:pPr>
            <a:r>
              <a:rPr lang="de-DE" sz="800" dirty="0">
                <a:solidFill>
                  <a:srgbClr val="747982"/>
                </a:solidFill>
                <a:latin typeface="Avenir Book"/>
                <a:cs typeface="Avenir Book"/>
              </a:rPr>
              <a:t>Akkorde</a:t>
            </a:r>
          </a:p>
          <a:p>
            <a:pPr marL="539816" lvl="1" indent="-171450">
              <a:buFont typeface="Arial"/>
              <a:buChar char="•"/>
            </a:pPr>
            <a:r>
              <a:rPr lang="de-DE" sz="800" dirty="0">
                <a:solidFill>
                  <a:srgbClr val="747982"/>
                </a:solidFill>
                <a:latin typeface="Avenir Book"/>
                <a:cs typeface="Avenir Book"/>
              </a:rPr>
              <a:t>Funktion</a:t>
            </a:r>
          </a:p>
          <a:p>
            <a:pPr marL="539816" lvl="1" indent="-171450">
              <a:buFont typeface="Arial"/>
              <a:buChar char="•"/>
            </a:pPr>
            <a:r>
              <a:rPr lang="de-DE" sz="800" dirty="0">
                <a:solidFill>
                  <a:srgbClr val="747982"/>
                </a:solidFill>
                <a:latin typeface="Avenir Book"/>
                <a:cs typeface="Avenir Book"/>
              </a:rPr>
              <a:t>Stufen</a:t>
            </a:r>
          </a:p>
          <a:p>
            <a:pPr marL="228600" indent="-228600">
              <a:buFont typeface="+mj-lt"/>
              <a:buAutoNum type="arabicPeriod" startAt="4"/>
            </a:pPr>
            <a:r>
              <a:rPr lang="de-DE" sz="800" dirty="0">
                <a:solidFill>
                  <a:srgbClr val="747982"/>
                </a:solidFill>
                <a:latin typeface="Avenir Book"/>
                <a:cs typeface="Avenir Book"/>
              </a:rPr>
              <a:t>Text:</a:t>
            </a:r>
          </a:p>
          <a:p>
            <a:pPr marL="539816" lvl="1" indent="-171450">
              <a:buFont typeface="Arial"/>
              <a:buChar char="•"/>
            </a:pPr>
            <a:r>
              <a:rPr lang="de-DE" sz="800" dirty="0">
                <a:solidFill>
                  <a:srgbClr val="747982"/>
                </a:solidFill>
                <a:latin typeface="Avenir Book"/>
                <a:cs typeface="Avenir Book"/>
              </a:rPr>
              <a:t>Auswendig</a:t>
            </a:r>
          </a:p>
          <a:p>
            <a:pPr marL="539816" lvl="1" indent="-171450">
              <a:buFont typeface="Arial"/>
              <a:buChar char="•"/>
            </a:pPr>
            <a:r>
              <a:rPr lang="de-DE" sz="800" dirty="0">
                <a:solidFill>
                  <a:srgbClr val="747982"/>
                </a:solidFill>
                <a:latin typeface="Avenir Book"/>
                <a:cs typeface="Avenir Book"/>
              </a:rPr>
              <a:t>Wörtlich übersetzt</a:t>
            </a:r>
          </a:p>
          <a:p>
            <a:pPr marL="228600" indent="-228600">
              <a:buFont typeface="+mj-lt"/>
              <a:buAutoNum type="arabicPeriod" startAt="4"/>
            </a:pPr>
            <a:r>
              <a:rPr lang="de-DE" sz="800" dirty="0">
                <a:solidFill>
                  <a:srgbClr val="747982"/>
                </a:solidFill>
                <a:latin typeface="Avenir Book"/>
                <a:cs typeface="Avenir Book"/>
              </a:rPr>
              <a:t>Aufführungspraxis:</a:t>
            </a:r>
          </a:p>
          <a:p>
            <a:pPr marL="539816" lvl="1" indent="-171450">
              <a:buFont typeface="Arial"/>
              <a:buChar char="•"/>
            </a:pPr>
            <a:r>
              <a:rPr lang="de-DE" sz="800" dirty="0">
                <a:solidFill>
                  <a:srgbClr val="747982"/>
                </a:solidFill>
                <a:latin typeface="Avenir Book"/>
                <a:cs typeface="Avenir Book"/>
              </a:rPr>
              <a:t>Nachgelesen</a:t>
            </a:r>
          </a:p>
          <a:p>
            <a:pPr marL="539816" lvl="1" indent="-171450">
              <a:buFont typeface="Arial"/>
              <a:buChar char="•"/>
            </a:pPr>
            <a:r>
              <a:rPr lang="de-DE" sz="800" dirty="0">
                <a:solidFill>
                  <a:srgbClr val="747982"/>
                </a:solidFill>
                <a:latin typeface="Avenir Book"/>
                <a:cs typeface="Avenir Book"/>
              </a:rPr>
              <a:t>Ausprobiert</a:t>
            </a:r>
          </a:p>
          <a:p>
            <a:pPr marL="539816" lvl="1" indent="-171450">
              <a:buFont typeface="Arial"/>
              <a:buChar char="•"/>
            </a:pPr>
            <a:r>
              <a:rPr lang="de-DE" sz="800" dirty="0">
                <a:solidFill>
                  <a:srgbClr val="747982"/>
                </a:solidFill>
                <a:latin typeface="Avenir Book"/>
                <a:cs typeface="Avenir Book"/>
              </a:rPr>
              <a:t>Integriert</a:t>
            </a:r>
          </a:p>
          <a:p>
            <a:pPr marL="228600" indent="-228600">
              <a:buAutoNum type="arabicPeriod" startAt="8"/>
            </a:pPr>
            <a:r>
              <a:rPr lang="de-DE" sz="800" dirty="0">
                <a:solidFill>
                  <a:srgbClr val="747982"/>
                </a:solidFill>
                <a:latin typeface="Avenir Book"/>
                <a:cs typeface="Avenir Book"/>
              </a:rPr>
              <a:t>Interpretation:</a:t>
            </a:r>
          </a:p>
          <a:p>
            <a:pPr marL="539816" lvl="1" indent="-171450">
              <a:buFont typeface="Arial" panose="020B0604020202020204" pitchFamily="34" charset="0"/>
              <a:buChar char="•"/>
            </a:pPr>
            <a:r>
              <a:rPr lang="de-DE" sz="800" dirty="0">
                <a:solidFill>
                  <a:srgbClr val="747982"/>
                </a:solidFill>
                <a:latin typeface="Avenir Book"/>
                <a:cs typeface="Avenir Book"/>
              </a:rPr>
              <a:t>Ich bringe rüber, was ich fühle.</a:t>
            </a:r>
          </a:p>
          <a:p>
            <a:pPr marL="539816" lvl="1" indent="-171450">
              <a:buFont typeface="Arial" panose="020B0604020202020204" pitchFamily="34" charset="0"/>
              <a:buChar char="•"/>
            </a:pPr>
            <a:r>
              <a:rPr lang="de-DE" sz="800" dirty="0">
                <a:solidFill>
                  <a:srgbClr val="747982"/>
                </a:solidFill>
                <a:latin typeface="Avenir Book"/>
                <a:cs typeface="Avenir Book"/>
              </a:rPr>
              <a:t>Ich konnte zwei Menschen mit meinem Spiel begeistern</a:t>
            </a:r>
          </a:p>
          <a:p>
            <a:pPr marL="539816" lvl="1" indent="-171450">
              <a:buFont typeface="Arial" panose="020B0604020202020204" pitchFamily="34" charset="0"/>
              <a:buChar char="•"/>
            </a:pPr>
            <a:r>
              <a:rPr lang="de-DE" sz="800" dirty="0">
                <a:solidFill>
                  <a:srgbClr val="747982"/>
                </a:solidFill>
                <a:latin typeface="Avenir Book"/>
                <a:cs typeface="Avenir Book"/>
              </a:rPr>
              <a:t>Ich habe das Stück bereits einmal öffentlich aufgeführt</a:t>
            </a:r>
          </a:p>
          <a:p>
            <a:pPr marL="539816" lvl="1" indent="-171450">
              <a:buFont typeface="Arial"/>
              <a:buChar char="•"/>
            </a:pPr>
            <a:endParaRPr lang="de-DE" sz="800" dirty="0">
              <a:solidFill>
                <a:srgbClr val="747982"/>
              </a:solidFill>
              <a:latin typeface="Avenir Book"/>
              <a:cs typeface="Avenir Book"/>
            </a:endParaRPr>
          </a:p>
        </p:txBody>
      </p:sp>
      <p:sp>
        <p:nvSpPr>
          <p:cNvPr id="2" name="Shape 7">
            <a:extLst>
              <a:ext uri="{FF2B5EF4-FFF2-40B4-BE49-F238E27FC236}">
                <a16:creationId xmlns:a16="http://schemas.microsoft.com/office/drawing/2014/main" id="{F8483DCD-43BB-1594-DD06-FFE723237D3D}"/>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5C8BC95E-3469-891E-0309-246DAE508D08}"/>
              </a:ext>
            </a:extLst>
          </p:cNvPr>
          <p:cNvPicPr/>
          <p:nvPr/>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1732714829"/>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444</Words>
  <Application>Microsoft Macintosh PowerPoint</Application>
  <PresentationFormat>Benutzerdefiniert</PresentationFormat>
  <Paragraphs>65</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8</cp:revision>
  <dcterms:created xsi:type="dcterms:W3CDTF">2015-03-27T20:48:51Z</dcterms:created>
  <dcterms:modified xsi:type="dcterms:W3CDTF">2024-08-02T13:18:07Z</dcterms:modified>
</cp:coreProperties>
</file>