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6" d="100"/>
          <a:sy n="156" d="100"/>
        </p:scale>
        <p:origin x="-856" y="1640"/>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12</a:t>
            </a:r>
            <a:endParaRPr lang="de-DE"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defTabSz="403387" eaLnBrk="1" fontAlgn="auto" latinLnBrk="0" hangingPunct="1">
              <a:lnSpc>
                <a:spcPct val="100000"/>
              </a:lnSpc>
              <a:spcBef>
                <a:spcPts val="0"/>
              </a:spcBef>
              <a:spcAft>
                <a:spcPts val="0"/>
              </a:spcAft>
              <a:buClrTx/>
              <a:buSzTx/>
              <a:buFontTx/>
              <a:buNone/>
              <a:tabLst/>
              <a:defRPr sz="1800"/>
            </a:pPr>
            <a:r>
              <a:rPr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sz="2400" dirty="0">
              <a:solidFill>
                <a:srgbClr val="167DC7"/>
              </a:solidFill>
              <a:latin typeface="Avenir Light"/>
              <a:ea typeface="Avenir Light"/>
              <a:cs typeface="Avenir Light"/>
              <a:sym typeface="Avenir Light"/>
            </a:endParaRP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641350"/>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pic>
        <p:nvPicPr>
          <p:cNvPr id="31" name="image7.png" descr="am_journeyman_icon.png"/>
          <p:cNvPicPr/>
          <p:nvPr/>
        </p:nvPicPr>
        <p:blipFill>
          <a:blip r:embed="rId3">
            <a:extLst/>
          </a:blip>
          <a:stretch>
            <a:fillRect/>
          </a:stretch>
        </p:blipFill>
        <p:spPr>
          <a:xfrm>
            <a:off x="6198166" y="659636"/>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12</a:t>
            </a:r>
            <a:endParaRPr lang="de-DE"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67179" y="603250"/>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12</a:t>
            </a:r>
            <a:endParaRPr lang="de-DE" sz="1000" b="0" dirty="0" smtClean="0">
              <a:solidFill>
                <a:srgbClr val="FFFFFF"/>
              </a:solidFill>
              <a:latin typeface="Avenir Heavy"/>
              <a:ea typeface="Avenir Book"/>
              <a:cs typeface="Avenir Heavy"/>
              <a:sym typeface="Avenir Book"/>
            </a:endParaRPr>
          </a:p>
          <a:p>
            <a:pPr lvl="0" algn="ctr">
              <a:defRPr sz="1800"/>
            </a:pPr>
            <a:endParaRPr sz="1000" b="1" dirty="0">
              <a:solidFill>
                <a:srgbClr val="FFFFFF"/>
              </a:solidFill>
              <a:latin typeface="Avenir Book"/>
              <a:ea typeface="Avenir Book"/>
              <a:cs typeface="Avenir Book"/>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12</a:t>
            </a:r>
          </a:p>
          <a:p>
            <a:pPr lvl="0" algn="ctr">
              <a:defRPr sz="1800"/>
            </a:pP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48566"/>
            <a:ext cx="6515630" cy="461667"/>
          </a:xfrm>
        </p:spPr>
        <p:txBody>
          <a:bodyPr/>
          <a:lstStyle/>
          <a:p>
            <a:r>
              <a:rPr lang="de-DE" dirty="0"/>
              <a:t>Remote Team Workshop </a:t>
            </a:r>
            <a:r>
              <a:rPr lang="de-DE" dirty="0" smtClean="0"/>
              <a:t>2</a:t>
            </a:r>
            <a:endParaRPr lang="de-DE" dirty="0"/>
          </a:p>
        </p:txBody>
      </p:sp>
      <p:sp>
        <p:nvSpPr>
          <p:cNvPr id="3" name="Textplatzhalter 2"/>
          <p:cNvSpPr>
            <a:spLocks noGrp="1"/>
          </p:cNvSpPr>
          <p:nvPr>
            <p:ph type="body" idx="1"/>
          </p:nvPr>
        </p:nvSpPr>
        <p:spPr/>
        <p:txBody>
          <a:bodyPr/>
          <a:lstStyle/>
          <a:p>
            <a:r>
              <a:rPr lang="de-DE" b="1" dirty="0"/>
              <a:t>Wie gut sind wir in dem, was wir tun wollen?</a:t>
            </a:r>
            <a:endParaRPr lang="de-DE" dirty="0"/>
          </a:p>
        </p:txBody>
      </p:sp>
      <p:sp>
        <p:nvSpPr>
          <p:cNvPr id="12" name="Textplatzhalter 11"/>
          <p:cNvSpPr>
            <a:spLocks noGrp="1"/>
          </p:cNvSpPr>
          <p:nvPr>
            <p:ph type="body" sz="quarter" idx="15"/>
          </p:nvPr>
        </p:nvSpPr>
        <p:spPr>
          <a:xfrm>
            <a:off x="482776" y="1447742"/>
            <a:ext cx="6641924" cy="3502025"/>
          </a:xfrm>
        </p:spPr>
        <p:txBody>
          <a:bodyPr>
            <a:noAutofit/>
          </a:bodyPr>
          <a:lstStyle/>
          <a:p>
            <a:pPr>
              <a:lnSpc>
                <a:spcPts val="1300"/>
              </a:lnSpc>
              <a:spcBef>
                <a:spcPts val="600"/>
              </a:spcBef>
            </a:pPr>
            <a:r>
              <a:rPr lang="de-DE" b="1" dirty="0" smtClean="0">
                <a:latin typeface="Avenir Heavy"/>
                <a:cs typeface="Avenir Heavy"/>
              </a:rPr>
              <a:t>Input</a:t>
            </a:r>
            <a:r>
              <a:rPr lang="de-DE" b="1" dirty="0">
                <a:latin typeface="Avenir Heavy"/>
                <a:cs typeface="Avenir Heavy"/>
              </a:rPr>
              <a:t>:</a:t>
            </a:r>
            <a:r>
              <a:rPr lang="de-DE" dirty="0">
                <a:latin typeface="Avenir Heavy"/>
                <a:cs typeface="Avenir Heavy"/>
              </a:rPr>
              <a:t> </a:t>
            </a:r>
            <a:r>
              <a:rPr lang="de-DE" dirty="0"/>
              <a:t>Fähigkeiten-Story </a:t>
            </a:r>
            <a:r>
              <a:rPr lang="de-DE" dirty="0" err="1"/>
              <a:t>Map</a:t>
            </a:r>
            <a:r>
              <a:rPr lang="de-DE" dirty="0"/>
              <a:t> (siehe Workshop 1)	</a:t>
            </a:r>
          </a:p>
          <a:p>
            <a:pPr>
              <a:lnSpc>
                <a:spcPts val="1300"/>
              </a:lnSpc>
              <a:spcBef>
                <a:spcPts val="600"/>
              </a:spcBef>
            </a:pPr>
            <a:r>
              <a:rPr lang="de-DE" b="1" dirty="0" smtClean="0">
                <a:latin typeface="Avenir Heavy"/>
                <a:cs typeface="Avenir Heavy"/>
              </a:rPr>
              <a:t>Output</a:t>
            </a:r>
            <a:r>
              <a:rPr lang="de-DE" b="1" dirty="0">
                <a:latin typeface="Avenir Heavy"/>
                <a:cs typeface="Avenir Heavy"/>
              </a:rPr>
              <a:t>:</a:t>
            </a:r>
            <a:r>
              <a:rPr lang="de-DE" dirty="0"/>
              <a:t> </a:t>
            </a:r>
            <a:r>
              <a:rPr lang="de-DE" dirty="0" err="1"/>
              <a:t>Beschätzte</a:t>
            </a:r>
            <a:r>
              <a:rPr lang="de-DE" dirty="0"/>
              <a:t> Fähigkeiten-Story </a:t>
            </a:r>
            <a:r>
              <a:rPr lang="de-DE" dirty="0" err="1"/>
              <a:t>Map</a:t>
            </a:r>
            <a:r>
              <a:rPr lang="de-DE" dirty="0"/>
              <a:t>, Fähigkeiten-Radar </a:t>
            </a:r>
            <a:r>
              <a:rPr lang="de-DE" dirty="0" smtClean="0"/>
              <a:t>Chart</a:t>
            </a:r>
          </a:p>
          <a:p>
            <a:pPr>
              <a:lnSpc>
                <a:spcPts val="1300"/>
              </a:lnSpc>
              <a:spcBef>
                <a:spcPts val="600"/>
              </a:spcBef>
            </a:pPr>
            <a:r>
              <a:rPr lang="de-DE" dirty="0"/>
              <a:t>Grundlage für diesen Workshop ist die aktualisierte Fähigkeiten-Story </a:t>
            </a:r>
            <a:r>
              <a:rPr lang="de-DE" dirty="0" err="1"/>
              <a:t>Map</a:t>
            </a:r>
            <a:r>
              <a:rPr lang="de-DE" dirty="0"/>
              <a:t>, in die weitere Aspekte der Aktualisierungsschlange nach Diskussion und Teamkonsens eingeflossen sind.</a:t>
            </a:r>
          </a:p>
          <a:p>
            <a:pPr>
              <a:lnSpc>
                <a:spcPts val="1300"/>
              </a:lnSpc>
              <a:spcBef>
                <a:spcPts val="600"/>
              </a:spcBef>
            </a:pPr>
            <a:r>
              <a:rPr lang="de-DE" dirty="0"/>
              <a:t>Wenn dem Team bekannt ist, welche Fähigkeiten es seiner Meinung nach benötigt, um als Remote </a:t>
            </a:r>
            <a:r>
              <a:rPr lang="de-DE" dirty="0" err="1"/>
              <a:t>TEam</a:t>
            </a:r>
            <a:r>
              <a:rPr lang="de-DE" dirty="0"/>
              <a:t> effizient zu arbeiten, ist der nächste Schritt, herauszufinden, welche Fähigkeiten in welcher Form im Team vorhanden und wie stark sie ausgeprägt sind.</a:t>
            </a:r>
          </a:p>
          <a:p>
            <a:pPr>
              <a:lnSpc>
                <a:spcPts val="1300"/>
              </a:lnSpc>
              <a:spcBef>
                <a:spcPts val="600"/>
              </a:spcBef>
            </a:pPr>
            <a:r>
              <a:rPr lang="de-DE" dirty="0"/>
              <a:t>Die Meinung des Teams ist maßgeblich.</a:t>
            </a:r>
          </a:p>
          <a:p>
            <a:pPr>
              <a:lnSpc>
                <a:spcPts val="1300"/>
              </a:lnSpc>
              <a:spcBef>
                <a:spcPts val="600"/>
              </a:spcBef>
            </a:pPr>
            <a:r>
              <a:rPr lang="de-DE" dirty="0"/>
              <a:t>Es ist an dieser Stelle wichtig, auch auf das innere Gefühl zu achten, das das Team zu den eigenen Fähigkeiten hat. Dieses „Bauchgefühl“ bezieht wichtige implizite Informationen mit ein, die oft wenig bewusst sind.</a:t>
            </a:r>
          </a:p>
          <a:p>
            <a:pPr>
              <a:lnSpc>
                <a:spcPts val="1300"/>
              </a:lnSpc>
              <a:spcBef>
                <a:spcPts val="600"/>
              </a:spcBef>
            </a:pPr>
            <a:r>
              <a:rPr lang="de-DE" dirty="0"/>
              <a:t>Als Wahrnehmungsfragen können helfen:</a:t>
            </a:r>
          </a:p>
          <a:p>
            <a:pPr lvl="1">
              <a:lnSpc>
                <a:spcPts val="1300"/>
              </a:lnSpc>
              <a:spcBef>
                <a:spcPts val="600"/>
              </a:spcBef>
            </a:pPr>
            <a:r>
              <a:rPr lang="de-DE" dirty="0"/>
              <a:t>Wie gut können wir das, was wir können sollten?</a:t>
            </a:r>
          </a:p>
          <a:p>
            <a:pPr lvl="1">
              <a:lnSpc>
                <a:spcPts val="1300"/>
              </a:lnSpc>
              <a:spcBef>
                <a:spcPts val="600"/>
              </a:spcBef>
            </a:pPr>
            <a:r>
              <a:rPr lang="de-DE" dirty="0"/>
              <a:t>Wie gut ist das, was wir brauchen, ausgeprägt?</a:t>
            </a:r>
            <a:endParaRPr lang="de-DE" dirty="0" smtClean="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98815" y="1436712"/>
            <a:ext cx="6842831" cy="3500178"/>
          </a:xfrm>
        </p:spPr>
        <p:txBody>
          <a:bodyPr>
            <a:noAutofit/>
          </a:bodyPr>
          <a:lstStyle/>
          <a:p>
            <a:pPr>
              <a:lnSpc>
                <a:spcPts val="1200"/>
              </a:lnSpc>
            </a:pPr>
            <a:r>
              <a:rPr lang="de-DE" sz="800" b="1" dirty="0" smtClean="0">
                <a:latin typeface="Avenir Heavy"/>
                <a:cs typeface="Avenir Heavy"/>
              </a:rPr>
              <a:t>Material</a:t>
            </a:r>
            <a:r>
              <a:rPr lang="de-DE" sz="800" dirty="0" smtClean="0"/>
              <a:t>: </a:t>
            </a:r>
            <a:r>
              <a:rPr lang="de-DE" sz="800" dirty="0" err="1"/>
              <a:t>Planning</a:t>
            </a:r>
            <a:r>
              <a:rPr lang="de-DE" sz="800" dirty="0"/>
              <a:t> Poker Karten mit T-Shirt Größen XS, S, M, L, XL, XXL für jeden Teilnehmer</a:t>
            </a:r>
            <a:endParaRPr lang="de-DE" sz="800" dirty="0" smtClean="0"/>
          </a:p>
          <a:p>
            <a:pPr>
              <a:lnSpc>
                <a:spcPts val="1200"/>
              </a:lnSpc>
            </a:pPr>
            <a:r>
              <a:rPr lang="de-DE" sz="800" b="1" dirty="0" smtClean="0">
                <a:latin typeface="Avenir Heavy"/>
                <a:cs typeface="Avenir Heavy"/>
              </a:rPr>
              <a:t>Zeit</a:t>
            </a:r>
            <a:r>
              <a:rPr lang="de-DE" sz="800" dirty="0" smtClean="0"/>
              <a:t>: </a:t>
            </a:r>
            <a:r>
              <a:rPr lang="de-DE" sz="800" dirty="0"/>
              <a:t>60 Minuten bei einem Team von 5 - 10 </a:t>
            </a:r>
            <a:r>
              <a:rPr lang="de-DE" sz="800" dirty="0" smtClean="0"/>
              <a:t>Personen</a:t>
            </a:r>
          </a:p>
          <a:p>
            <a:r>
              <a:rPr lang="de-DE" sz="800" dirty="0"/>
              <a:t> Grundlage des Workshops ist die überarbeitete Fähigkeiten-Story </a:t>
            </a:r>
            <a:r>
              <a:rPr lang="de-DE" sz="800" dirty="0" err="1"/>
              <a:t>Map</a:t>
            </a:r>
            <a:r>
              <a:rPr lang="de-DE" sz="800" dirty="0"/>
              <a:t>. Wichtig ist, dass die Version, die in den Workshop einfließt, alle Argumente berücksichtigt, die seit dem letzten Workshop hinzugekommen sind und sich jeder Teilnehmer mit ihr wohl fühlt.</a:t>
            </a:r>
          </a:p>
          <a:p>
            <a:r>
              <a:rPr lang="de-DE" sz="800" dirty="0"/>
              <a:t>Nun beginnt ein Fähigkeiten-</a:t>
            </a:r>
            <a:r>
              <a:rPr lang="de-DE" sz="800" dirty="0" err="1"/>
              <a:t>Planning</a:t>
            </a:r>
            <a:r>
              <a:rPr lang="de-DE" sz="800" dirty="0"/>
              <a:t> Poker. Jeder Teilnehmer bekommt einen Satz </a:t>
            </a:r>
            <a:r>
              <a:rPr lang="de-DE" sz="800" dirty="0" err="1"/>
              <a:t>Planning</a:t>
            </a:r>
            <a:r>
              <a:rPr lang="de-DE" sz="800" dirty="0"/>
              <a:t> Poker-Karten. Damit kann er eine Einschätzung abgeben, wie sehr eine bestimmte Fähigkeit im Team ausgeprägt ist. XS steht dabei für "sehr wenig ausgeprägt" und XXL für "herausragend ausgeprägt".</a:t>
            </a:r>
          </a:p>
          <a:p>
            <a:r>
              <a:rPr lang="de-DE" sz="800" dirty="0"/>
              <a:t>In diesem Workshop wird das Backbone der Story </a:t>
            </a:r>
            <a:r>
              <a:rPr lang="de-DE" sz="800" dirty="0" err="1"/>
              <a:t>Map</a:t>
            </a:r>
            <a:r>
              <a:rPr lang="de-DE" sz="800" dirty="0"/>
              <a:t>, also die Kategorien der </a:t>
            </a:r>
            <a:r>
              <a:rPr lang="de-DE" sz="800" dirty="0" err="1"/>
              <a:t>geclusterten</a:t>
            </a:r>
            <a:r>
              <a:rPr lang="de-DE" sz="800" dirty="0"/>
              <a:t> und priorisierten Fähigkeiten </a:t>
            </a:r>
            <a:r>
              <a:rPr lang="de-DE" sz="800" dirty="0" err="1"/>
              <a:t>beschätzt</a:t>
            </a:r>
            <a:r>
              <a:rPr lang="de-DE" sz="800" dirty="0"/>
              <a:t>.</a:t>
            </a:r>
          </a:p>
          <a:p>
            <a:r>
              <a:rPr lang="de-DE" sz="800" dirty="0"/>
              <a:t>Wie beim einem </a:t>
            </a:r>
            <a:r>
              <a:rPr lang="de-DE" sz="800" dirty="0" err="1"/>
              <a:t>Planning</a:t>
            </a:r>
            <a:r>
              <a:rPr lang="de-DE" sz="800" dirty="0"/>
              <a:t> Poker wird der Aspekt (in diesem Fall die zu </a:t>
            </a:r>
            <a:r>
              <a:rPr lang="de-DE" sz="800" dirty="0" err="1"/>
              <a:t>beschätzende</a:t>
            </a:r>
            <a:r>
              <a:rPr lang="de-DE" sz="800" dirty="0"/>
              <a:t> </a:t>
            </a:r>
            <a:r>
              <a:rPr lang="de-DE" sz="800" dirty="0" err="1"/>
              <a:t>Fähigkeitenkategorie</a:t>
            </a:r>
            <a:r>
              <a:rPr lang="de-DE" sz="800" dirty="0"/>
              <a:t>) genannt und alle Teilnehmer heben auf ein Signal hin gleichzeitig die Karte mit dem Wert hoch, der ihrer Meinung nach die aktuelle Ausprägung der Fähigkeit im Team wiederspiegelt. Danach äußert jeweils derjenige mit der höchsten und der mit der niedrigsten Bewertung seine Argumente.</a:t>
            </a:r>
          </a:p>
          <a:p>
            <a:r>
              <a:rPr lang="de-DE" sz="800" dirty="0"/>
              <a:t>Diskutiert die verschiedenen Sichtweisen zu dieser </a:t>
            </a:r>
            <a:r>
              <a:rPr lang="de-DE" sz="800" dirty="0" err="1"/>
              <a:t>Fähigkeitenkategorie</a:t>
            </a:r>
            <a:r>
              <a:rPr lang="de-DE" sz="800" dirty="0"/>
              <a:t>. Diese Diskussionen mit dem Austausch der Perspektiven sind das Wertvollste in diesem Workshop, denn das Team kann sich auf diese mit den unterschiedlichen Sichtweisen auseinandersetzen und zu einer </a:t>
            </a:r>
            <a:r>
              <a:rPr lang="de-DE" sz="800" dirty="0" err="1"/>
              <a:t>fundierteren</a:t>
            </a:r>
            <a:r>
              <a:rPr lang="de-DE" sz="800" dirty="0"/>
              <a:t> Bewertung kommen.</a:t>
            </a:r>
          </a:p>
          <a:p>
            <a:r>
              <a:rPr lang="de-DE" sz="800" dirty="0"/>
              <a:t>Bewertet nach einer kurzen Diskussionsrunde noch einmal und wiederholt dieses Vorgehen solange, bis Ihr Euch als Team auf eine gemeinsame Größe einigen könnt.</a:t>
            </a:r>
          </a:p>
          <a:p>
            <a:r>
              <a:rPr lang="de-DE" sz="800" dirty="0"/>
              <a:t>Danach wird die nächste </a:t>
            </a:r>
            <a:r>
              <a:rPr lang="de-DE" sz="800" dirty="0" err="1"/>
              <a:t>Fähigkeitenkategorie</a:t>
            </a:r>
            <a:r>
              <a:rPr lang="de-DE" sz="800" dirty="0"/>
              <a:t> im Backbone auf die gleiche Weise </a:t>
            </a:r>
            <a:r>
              <a:rPr lang="de-DE" sz="800" dirty="0" err="1"/>
              <a:t>beschätzt</a:t>
            </a:r>
            <a:r>
              <a:rPr lang="de-DE" sz="800" dirty="0"/>
              <a:t>.</a:t>
            </a:r>
          </a:p>
          <a:p>
            <a:r>
              <a:rPr lang="de-DE" sz="800" dirty="0"/>
              <a:t>Nachdem Ihr auch das Backbone der Story </a:t>
            </a:r>
            <a:r>
              <a:rPr lang="de-DE" sz="800" dirty="0" err="1"/>
              <a:t>Map</a:t>
            </a:r>
            <a:r>
              <a:rPr lang="de-DE" sz="800" dirty="0"/>
              <a:t> </a:t>
            </a:r>
            <a:r>
              <a:rPr lang="de-DE" sz="800" dirty="0" err="1"/>
              <a:t>beschätzt</a:t>
            </a:r>
            <a:r>
              <a:rPr lang="de-DE" sz="800" dirty="0"/>
              <a:t> habt, könnt ihr daraus ein Radar Chart generieren. Jede </a:t>
            </a:r>
            <a:r>
              <a:rPr lang="de-DE" sz="800" dirty="0" err="1"/>
              <a:t>Fähigkeitenkategorie</a:t>
            </a:r>
            <a:r>
              <a:rPr lang="de-DE" sz="800" dirty="0"/>
              <a:t> ist eine Achse im Radar Chart (vgl. Fähigkeiten Radar), wobei der Wert auf der Achse das Ergebnis des </a:t>
            </a:r>
            <a:r>
              <a:rPr lang="de-DE" sz="800" dirty="0" err="1"/>
              <a:t>Planning</a:t>
            </a:r>
            <a:r>
              <a:rPr lang="de-DE" sz="800" dirty="0"/>
              <a:t> Poker ist.</a:t>
            </a:r>
          </a:p>
          <a:p>
            <a:r>
              <a:rPr lang="de-DE" sz="800" dirty="0"/>
              <a:t>Während des Workshops gilt, dass es wichtiger ist, dass der Energielevel hoch bleibt, als dass ein perfektes Ergebnis erzielt wird. Die Update-Events geben nach dem Workshop die Möglichkeit, die Ergebnisse zu verändern.</a:t>
            </a:r>
          </a:p>
          <a:p>
            <a:r>
              <a:rPr lang="de-DE" sz="800" dirty="0"/>
              <a:t>Für die Workshops gilt, dass sie möglichst kurz gehalten werden sollten und dadurch leicht in den Arbeitsalltag zu integrieren sind.</a:t>
            </a:r>
          </a:p>
          <a:p>
            <a:r>
              <a:rPr lang="de-DE" sz="800" dirty="0"/>
              <a:t>Arbeitet nach dem Workshop mit den </a:t>
            </a:r>
            <a:r>
              <a:rPr lang="de-DE" sz="800" dirty="0" err="1"/>
              <a:t>Moves</a:t>
            </a:r>
            <a:r>
              <a:rPr lang="de-DE" sz="800" dirty="0"/>
              <a:t> Aktualisierungsschlange und Aktualisierungstreffen weiter. Der Workshop ist der Startpunkt für die Arbeitsrunde, denn die eigentliche Arbeit beginnt nach Ende des Workshops. </a:t>
            </a:r>
            <a:r>
              <a:rPr lang="de-DE" sz="800" dirty="0" err="1"/>
              <a:t>Modifizert</a:t>
            </a:r>
            <a:r>
              <a:rPr lang="de-DE" sz="800" dirty="0"/>
              <a:t> mit diesen </a:t>
            </a:r>
            <a:r>
              <a:rPr lang="de-DE" sz="800" dirty="0" err="1"/>
              <a:t>Moves</a:t>
            </a:r>
            <a:r>
              <a:rPr lang="de-DE" sz="800" dirty="0"/>
              <a:t> das Radar Chart, so dass es zu Beginn des nächsten Workshops für alle passt.</a:t>
            </a:r>
            <a:endParaRPr lang="de-DE" sz="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482</Words>
  <Application>Microsoft Macintosh PowerPoint</Application>
  <PresentationFormat>Benutzerdefiniert</PresentationFormat>
  <Paragraphs>24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Remote Team Workshop 2</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Milenko Bugueno</cp:lastModifiedBy>
  <cp:revision>39</cp:revision>
  <dcterms:modified xsi:type="dcterms:W3CDTF">2016-05-15T08:55:22Z</dcterms:modified>
</cp:coreProperties>
</file>