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tif" ContentType="image/t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
  </p:handout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72">
          <p15:clr>
            <a:srgbClr val="A4A3A4"/>
          </p15:clr>
        </p15:guide>
        <p15:guide id="2" pos="71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29237"/>
    <a:srgbClr val="9DCB82"/>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588"/>
    <p:restoredTop sz="95204" autoAdjust="0"/>
  </p:normalViewPr>
  <p:slideViewPr>
    <p:cSldViewPr snapToGrid="0" snapToObjects="1">
      <p:cViewPr>
        <p:scale>
          <a:sx n="161" d="100"/>
          <a:sy n="161" d="100"/>
        </p:scale>
        <p:origin x="1200" y="-1416"/>
      </p:cViewPr>
      <p:guideLst>
        <p:guide orient="horz" pos="872"/>
        <p:guide pos="7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handoutMaster" Target="handoutMasters/handout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077CBB-2DF5-4D45-BDDD-22DB2684D07E}" type="datetimeFigureOut">
              <a:rPr lang="de-DE" smtClean="0"/>
              <a:t>04.11.15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AF1D9A-A12A-E345-8B91-B87C205EE5BE}" type="slidenum">
              <a:rPr lang="de-DE" smtClean="0"/>
              <a:t>‹Nr.›</a:t>
            </a:fld>
            <a:endParaRPr lang="de-DE"/>
          </a:p>
        </p:txBody>
      </p:sp>
    </p:spTree>
    <p:extLst>
      <p:ext uri="{BB962C8B-B14F-4D97-AF65-F5344CB8AC3E}">
        <p14:creationId xmlns:p14="http://schemas.microsoft.com/office/powerpoint/2010/main" val="407951300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creativecommons.org/licenses/by-nc-nd/4.0/" TargetMode="External"/><Relationship Id="rId3" Type="http://schemas.openxmlformats.org/officeDocument/2006/relationships/image" Target="../media/image5.ti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Überschrift 2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01105"/>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90545"/>
            <a:ext cx="5293995" cy="639701"/>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smtClean="0"/>
              <a:t>Master-Untertitelformat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Überschrift 1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83656"/>
            <a:ext cx="4612406" cy="461665"/>
          </a:xfrm>
        </p:spPr>
        <p:txBody>
          <a:bodyPr/>
          <a:lstStyle>
            <a:lvl1pPr algn="l">
              <a:defRPr/>
            </a:lvl1pPr>
          </a:lstStyle>
          <a:p>
            <a:r>
              <a:rPr lang="de-DE" dirty="0" smtClean="0"/>
              <a:t>Mastertitelformat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Untertitel 2"/>
          <p:cNvSpPr>
            <a:spLocks noGrp="1"/>
          </p:cNvSpPr>
          <p:nvPr>
            <p:ph type="subTitle" idx="1"/>
          </p:nvPr>
        </p:nvSpPr>
        <p:spPr>
          <a:xfrm>
            <a:off x="1166813" y="1057523"/>
            <a:ext cx="5293995" cy="472723"/>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smtClean="0"/>
              <a:t>Master-Untertitelformat bearbeiten</a:t>
            </a:r>
            <a:endParaRPr lang="de-DE" dirty="0"/>
          </a:p>
        </p:txBody>
      </p:sp>
    </p:spTree>
    <p:extLst>
      <p:ext uri="{BB962C8B-B14F-4D97-AF65-F5344CB8AC3E}">
        <p14:creationId xmlns:p14="http://schemas.microsoft.com/office/powerpoint/2010/main" val="1045884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iningsaufgabe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sp>
        <p:nvSpPr>
          <p:cNvPr id="4" name="Textfeld 3"/>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04.11.15</a:t>
            </a:fld>
            <a:endParaRPr lang="de-DE" sz="600" dirty="0">
              <a:solidFill>
                <a:srgbClr val="5D5E5F"/>
              </a:solidFill>
              <a:latin typeface="Avenir Light"/>
              <a:cs typeface="Avenir Light"/>
            </a:endParaRPr>
          </a:p>
        </p:txBody>
      </p:sp>
      <p:sp>
        <p:nvSpPr>
          <p:cNvPr id="5" name="Shape 7"/>
          <p:cNvSpPr/>
          <p:nvPr userDrawn="1"/>
        </p:nvSpPr>
        <p:spPr>
          <a:xfrm>
            <a:off x="1683417" y="4952581"/>
            <a:ext cx="4196016"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2"/>
              </a:rPr>
              <a:t>http://creativecommons.org/licenses/by-nc-nd/4.0/</a:t>
            </a:r>
            <a:r>
              <a:rPr sz="600" dirty="0">
                <a:latin typeface="Avenir Light"/>
                <a:ea typeface="Calibri"/>
                <a:cs typeface="Avenir Light"/>
                <a:sym typeface="Calibri"/>
              </a:rPr>
              <a:t>.</a:t>
            </a:r>
          </a:p>
        </p:txBody>
      </p:sp>
      <p:pic>
        <p:nvPicPr>
          <p:cNvPr id="6" name="pasted-image.tif"/>
          <p:cNvPicPr/>
          <p:nvPr userDrawn="1"/>
        </p:nvPicPr>
        <p:blipFill>
          <a:blip r:embed="rId3">
            <a:extLst/>
          </a:blip>
          <a:stretch>
            <a:fillRect/>
          </a:stretch>
        </p:blipFill>
        <p:spPr>
          <a:xfrm>
            <a:off x="6174185" y="4992838"/>
            <a:ext cx="886619" cy="214128"/>
          </a:xfrm>
          <a:prstGeom prst="rect">
            <a:avLst/>
          </a:prstGeom>
          <a:ln w="12700">
            <a:miter lim="400000"/>
          </a:ln>
        </p:spPr>
      </p:pic>
    </p:spTree>
    <p:extLst>
      <p:ext uri="{BB962C8B-B14F-4D97-AF65-F5344CB8AC3E}">
        <p14:creationId xmlns:p14="http://schemas.microsoft.com/office/powerpoint/2010/main" val="2128432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lvl1pPr algn="l">
              <a:defRPr/>
            </a:lvl1pPr>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04.11.15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jpg"/><Relationship Id="rId7" Type="http://schemas.openxmlformats.org/officeDocument/2006/relationships/image" Target="../media/image2.png"/><Relationship Id="rId8"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hteck 12"/>
          <p:cNvSpPr/>
          <p:nvPr userDrawn="1"/>
        </p:nvSpPr>
        <p:spPr>
          <a:xfrm>
            <a:off x="0" y="0"/>
            <a:ext cx="7562850" cy="61450"/>
          </a:xfrm>
          <a:prstGeom prst="rect">
            <a:avLst/>
          </a:prstGeom>
          <a:solidFill>
            <a:srgbClr val="9DCB82"/>
          </a:solidFill>
          <a:ln>
            <a:solidFill>
              <a:srgbClr val="9DCB8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ctr">
              <a:buFont typeface="Wingdings" charset="2"/>
              <a:buChar char="²"/>
            </a:pPr>
            <a:endParaRPr lang="de-DE" dirty="0"/>
          </a:p>
        </p:txBody>
      </p:sp>
      <p:sp>
        <p:nvSpPr>
          <p:cNvPr id="12" name="Rechteck 11"/>
          <p:cNvSpPr/>
          <p:nvPr/>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pic>
        <p:nvPicPr>
          <p:cNvPr id="11" name="Bild 10" descr="Signet.jpg"/>
          <p:cNvPicPr>
            <a:picLocks noChangeAspect="1"/>
          </p:cNvPicPr>
          <p:nvPr/>
        </p:nvPicPr>
        <p:blipFill rotWithShape="1">
          <a:blip r:embed="rId6">
            <a:extLst>
              <a:ext uri="{28A0092B-C50C-407E-A947-70E740481C1C}">
                <a14:useLocalDpi xmlns:a14="http://schemas.microsoft.com/office/drawing/2010/main" val="0"/>
              </a:ext>
            </a:extLst>
          </a:blip>
          <a:srcRect l="20005" t="10569" r="20074" b="17503"/>
          <a:stretch/>
        </p:blipFill>
        <p:spPr>
          <a:xfrm>
            <a:off x="213098" y="144915"/>
            <a:ext cx="1079401" cy="1295678"/>
          </a:xfrm>
          <a:prstGeom prst="rect">
            <a:avLst/>
          </a:prstGeom>
        </p:spPr>
      </p:pic>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04.11.15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229237"/>
          </a:solidFill>
          <a:ln>
            <a:solidFill>
              <a:srgbClr val="22923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FAM 01</a:t>
            </a:r>
            <a:endParaRPr lang="de-DE" sz="1050" b="1" dirty="0">
              <a:solidFill>
                <a:schemeClr val="bg1"/>
              </a:solidFill>
              <a:latin typeface="Avenir Heavy"/>
              <a:cs typeface="Avenir Heavy"/>
            </a:endParaRPr>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51" r:id="rId4"/>
  </p:sldLayoutIdLst>
  <p:txStyles>
    <p:titleStyle>
      <a:lvl1pPr algn="ctr" defTabSz="403388" rtl="0" eaLnBrk="1" latinLnBrk="0" hangingPunct="1">
        <a:spcBef>
          <a:spcPct val="0"/>
        </a:spcBef>
        <a:buNone/>
        <a:defRPr lang="de-DE" sz="2400" b="0" kern="1200" baseline="0">
          <a:solidFill>
            <a:srgbClr val="229237"/>
          </a:solidFill>
          <a:latin typeface="Avenir Heavy"/>
          <a:ea typeface="+mn-ea"/>
          <a:cs typeface="Avenir Heavy"/>
        </a:defRPr>
      </a:lvl1pPr>
    </p:titleStyle>
    <p:bodyStyle>
      <a:lvl1pPr marL="263525" indent="-263525"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229237"/>
        </a:buClr>
        <a:buSzPct val="170000"/>
        <a:buFontTx/>
        <a:buBlip>
          <a:blip r:embed="rId8"/>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83656"/>
            <a:ext cx="5898398" cy="461665"/>
          </a:xfrm>
        </p:spPr>
        <p:txBody>
          <a:bodyPr/>
          <a:lstStyle/>
          <a:p>
            <a:r>
              <a:rPr lang="de-DE" dirty="0" smtClean="0"/>
              <a:t>WIE WOLLEN WIR </a:t>
            </a:r>
            <a:r>
              <a:rPr lang="de-DE" dirty="0" smtClean="0">
                <a:latin typeface="Avenir Light"/>
                <a:cs typeface="Avenir Light"/>
              </a:rPr>
              <a:t>ZUSAMMENLEBEN </a:t>
            </a:r>
            <a:r>
              <a:rPr lang="de-DE" dirty="0" smtClean="0"/>
              <a:t>?</a:t>
            </a:r>
            <a:endParaRPr lang="de-DE" dirty="0"/>
          </a:p>
        </p:txBody>
      </p:sp>
      <p:sp>
        <p:nvSpPr>
          <p:cNvPr id="7" name="Textplatzhalter 6"/>
          <p:cNvSpPr>
            <a:spLocks noGrp="1"/>
          </p:cNvSpPr>
          <p:nvPr>
            <p:ph type="body" sz="quarter" idx="14"/>
          </p:nvPr>
        </p:nvSpPr>
        <p:spPr>
          <a:xfrm>
            <a:off x="858838" y="1384300"/>
            <a:ext cx="6390454" cy="3814388"/>
          </a:xfrm>
        </p:spPr>
        <p:txBody>
          <a:bodyPr>
            <a:normAutofit fontScale="92500"/>
          </a:bodyPr>
          <a:lstStyle/>
          <a:p>
            <a:r>
              <a:rPr lang="de-DE" dirty="0" smtClean="0"/>
              <a:t>Auch in der Familie wird Führung oft mit Hierarchie verwechselt. </a:t>
            </a:r>
          </a:p>
          <a:p>
            <a:r>
              <a:rPr lang="de-DE" dirty="0" smtClean="0"/>
              <a:t>Es ist eine Tatsache, dass jeder, der etwas besitzt oder verwaltet, eine gewisse Macht über andere hat. Eltern tragen eine gewisse </a:t>
            </a:r>
            <a:r>
              <a:rPr lang="de-DE" dirty="0"/>
              <a:t>V</a:t>
            </a:r>
            <a:r>
              <a:rPr lang="de-DE" dirty="0" smtClean="0"/>
              <a:t>erantwortung für die Grundbedürfnisse der Familie. Probleme entstehen, wenn diese Macht als Dominanz ausgeübt wird – z.B. durch Einschüchterung und emotionale Gewalt (von Anschreien bis Anschweigen)</a:t>
            </a:r>
            <a:r>
              <a:rPr lang="de-DE" dirty="0"/>
              <a:t>. Dominanz ist viel mehr eine gesellschaftliche Gewohnheit, als ein Naturgesetz</a:t>
            </a:r>
            <a:r>
              <a:rPr lang="de-DE" dirty="0" smtClean="0"/>
              <a:t>.</a:t>
            </a:r>
          </a:p>
          <a:p>
            <a:r>
              <a:rPr lang="de-DE" dirty="0" smtClean="0"/>
              <a:t>Eltern haben oft keine Idee, wie reifere Formen von Führungsverhalten aussehen und Kinder haben in dieser Konstellation keine Chance, sich als Persönlichkeit wahrgenommen zu fühlen und Eigenverantwortung zu entwickeln.</a:t>
            </a:r>
          </a:p>
          <a:p>
            <a:r>
              <a:rPr lang="de-DE" dirty="0" smtClean="0"/>
              <a:t>Die Idee, Kinder auf Augenhöhe wahrzunehmen, kommt Eltern oft als gefährlicher Dammbruch vor, der Kontrollverlust und Respektlosigkeit nach sich ziehen könnte. Zu sehr wird Respekt mit der Position verknüpft, als mit dem natürlichen Respekt, den jeder Mensch verdient, einfach weil er ein Mensch ist</a:t>
            </a:r>
          </a:p>
          <a:p>
            <a:r>
              <a:rPr lang="de-DE" dirty="0" smtClean="0"/>
              <a:t>Diese Sichtweise erfordert, sich selbst als Mensch mit allen positiven und negativen Seiten einer </a:t>
            </a:r>
            <a:r>
              <a:rPr lang="de-DE" dirty="0"/>
              <a:t>A</a:t>
            </a:r>
            <a:r>
              <a:rPr lang="de-DE" dirty="0" smtClean="0"/>
              <a:t>useinandersetzung auf Augenhöhe auszusetzen und hinterfragen zu lassen. </a:t>
            </a:r>
          </a:p>
          <a:p>
            <a:r>
              <a:rPr lang="de-DE" dirty="0" smtClean="0"/>
              <a:t>Kinder, die sich ernstgenommen und respektiert fühlen und nicht jederzeit durch dominantes Elternverhalten willkürlich in ihren Entscheidungen und Handlungen überstimmt werden können, lernen, </a:t>
            </a:r>
            <a:r>
              <a:rPr lang="de-DE" dirty="0"/>
              <a:t>Eigenverantwortung für sich und ihr Handeln </a:t>
            </a:r>
            <a:r>
              <a:rPr lang="de-DE" dirty="0" smtClean="0"/>
              <a:t>übernehmen. Dazu gehört auch, sich selbst mit den möglichen negativen Konsequenzen des eigenen </a:t>
            </a:r>
            <a:r>
              <a:rPr lang="de-DE" dirty="0"/>
              <a:t>H</a:t>
            </a:r>
            <a:r>
              <a:rPr lang="de-DE" dirty="0" smtClean="0"/>
              <a:t>andelns auseinanderzusetzen.</a:t>
            </a:r>
          </a:p>
          <a:p>
            <a:r>
              <a:rPr lang="de-DE" dirty="0" smtClean="0"/>
              <a:t>Ein erster Schritt ist, sich im </a:t>
            </a:r>
            <a:r>
              <a:rPr lang="de-DE" dirty="0"/>
              <a:t>echten </a:t>
            </a:r>
            <a:r>
              <a:rPr lang="de-DE" dirty="0" smtClean="0"/>
              <a:t>Dialog auf Augenhöhe </a:t>
            </a:r>
            <a:r>
              <a:rPr lang="de-DE" dirty="0"/>
              <a:t>mit der Perspektive ihrer Kinder </a:t>
            </a:r>
            <a:r>
              <a:rPr lang="de-DE" dirty="0" smtClean="0"/>
              <a:t>auseinanderzusetzen. Die Familienverfassung kann dabei ein wichtiges Hilfsmittel sein.</a:t>
            </a:r>
          </a:p>
        </p:txBody>
      </p:sp>
      <p:sp>
        <p:nvSpPr>
          <p:cNvPr id="4" name="Untertitel 2"/>
          <p:cNvSpPr>
            <a:spLocks noGrp="1"/>
          </p:cNvSpPr>
          <p:nvPr>
            <p:ph type="subTitle" idx="1"/>
          </p:nvPr>
        </p:nvSpPr>
        <p:spPr>
          <a:xfrm>
            <a:off x="1166813" y="1097280"/>
            <a:ext cx="5293995" cy="43296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dirty="0" smtClean="0"/>
              <a:t>Silke </a:t>
            </a:r>
            <a:r>
              <a:rPr lang="de-DE" dirty="0" err="1" smtClean="0"/>
              <a:t>Kainzbauer</a:t>
            </a:r>
            <a:endParaRPr lang="de-DE" dirty="0"/>
          </a:p>
        </p:txBody>
      </p:sp>
    </p:spTree>
    <p:extLst>
      <p:ext uri="{BB962C8B-B14F-4D97-AF65-F5344CB8AC3E}">
        <p14:creationId xmlns:p14="http://schemas.microsoft.com/office/powerpoint/2010/main" val="33717786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858837" y="1384300"/>
            <a:ext cx="6398343" cy="3790722"/>
          </a:xfrm>
        </p:spPr>
        <p:txBody>
          <a:bodyPr>
            <a:normAutofit fontScale="92500"/>
          </a:bodyPr>
          <a:lstStyle/>
          <a:p>
            <a:pPr>
              <a:lnSpc>
                <a:spcPts val="1200"/>
              </a:lnSpc>
              <a:spcBef>
                <a:spcPts val="400"/>
              </a:spcBef>
            </a:pPr>
            <a:r>
              <a:rPr lang="de-DE" dirty="0" smtClean="0"/>
              <a:t>Grundlage der Familienverfassung ist die Freiwilligkeit aller Beteiligten.</a:t>
            </a:r>
          </a:p>
          <a:p>
            <a:pPr>
              <a:lnSpc>
                <a:spcPts val="1200"/>
              </a:lnSpc>
              <a:spcBef>
                <a:spcPts val="400"/>
              </a:spcBef>
            </a:pPr>
            <a:r>
              <a:rPr lang="de-DE" dirty="0" smtClean="0"/>
              <a:t>Vereinbart einen Termin, an dem die Familie bespricht, wie sie zusammenleben möchte.</a:t>
            </a:r>
          </a:p>
          <a:p>
            <a:pPr>
              <a:lnSpc>
                <a:spcPts val="1200"/>
              </a:lnSpc>
              <a:spcBef>
                <a:spcPts val="400"/>
              </a:spcBef>
            </a:pPr>
            <a:r>
              <a:rPr lang="de-DE" dirty="0" smtClean="0"/>
              <a:t>Jede Perspektive ist dabei gleich wichtig und wird angehört. Es gibt kein Richtig und kein Falsch.</a:t>
            </a:r>
          </a:p>
          <a:p>
            <a:pPr>
              <a:lnSpc>
                <a:spcPts val="1200"/>
              </a:lnSpc>
              <a:spcBef>
                <a:spcPts val="400"/>
              </a:spcBef>
            </a:pPr>
            <a:r>
              <a:rPr lang="de-DE" dirty="0" smtClean="0"/>
              <a:t>Gegenseitige Schuldzuweisungen und Vorwürfe werden sofort gestoppt.  Es geht um die persönliche Perspektive </a:t>
            </a:r>
            <a:r>
              <a:rPr lang="de-DE" dirty="0"/>
              <a:t>und Wahrnehmung ist immer subjektiv, aber nie falsch</a:t>
            </a:r>
            <a:r>
              <a:rPr lang="de-DE" dirty="0" smtClean="0"/>
              <a:t>.</a:t>
            </a:r>
          </a:p>
          <a:p>
            <a:pPr>
              <a:lnSpc>
                <a:spcPts val="1200"/>
              </a:lnSpc>
              <a:spcBef>
                <a:spcPts val="400"/>
              </a:spcBef>
            </a:pPr>
            <a:r>
              <a:rPr lang="de-DE" dirty="0" smtClean="0"/>
              <a:t>Dominanz ist eine Gewohnheit und nicht so leicht zu verändern. Versucht zu beobachten, wann jemand seine Perspektive durchdrücken und die anderen dominieren möchte und wann jemand wirklich versucht, die Sichtweise des anderen nachzuvollziehen. Auch Rückzug und Passivität können Zeichen von Dominanz sein.</a:t>
            </a:r>
          </a:p>
          <a:p>
            <a:pPr>
              <a:lnSpc>
                <a:spcPts val="1200"/>
              </a:lnSpc>
              <a:spcBef>
                <a:spcPts val="400"/>
              </a:spcBef>
            </a:pPr>
            <a:r>
              <a:rPr lang="de-DE" dirty="0" smtClean="0"/>
              <a:t>Vereinbart auf diese Weise in der Diskussion 3 – 5 Regeln, wie ihr künftig zusammenleben möchtet.</a:t>
            </a:r>
          </a:p>
          <a:p>
            <a:pPr>
              <a:lnSpc>
                <a:spcPts val="1200"/>
              </a:lnSpc>
              <a:spcBef>
                <a:spcPts val="400"/>
              </a:spcBef>
            </a:pPr>
            <a:r>
              <a:rPr lang="de-DE" dirty="0" smtClean="0"/>
              <a:t>Es ist wichtig, dass diese Regeln im Konsens gefunden werden und jeder das Gefühl hat, dass seine Perspektive mit eingeflossen ist. Sobald </a:t>
            </a:r>
            <a:r>
              <a:rPr lang="de-DE" dirty="0"/>
              <a:t>d</a:t>
            </a:r>
            <a:r>
              <a:rPr lang="de-DE" dirty="0" smtClean="0"/>
              <a:t>ieses Prinzip verletzt wird, ist die Familienverfassung wertlos.</a:t>
            </a:r>
          </a:p>
          <a:p>
            <a:pPr>
              <a:lnSpc>
                <a:spcPts val="1200"/>
              </a:lnSpc>
              <a:spcBef>
                <a:spcPts val="400"/>
              </a:spcBef>
            </a:pPr>
            <a:r>
              <a:rPr lang="de-DE" dirty="0" smtClean="0"/>
              <a:t>Schreibt die gefundenen Regeln auf und hängt sie für alle sichtbar auf.  An diese Regeln sollen sich nun alle </a:t>
            </a:r>
            <a:r>
              <a:rPr lang="de-DE" dirty="0"/>
              <a:t>F</a:t>
            </a:r>
            <a:r>
              <a:rPr lang="de-DE" dirty="0" smtClean="0"/>
              <a:t>amilienmitglieder halten (dazu: FAM 02 „</a:t>
            </a:r>
            <a:r>
              <a:rPr lang="de-DE" dirty="0" err="1" smtClean="0"/>
              <a:t>Pain</a:t>
            </a:r>
            <a:r>
              <a:rPr lang="de-DE" dirty="0" smtClean="0"/>
              <a:t> </a:t>
            </a:r>
            <a:r>
              <a:rPr lang="de-DE" dirty="0" err="1" smtClean="0"/>
              <a:t>Snake</a:t>
            </a:r>
            <a:r>
              <a:rPr lang="de-DE" dirty="0" smtClean="0"/>
              <a:t>“).</a:t>
            </a:r>
          </a:p>
          <a:p>
            <a:pPr>
              <a:lnSpc>
                <a:spcPts val="1200"/>
              </a:lnSpc>
              <a:spcBef>
                <a:spcPts val="400"/>
              </a:spcBef>
            </a:pPr>
            <a:r>
              <a:rPr lang="de-DE" dirty="0" smtClean="0"/>
              <a:t>Vereinbart einen Folgetermin in der kommenden Woche, an dem diese Regeln und die Umgangsweise damit reflektiert und ggf. angepasst werden. Sprecht dabei möglichst konkret über die beobachteten Verstöße. </a:t>
            </a:r>
          </a:p>
          <a:p>
            <a:pPr>
              <a:lnSpc>
                <a:spcPts val="1200"/>
              </a:lnSpc>
              <a:spcBef>
                <a:spcPts val="400"/>
              </a:spcBef>
            </a:pPr>
            <a:r>
              <a:rPr lang="de-DE" dirty="0"/>
              <a:t>Dieser Move gilt nur dann als durchgeführt, wenn es über einen Zeitraum von 6 Wochen hinweg jede Woche ein Treffen gibt, das nach den Regeln der Trainingskarte FAM 03: "Aufeinander hören" abläuft</a:t>
            </a:r>
            <a:r>
              <a:rPr lang="de-DE" dirty="0" smtClean="0"/>
              <a:t>..</a:t>
            </a:r>
          </a:p>
          <a:p>
            <a:pPr>
              <a:lnSpc>
                <a:spcPts val="1200"/>
              </a:lnSpc>
              <a:spcBef>
                <a:spcPts val="400"/>
              </a:spcBef>
            </a:pPr>
            <a:r>
              <a:rPr lang="de-DE" dirty="0" smtClean="0"/>
              <a:t>Verstöße gegen die Regeln haben keine weiteren Konsequenzen als das Gespräch darüber, weil nur Freiwilligkeit und Eigenverantwortung eine nachhaltige Veränderung bringen können und nicht aufgezwungene Regelkonformität.</a:t>
            </a:r>
            <a:endParaRPr lang="de-DE" dirty="0"/>
          </a:p>
        </p:txBody>
      </p:sp>
      <p:pic>
        <p:nvPicPr>
          <p:cNvPr id="3" name="Bild 2" descr="certification_ee_apprentic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2384" y="870340"/>
            <a:ext cx="901700" cy="901700"/>
          </a:xfrm>
          <a:prstGeom prst="rect">
            <a:avLst/>
          </a:prstGeom>
        </p:spPr>
      </p:pic>
    </p:spTree>
    <p:extLst>
      <p:ext uri="{BB962C8B-B14F-4D97-AF65-F5344CB8AC3E}">
        <p14:creationId xmlns:p14="http://schemas.microsoft.com/office/powerpoint/2010/main" val="235302098"/>
      </p:ext>
    </p:extLst>
  </p:cSld>
  <p:clrMapOvr>
    <a:masterClrMapping/>
  </p:clrMapOvr>
  <p:timing>
    <p:tnLst>
      <p:par>
        <p:cTn id="1" dur="indefinite" restart="never" nodeType="tmRoot"/>
      </p:par>
    </p:tnLst>
  </p:timing>
</p:sld>
</file>

<file path=ppt/theme/theme1.xml><?xml version="1.0" encoding="utf-8"?>
<a:theme xmlns:a="http://schemas.openxmlformats.org/drawingml/2006/main" name="ger_Training_Card_Template_e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ger_Training_Card_Template_ee.potx</Template>
  <TotalTime>0</TotalTime>
  <Words>565</Words>
  <Application>Microsoft Macintosh PowerPoint</Application>
  <PresentationFormat>Benutzerdefiniert</PresentationFormat>
  <Paragraphs>20</Paragraphs>
  <Slides>2</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vt:i4>
      </vt:variant>
    </vt:vector>
  </HeadingPairs>
  <TitlesOfParts>
    <vt:vector size="9" baseType="lpstr">
      <vt:lpstr>Avenir Book</vt:lpstr>
      <vt:lpstr>Avenir Heavy</vt:lpstr>
      <vt:lpstr>Avenir Light</vt:lpstr>
      <vt:lpstr>Calibri</vt:lpstr>
      <vt:lpstr>Wingdings</vt:lpstr>
      <vt:lpstr>Arial</vt:lpstr>
      <vt:lpstr>ger_Training_Card_Template_ee</vt:lpstr>
      <vt:lpstr>WIE WOLLEN WIR ZUSAMMENLEBEN ?</vt:lpstr>
      <vt:lpstr>PowerPoint-Präsentation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Erwachsen Trainingskarte</dc:title>
  <dc:subject/>
  <dc:creator>Silke Kainzbauer</dc:creator>
  <cp:keywords/>
  <dc:description/>
  <cp:lastModifiedBy>Silke Kainzbauer</cp:lastModifiedBy>
  <cp:revision>58</cp:revision>
  <cp:lastPrinted>2015-06-26T09:40:09Z</cp:lastPrinted>
  <dcterms:created xsi:type="dcterms:W3CDTF">2015-03-26T08:30:55Z</dcterms:created>
  <dcterms:modified xsi:type="dcterms:W3CDTF">2015-11-04T17:28:08Z</dcterms:modified>
  <cp:category/>
</cp:coreProperties>
</file>