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88"/>
    <p:restoredTop sz="94671"/>
  </p:normalViewPr>
  <p:slideViewPr>
    <p:cSldViewPr snapToGrid="0" snapToObjects="1">
      <p:cViewPr>
        <p:scale>
          <a:sx n="116" d="100"/>
          <a:sy n="116" d="100"/>
        </p:scale>
        <p:origin x="2256" y="152"/>
      </p:cViewPr>
      <p:guideLst>
        <p:guide orient="horz" pos="872"/>
        <p:guide pos="7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5.t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03</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AUFEINANDER </a:t>
            </a:r>
            <a:r>
              <a:rPr lang="de-DE" dirty="0" smtClean="0">
                <a:latin typeface="Avenir Light"/>
                <a:cs typeface="Avenir Light"/>
              </a:rPr>
              <a:t>HÖREN</a:t>
            </a:r>
            <a:endParaRPr lang="de-DE" dirty="0">
              <a:latin typeface="Avenir Light"/>
              <a:cs typeface="Avenir Light"/>
            </a:endParaRPr>
          </a:p>
        </p:txBody>
      </p:sp>
      <p:sp>
        <p:nvSpPr>
          <p:cNvPr id="8" name="Textplatzhalter 7"/>
          <p:cNvSpPr>
            <a:spLocks noGrp="1"/>
          </p:cNvSpPr>
          <p:nvPr>
            <p:ph type="body" sz="quarter" idx="14"/>
          </p:nvPr>
        </p:nvSpPr>
        <p:spPr>
          <a:xfrm>
            <a:off x="858838" y="1568452"/>
            <a:ext cx="6393811" cy="3444863"/>
          </a:xfrm>
        </p:spPr>
        <p:txBody>
          <a:bodyPr>
            <a:normAutofit fontScale="85000" lnSpcReduction="20000"/>
          </a:bodyPr>
          <a:lstStyle/>
          <a:p>
            <a:pPr>
              <a:lnSpc>
                <a:spcPct val="120000"/>
              </a:lnSpc>
              <a:spcBef>
                <a:spcPts val="600"/>
              </a:spcBef>
            </a:pPr>
            <a:r>
              <a:rPr lang="de-DE" dirty="0" smtClean="0"/>
              <a:t>In Zusammenhang mit dem Move zur  Familienverfassung </a:t>
            </a:r>
            <a:r>
              <a:rPr lang="de-DE" dirty="0"/>
              <a:t>(FAM 01 „Wie wollen wir </a:t>
            </a:r>
            <a:r>
              <a:rPr lang="de-DE" dirty="0" smtClean="0"/>
              <a:t>zusammenleben?</a:t>
            </a:r>
            <a:r>
              <a:rPr lang="de-DE" dirty="0"/>
              <a:t>“ ) </a:t>
            </a:r>
            <a:r>
              <a:rPr lang="de-DE" dirty="0" smtClean="0"/>
              <a:t>werden wöchentliche Besprechungen abgehalten.</a:t>
            </a:r>
          </a:p>
          <a:p>
            <a:pPr>
              <a:lnSpc>
                <a:spcPct val="120000"/>
              </a:lnSpc>
              <a:spcBef>
                <a:spcPts val="600"/>
              </a:spcBef>
            </a:pPr>
            <a:r>
              <a:rPr lang="de-DE" dirty="0" smtClean="0"/>
              <a:t>In diesen Meetings werden die Wahrnehmungen der vergangenen Woche zum Umgang mit den vereinbarten Regeln besprochen. Die Beobachtungen sollen sich an möglichst konkreten Ereignissen festmachen. Sehr hilfreich ist dabei eine </a:t>
            </a:r>
            <a:r>
              <a:rPr lang="de-DE" dirty="0" err="1" smtClean="0"/>
              <a:t>Pain</a:t>
            </a:r>
            <a:r>
              <a:rPr lang="de-DE" dirty="0" smtClean="0"/>
              <a:t> </a:t>
            </a:r>
            <a:r>
              <a:rPr lang="de-DE" dirty="0" err="1" smtClean="0"/>
              <a:t>Snake</a:t>
            </a:r>
            <a:r>
              <a:rPr lang="de-DE" dirty="0" smtClean="0"/>
              <a:t> (siehe FAM 02 „</a:t>
            </a:r>
            <a:r>
              <a:rPr lang="de-DE" dirty="0" err="1" smtClean="0"/>
              <a:t>Pain</a:t>
            </a:r>
            <a:r>
              <a:rPr lang="de-DE" dirty="0" smtClean="0"/>
              <a:t> </a:t>
            </a:r>
            <a:r>
              <a:rPr lang="de-DE" dirty="0" err="1" smtClean="0"/>
              <a:t>Snake</a:t>
            </a:r>
            <a:r>
              <a:rPr lang="de-DE" dirty="0" smtClean="0"/>
              <a:t>“).</a:t>
            </a:r>
          </a:p>
          <a:p>
            <a:pPr>
              <a:lnSpc>
                <a:spcPct val="120000"/>
              </a:lnSpc>
              <a:spcBef>
                <a:spcPts val="600"/>
              </a:spcBef>
            </a:pPr>
            <a:r>
              <a:rPr lang="de-DE" dirty="0" smtClean="0"/>
              <a:t>Alle Punkte von allen Beteiligten müssen einen Raum bekommen: Jeder muss alles, was ihn bewegt, ansprechen können.</a:t>
            </a:r>
          </a:p>
          <a:p>
            <a:pPr>
              <a:lnSpc>
                <a:spcPct val="120000"/>
              </a:lnSpc>
              <a:spcBef>
                <a:spcPts val="600"/>
              </a:spcBef>
            </a:pPr>
            <a:r>
              <a:rPr lang="de-DE" dirty="0" smtClean="0"/>
              <a:t>Am Ende muss jeder einzelne Beteiligte ehrlich von sich sagen können, dass es nun nichts mehr gibt, worüber er noch sprechen möchte und dass es ihn so für ihn passt.</a:t>
            </a:r>
          </a:p>
          <a:p>
            <a:pPr>
              <a:lnSpc>
                <a:spcPct val="120000"/>
              </a:lnSpc>
              <a:spcBef>
                <a:spcPts val="600"/>
              </a:spcBef>
            </a:pPr>
            <a:r>
              <a:rPr lang="de-DE" dirty="0" smtClean="0"/>
              <a:t>Zum Schluss der Besprechung muss jeder eine Bewertung abgeben, wie gut er sich in diesem Meeting verstanden gefühlt hat und wie sehr er das Gefühl hat, dass das, was er gesagt hat, gehört wurde und auf Resonanz gestoßen ist. Die </a:t>
            </a:r>
            <a:r>
              <a:rPr lang="de-DE" dirty="0"/>
              <a:t>B</a:t>
            </a:r>
            <a:r>
              <a:rPr lang="de-DE" dirty="0" smtClean="0"/>
              <a:t>ewertung erfolgt auf einer Skala </a:t>
            </a:r>
            <a:r>
              <a:rPr lang="de-DE" dirty="0"/>
              <a:t>von 5 (sehr  gut) bis </a:t>
            </a:r>
            <a:r>
              <a:rPr lang="de-DE" dirty="0" smtClean="0"/>
              <a:t>1 </a:t>
            </a:r>
            <a:r>
              <a:rPr lang="de-DE" dirty="0"/>
              <a:t>(gar nicht</a:t>
            </a:r>
            <a:r>
              <a:rPr lang="de-DE" dirty="0" smtClean="0"/>
              <a:t>).</a:t>
            </a:r>
          </a:p>
          <a:p>
            <a:pPr>
              <a:lnSpc>
                <a:spcPct val="120000"/>
              </a:lnSpc>
              <a:spcBef>
                <a:spcPts val="600"/>
              </a:spcBef>
            </a:pPr>
            <a:r>
              <a:rPr lang="de-DE" dirty="0" smtClean="0"/>
              <a:t>Jeder </a:t>
            </a:r>
            <a:r>
              <a:rPr lang="de-DE" dirty="0"/>
              <a:t>B</a:t>
            </a:r>
            <a:r>
              <a:rPr lang="de-DE" dirty="0" smtClean="0"/>
              <a:t>eteiligte muss in dieser Bewertung mindestens eine 3 abgeben können. </a:t>
            </a:r>
            <a:br>
              <a:rPr lang="de-DE" dirty="0" smtClean="0"/>
            </a:br>
            <a:r>
              <a:rPr lang="de-DE" dirty="0" smtClean="0"/>
              <a:t>Keine Durchschnittsbewertung, sonst kann es sein, dass jemand unter die Räder kommt!</a:t>
            </a:r>
          </a:p>
          <a:p>
            <a:pPr>
              <a:lnSpc>
                <a:spcPct val="120000"/>
              </a:lnSpc>
              <a:spcBef>
                <a:spcPts val="600"/>
              </a:spcBef>
            </a:pPr>
            <a:r>
              <a:rPr lang="de-DE" dirty="0" smtClean="0"/>
              <a:t>Wenn die Bewertung schlechter ist, weil jemand sich übergangen fühlt, nicht alles sagen konnte, was er sagen wollte, oder nicht das Gefühl hat, dass seine Punkte gehört wurden, werden diese Punkte sofort oder im Ausnahmefall in einem </a:t>
            </a:r>
            <a:r>
              <a:rPr lang="de-DE" dirty="0"/>
              <a:t>Folgemeeting</a:t>
            </a:r>
            <a:r>
              <a:rPr lang="de-DE" dirty="0" smtClean="0"/>
              <a:t> </a:t>
            </a:r>
            <a:r>
              <a:rPr lang="de-DE" dirty="0"/>
              <a:t>muss innerhalb des laufenden Zeitraums </a:t>
            </a:r>
            <a:r>
              <a:rPr lang="de-DE" dirty="0" smtClean="0"/>
              <a:t>von 1 Woche besprochen.</a:t>
            </a:r>
          </a:p>
          <a:p>
            <a:pPr>
              <a:lnSpc>
                <a:spcPct val="120000"/>
              </a:lnSpc>
              <a:spcBef>
                <a:spcPts val="600"/>
              </a:spcBef>
            </a:pPr>
            <a:r>
              <a:rPr lang="de-DE" dirty="0" smtClean="0"/>
              <a:t>Findet dieses Folgemeeting nicht statt, dann gilt das Meeting als nicht erledigt. </a:t>
            </a:r>
            <a:br>
              <a:rPr lang="de-DE" dirty="0" smtClean="0"/>
            </a:br>
            <a:r>
              <a:rPr lang="de-DE" dirty="0" smtClean="0"/>
              <a:t>Die Familie muss sich dann überlegen, ob sie den Move überhaupt weiterführen oder abbrechen will.</a:t>
            </a:r>
            <a:endParaRPr lang="de-DE" dirty="0"/>
          </a:p>
        </p:txBody>
      </p:sp>
      <p:sp>
        <p:nvSpPr>
          <p:cNvPr id="5" name="Untertitel 2"/>
          <p:cNvSpPr txBox="1">
            <a:spLocks/>
          </p:cNvSpPr>
          <p:nvPr/>
        </p:nvSpPr>
        <p:spPr>
          <a:xfrm>
            <a:off x="1192733" y="1068636"/>
            <a:ext cx="5293995" cy="405086"/>
          </a:xfrm>
          <a:prstGeom prst="rect">
            <a:avLst/>
          </a:prstGeom>
        </p:spPr>
        <p:txBody>
          <a:bodyPr>
            <a:normAutofit/>
          </a:bodyPr>
          <a:lstStyle>
            <a:lvl1pPr marL="263525" indent="-263525"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3"/>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de-DE" cap="all" dirty="0" smtClean="0"/>
              <a:t>Silke </a:t>
            </a:r>
            <a:r>
              <a:rPr lang="de-DE" cap="all" dirty="0" err="1" smtClean="0"/>
              <a:t>Kainzbauer</a:t>
            </a:r>
            <a:endParaRPr lang="de-DE" cap="all"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7" y="1384300"/>
            <a:ext cx="6524913" cy="3806842"/>
          </a:xfrm>
        </p:spPr>
        <p:txBody>
          <a:bodyPr>
            <a:noAutofit/>
          </a:bodyPr>
          <a:lstStyle/>
          <a:p>
            <a:pPr>
              <a:lnSpc>
                <a:spcPct val="100000"/>
              </a:lnSpc>
              <a:spcBef>
                <a:spcPts val="600"/>
              </a:spcBef>
            </a:pPr>
            <a:r>
              <a:rPr lang="de-DE" sz="900" dirty="0" smtClean="0"/>
              <a:t>Trefft Euch zum vereinbarten Zeitpunkt und besprecht, wie die vergangene Woche bezüglich der vereinbarten Regeln gelaufen ist.</a:t>
            </a:r>
          </a:p>
          <a:p>
            <a:pPr>
              <a:lnSpc>
                <a:spcPct val="100000"/>
              </a:lnSpc>
              <a:spcBef>
                <a:spcPts val="600"/>
              </a:spcBef>
            </a:pPr>
            <a:r>
              <a:rPr lang="de-DE" sz="900" dirty="0"/>
              <a:t>Falls ihr die </a:t>
            </a:r>
            <a:r>
              <a:rPr lang="de-DE" sz="900" dirty="0" err="1"/>
              <a:t>Pain</a:t>
            </a:r>
            <a:r>
              <a:rPr lang="de-DE" sz="900" dirty="0"/>
              <a:t> </a:t>
            </a:r>
            <a:r>
              <a:rPr lang="de-DE" sz="900" dirty="0" err="1"/>
              <a:t>Snake</a:t>
            </a:r>
            <a:r>
              <a:rPr lang="de-DE" sz="900" dirty="0"/>
              <a:t> (FAM 02) benutzt habt, geht die </a:t>
            </a:r>
            <a:r>
              <a:rPr lang="de-DE" sz="900" dirty="0" smtClean="0"/>
              <a:t>Karten der </a:t>
            </a:r>
            <a:r>
              <a:rPr lang="de-DE" sz="900" dirty="0" err="1" smtClean="0"/>
              <a:t>Pain</a:t>
            </a:r>
            <a:r>
              <a:rPr lang="de-DE" sz="900" dirty="0" smtClean="0"/>
              <a:t> </a:t>
            </a:r>
            <a:r>
              <a:rPr lang="de-DE" sz="900" dirty="0" err="1" smtClean="0"/>
              <a:t>Snake</a:t>
            </a:r>
            <a:r>
              <a:rPr lang="de-DE" sz="900" dirty="0" smtClean="0"/>
              <a:t> in der aufgehängten Reihenfolge durch, wobei jeder </a:t>
            </a:r>
            <a:r>
              <a:rPr lang="de-DE" sz="900" dirty="0"/>
              <a:t>K</a:t>
            </a:r>
            <a:r>
              <a:rPr lang="de-DE" sz="900" dirty="0" smtClean="0"/>
              <a:t>artenschreiber seine eigenen Karten vorstellt.</a:t>
            </a:r>
          </a:p>
          <a:p>
            <a:pPr>
              <a:lnSpc>
                <a:spcPct val="100000"/>
              </a:lnSpc>
              <a:spcBef>
                <a:spcPts val="600"/>
              </a:spcBef>
            </a:pPr>
            <a:r>
              <a:rPr lang="de-DE" sz="900" dirty="0" smtClean="0"/>
              <a:t>Diskutiert über die Ereignisse und versucht dabei, die Perspektiven der anderen zu verstehen und als deren legitime Wahrnehmung zu akzeptieren. Es geht nicht um Richtig und Falsch, sondern um anzuschauen, was los ist. Wenn sich nur einer in der Familie als Verlierer fühlt, haben alle verloren.</a:t>
            </a:r>
          </a:p>
          <a:p>
            <a:pPr>
              <a:lnSpc>
                <a:spcPct val="100000"/>
              </a:lnSpc>
              <a:spcBef>
                <a:spcPts val="600"/>
              </a:spcBef>
            </a:pPr>
            <a:r>
              <a:rPr lang="de-DE" sz="900" dirty="0" smtClean="0"/>
              <a:t>Überlegt, ob die Regeln der Familienverfassung für alle noch so in Ordnung sind und für eine weitere Woche so bestehen bleiben oder ggf. welche Änderungen erfolgen sollen. Wichtig ist hier wieder, das es eine </a:t>
            </a:r>
            <a:r>
              <a:rPr lang="de-DE" sz="900" dirty="0" err="1" smtClean="0"/>
              <a:t>Konsensent</a:t>
            </a:r>
            <a:r>
              <a:rPr lang="de-DE" sz="900" dirty="0" smtClean="0"/>
              <a:t>-scheidung ist und die Perspektiven so lange ausgetauscht werden, bis Einstimmigkeit erreicht wird. Es geht darum, die Standpunkte der anderen wirklich zu verstehen und darüber zu einem gemeinsamen Verständnis zu kommen.</a:t>
            </a:r>
          </a:p>
          <a:p>
            <a:pPr>
              <a:lnSpc>
                <a:spcPct val="100000"/>
              </a:lnSpc>
              <a:spcBef>
                <a:spcPts val="600"/>
              </a:spcBef>
            </a:pPr>
            <a:r>
              <a:rPr lang="de-DE" sz="900" dirty="0" smtClean="0"/>
              <a:t>Führt zum Schluss eine  Bewertung durch: Wie </a:t>
            </a:r>
            <a:r>
              <a:rPr lang="de-DE" sz="900" dirty="0"/>
              <a:t>gut </a:t>
            </a:r>
            <a:r>
              <a:rPr lang="de-DE" sz="900" dirty="0" smtClean="0"/>
              <a:t>habe ich mich verstanden gefühlt? Wie gut bin ich gehört worden?“</a:t>
            </a:r>
            <a:br>
              <a:rPr lang="de-DE" sz="900" dirty="0" smtClean="0"/>
            </a:br>
            <a:r>
              <a:rPr lang="de-DE" sz="900" dirty="0" smtClean="0"/>
              <a:t>Die </a:t>
            </a:r>
            <a:r>
              <a:rPr lang="de-DE" sz="900" dirty="0"/>
              <a:t>Bewertung erfolgt auf einer Skala von 5 (sehr  gut) bis </a:t>
            </a:r>
            <a:r>
              <a:rPr lang="de-DE" sz="900" dirty="0" smtClean="0"/>
              <a:t>1 </a:t>
            </a:r>
            <a:r>
              <a:rPr lang="de-DE" sz="900" dirty="0"/>
              <a:t>(gar nicht).</a:t>
            </a:r>
          </a:p>
          <a:p>
            <a:pPr>
              <a:lnSpc>
                <a:spcPct val="100000"/>
              </a:lnSpc>
              <a:spcBef>
                <a:spcPts val="600"/>
              </a:spcBef>
            </a:pPr>
            <a:r>
              <a:rPr lang="de-DE" sz="900" dirty="0" smtClean="0"/>
              <a:t>Keine einzelne Bewertung darf schlechter als 3 sein, sonst müssen die offenen Punkte, die ihn an einer besseren Bewertung hindern, besprochen werden.</a:t>
            </a:r>
            <a:endParaRPr lang="de-DE" sz="900" dirty="0"/>
          </a:p>
          <a:p>
            <a:pPr>
              <a:lnSpc>
                <a:spcPct val="100000"/>
              </a:lnSpc>
              <a:spcBef>
                <a:spcPts val="600"/>
              </a:spcBef>
            </a:pPr>
            <a:r>
              <a:rPr lang="de-DE" sz="900" dirty="0" smtClean="0"/>
              <a:t>Sollte </a:t>
            </a:r>
            <a:r>
              <a:rPr lang="de-DE" sz="900" dirty="0"/>
              <a:t>keine Zeit oder Möglichkeit mehr sein, die Aspekte weiter zu besprechen, </a:t>
            </a:r>
            <a:r>
              <a:rPr lang="de-DE" sz="900" dirty="0" smtClean="0"/>
              <a:t>bis </a:t>
            </a:r>
            <a:r>
              <a:rPr lang="de-DE" sz="900" dirty="0"/>
              <a:t>alle Beteiligten </a:t>
            </a:r>
            <a:r>
              <a:rPr lang="de-DE" sz="900" dirty="0" smtClean="0"/>
              <a:t/>
            </a:r>
            <a:br>
              <a:rPr lang="de-DE" sz="900" dirty="0" smtClean="0"/>
            </a:br>
            <a:r>
              <a:rPr lang="de-DE" sz="900" dirty="0" smtClean="0"/>
              <a:t>das </a:t>
            </a:r>
            <a:r>
              <a:rPr lang="de-DE" sz="900" dirty="0"/>
              <a:t>Gespräch mindestens mit einer 3 bewerten können,  muss innerhalb des laufenden Zeitraums </a:t>
            </a:r>
            <a:r>
              <a:rPr lang="de-DE" sz="900" dirty="0" smtClean="0"/>
              <a:t/>
            </a:r>
            <a:br>
              <a:rPr lang="de-DE" sz="900" dirty="0" smtClean="0"/>
            </a:br>
            <a:r>
              <a:rPr lang="de-DE" sz="900" dirty="0" smtClean="0"/>
              <a:t>(</a:t>
            </a:r>
            <a:r>
              <a:rPr lang="de-DE" sz="900" dirty="0"/>
              <a:t>der vereinbarte Zeitraum von 7 Tagen muss nicht der Kalenderwoche entsprechen) ein </a:t>
            </a:r>
            <a:r>
              <a:rPr lang="de-DE" sz="900" dirty="0" smtClean="0"/>
              <a:t/>
            </a:r>
            <a:br>
              <a:rPr lang="de-DE" sz="900" dirty="0" smtClean="0"/>
            </a:br>
            <a:r>
              <a:rPr lang="de-DE" sz="900" dirty="0" smtClean="0"/>
              <a:t>Folgemeeting </a:t>
            </a:r>
            <a:r>
              <a:rPr lang="de-DE" sz="900" dirty="0"/>
              <a:t>mit neuer Bewertung stattfinden.</a:t>
            </a:r>
          </a:p>
          <a:p>
            <a:pPr>
              <a:lnSpc>
                <a:spcPct val="100000"/>
              </a:lnSpc>
              <a:spcBef>
                <a:spcPts val="600"/>
              </a:spcBef>
            </a:pPr>
            <a:r>
              <a:rPr lang="de-DE" sz="900" dirty="0" smtClean="0"/>
              <a:t>Ohne das </a:t>
            </a:r>
            <a:r>
              <a:rPr lang="de-DE" sz="900" dirty="0"/>
              <a:t>Folgemeeting </a:t>
            </a:r>
            <a:r>
              <a:rPr lang="de-DE" sz="900" dirty="0" smtClean="0"/>
              <a:t>gilt die Besprechung als </a:t>
            </a:r>
            <a:r>
              <a:rPr lang="de-DE" sz="900" dirty="0"/>
              <a:t>nicht erledigt. </a:t>
            </a:r>
            <a:r>
              <a:rPr lang="de-DE" sz="900" dirty="0" smtClean="0"/>
              <a:t>Klärt gemeinsam, ob und wie es mit der Familienverfassung weitergehen soll.</a:t>
            </a:r>
            <a:endParaRPr lang="de-DE" sz="900" dirty="0"/>
          </a:p>
          <a:p>
            <a:pPr marL="0" indent="0">
              <a:lnSpc>
                <a:spcPct val="100000"/>
              </a:lnSpc>
              <a:buNone/>
            </a:pPr>
            <a:endParaRPr lang="de-DE" sz="900" dirty="0"/>
          </a:p>
        </p:txBody>
      </p:sp>
      <p:pic>
        <p:nvPicPr>
          <p:cNvPr id="4" name="Bild 3" descr="certification_ee_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198" y="3923047"/>
            <a:ext cx="901700" cy="9017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395</Words>
  <Application>Microsoft Macintosh PowerPoint</Application>
  <PresentationFormat>Benutzerdefiniert</PresentationFormat>
  <Paragraphs>18</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ger_Training_Card_Template_ee</vt:lpstr>
      <vt:lpstr>AUFEINANDER HÖREN</vt:lpstr>
      <vt:lpstr>PowerPoint-Präsentation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50</cp:revision>
  <cp:lastPrinted>2015-03-26T09:33:33Z</cp:lastPrinted>
  <dcterms:created xsi:type="dcterms:W3CDTF">2015-03-26T08:30:55Z</dcterms:created>
  <dcterms:modified xsi:type="dcterms:W3CDTF">2015-11-04T17:50:33Z</dcterms:modified>
  <cp:category/>
</cp:coreProperties>
</file>