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tif" ContentType="image/t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72">
          <p15:clr>
            <a:srgbClr val="A4A3A4"/>
          </p15:clr>
        </p15:guide>
        <p15:guide id="2" pos="71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9237"/>
    <a:srgbClr val="9DCB82"/>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14"/>
    <p:restoredTop sz="94671"/>
  </p:normalViewPr>
  <p:slideViewPr>
    <p:cSldViewPr snapToGrid="0" snapToObjects="1">
      <p:cViewPr>
        <p:scale>
          <a:sx n="170" d="100"/>
          <a:sy n="170" d="100"/>
        </p:scale>
        <p:origin x="440" y="-1160"/>
      </p:cViewPr>
      <p:guideLst>
        <p:guide orient="horz" pos="872"/>
        <p:guide pos="7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handoutMaster" Target="handoutMasters/handout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04.11.15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4" Type="http://schemas.openxmlformats.org/officeDocument/2006/relationships/image" Target="../media/image6.tif"/><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Überschrift 2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2" y="704785"/>
            <a:ext cx="5960819" cy="461665"/>
          </a:xfrm>
        </p:spPr>
        <p:txBody>
          <a:bodyPr/>
          <a:lstStyle>
            <a:lvl1pPr algn="l">
              <a:defRPr cap="all">
                <a:latin typeface="Avenir Light"/>
                <a:cs typeface="Avenir Light"/>
              </a:defRPr>
            </a:lvl1pPr>
          </a:lstStyle>
          <a:p>
            <a:r>
              <a:rPr lang="de-DE" smtClean="0"/>
              <a:t>Mastertitelformat bearbeiten</a:t>
            </a:r>
            <a:endParaRPr lang="de-DE" dirty="0"/>
          </a:p>
        </p:txBody>
      </p:sp>
      <p:sp>
        <p:nvSpPr>
          <p:cNvPr id="3" name="Untertitel 2"/>
          <p:cNvSpPr>
            <a:spLocks noGrp="1"/>
          </p:cNvSpPr>
          <p:nvPr>
            <p:ph type="subTitle" idx="1"/>
          </p:nvPr>
        </p:nvSpPr>
        <p:spPr>
          <a:xfrm>
            <a:off x="1192733" y="1088690"/>
            <a:ext cx="5293995" cy="467477"/>
          </a:xfrm>
        </p:spPr>
        <p:txBody>
          <a:bodyPr vert="horz" lIns="80678" tIns="40339" rIns="80678" bIns="40339" rtlCol="0">
            <a:normAutofit/>
          </a:bodyPr>
          <a:lstStyle>
            <a:lvl1pPr marL="171450" indent="-171450">
              <a:buFont typeface="Arial"/>
              <a:buNone/>
              <a:defRPr lang="de-DE" cap="all" dirty="0">
                <a:latin typeface="Avenir Book"/>
                <a:cs typeface="Avenir Book"/>
              </a:defRPr>
            </a:lvl1pPr>
          </a:lstStyle>
          <a:p>
            <a:pPr marL="0" lvl="0" indent="0">
              <a:spcBef>
                <a:spcPct val="20000"/>
              </a:spcBef>
              <a:buClr>
                <a:srgbClr val="7E006B"/>
              </a:buClr>
              <a:buSzPct val="170000"/>
            </a:pPr>
            <a:r>
              <a:rPr lang="de-DE" smtClean="0"/>
              <a:t>Master-Untertitelformat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1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83656"/>
            <a:ext cx="4612406" cy="461665"/>
          </a:xfrm>
        </p:spPr>
        <p:txBody>
          <a:bodyPr/>
          <a:lstStyle>
            <a:lvl1pPr algn="l">
              <a:defRPr/>
            </a:lvl1pPr>
          </a:lstStyle>
          <a:p>
            <a:r>
              <a:rPr lang="de-DE" smtClean="0"/>
              <a:t>Mastertitelformat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104588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iningsaufgaben Apprentice">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2" name="Bild 1" descr="ee_apprentic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70576" y="3872405"/>
            <a:ext cx="1028700" cy="1041400"/>
          </a:xfrm>
          <a:prstGeom prst="rect">
            <a:avLst/>
          </a:prstGeom>
        </p:spPr>
      </p:pic>
      <p:sp>
        <p:nvSpPr>
          <p:cNvPr id="5" name="Textfeld 4"/>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04.11.15</a:t>
            </a:fld>
            <a:endParaRPr lang="de-DE" sz="600" dirty="0">
              <a:solidFill>
                <a:srgbClr val="5D5E5F"/>
              </a:solidFill>
              <a:latin typeface="Avenir Light"/>
              <a:cs typeface="Avenir Light"/>
            </a:endParaRPr>
          </a:p>
        </p:txBody>
      </p:sp>
      <p:sp>
        <p:nvSpPr>
          <p:cNvPr id="6" name="Shape 7"/>
          <p:cNvSpPr/>
          <p:nvPr userDrawn="1"/>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3"/>
              </a:rPr>
              <a:t>http://creativecommons.org/licenses/by-nc-nd/4.0/</a:t>
            </a:r>
            <a:r>
              <a:rPr sz="600" dirty="0">
                <a:latin typeface="Avenir Light"/>
                <a:ea typeface="Calibri"/>
                <a:cs typeface="Avenir Light"/>
                <a:sym typeface="Calibri"/>
              </a:rPr>
              <a:t>.</a:t>
            </a:r>
          </a:p>
        </p:txBody>
      </p:sp>
      <p:pic>
        <p:nvPicPr>
          <p:cNvPr id="7" name="pasted-image.tif"/>
          <p:cNvPicPr/>
          <p:nvPr userDrawn="1"/>
        </p:nvPicPr>
        <p:blipFill>
          <a:blip r:embed="rId4">
            <a:extLst/>
          </a:blip>
          <a:stretch>
            <a:fillRect/>
          </a:stretch>
        </p:blipFill>
        <p:spPr>
          <a:xfrm>
            <a:off x="6174185" y="4992838"/>
            <a:ext cx="886619" cy="214128"/>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ainingsaufgaben_Journeyma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spTree>
    <p:extLst>
      <p:ext uri="{BB962C8B-B14F-4D97-AF65-F5344CB8AC3E}">
        <p14:creationId xmlns:p14="http://schemas.microsoft.com/office/powerpoint/2010/main" val="818234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rainingsaufgaben_Master">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4" name="Bild 3" descr="ee_ master.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80009" y="4007941"/>
            <a:ext cx="1054100" cy="990600"/>
          </a:xfrm>
          <a:prstGeom prst="rect">
            <a:avLst/>
          </a:prstGeom>
        </p:spPr>
      </p:pic>
    </p:spTree>
    <p:extLst>
      <p:ext uri="{BB962C8B-B14F-4D97-AF65-F5344CB8AC3E}">
        <p14:creationId xmlns:p14="http://schemas.microsoft.com/office/powerpoint/2010/main" val="14234857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jpg"/><Relationship Id="rId8" Type="http://schemas.openxmlformats.org/officeDocument/2006/relationships/image" Target="../media/image2.png"/><Relationship Id="rId9"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pic>
        <p:nvPicPr>
          <p:cNvPr id="11" name="Bild 10" descr="Signet.jpg"/>
          <p:cNvPicPr>
            <a:picLocks noChangeAspect="1"/>
          </p:cNvPicPr>
          <p:nvPr/>
        </p:nvPicPr>
        <p:blipFill rotWithShape="1">
          <a:blip r:embed="rId7">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04.11.15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209162"/>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FAM 04</a:t>
            </a:r>
            <a:endParaRPr lang="de-DE" sz="1050" b="1" dirty="0">
              <a:solidFill>
                <a:schemeClr val="bg1"/>
              </a:solidFill>
              <a:latin typeface="Avenir Heavy"/>
              <a:cs typeface="Avenir Heavy"/>
            </a:endParaRPr>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66" r:id="rId4"/>
    <p:sldLayoutId id="2147483665" r:id="rId5"/>
  </p:sldLayoutIdLst>
  <p:txStyles>
    <p:titleStyle>
      <a:lvl1pPr algn="ctr" defTabSz="403388" rtl="0" eaLnBrk="1" latinLnBrk="0" hangingPunct="1">
        <a:spcBef>
          <a:spcPct val="0"/>
        </a:spcBef>
        <a:buNone/>
        <a:defRPr lang="de-DE" sz="2400" b="0" kern="1200" cap="all" baseline="0">
          <a:solidFill>
            <a:srgbClr val="229237"/>
          </a:solidFill>
          <a:latin typeface="Avenir Light"/>
          <a:ea typeface="+mn-ea"/>
          <a:cs typeface="Avenir Light"/>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9"/>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latin typeface="Avenir Heavy"/>
                <a:cs typeface="Avenir Heavy"/>
              </a:rPr>
              <a:t>Achtung</a:t>
            </a:r>
            <a:r>
              <a:rPr lang="de-DE" dirty="0" smtClean="0"/>
              <a:t> – wichtig!</a:t>
            </a:r>
            <a:endParaRPr lang="de-DE" dirty="0"/>
          </a:p>
        </p:txBody>
      </p:sp>
      <p:sp>
        <p:nvSpPr>
          <p:cNvPr id="3" name="Untertitel 2"/>
          <p:cNvSpPr>
            <a:spLocks noGrp="1"/>
          </p:cNvSpPr>
          <p:nvPr>
            <p:ph type="subTitle" idx="1"/>
          </p:nvPr>
        </p:nvSpPr>
        <p:spPr/>
        <p:txBody>
          <a:bodyPr>
            <a:normAutofit/>
          </a:bodyPr>
          <a:lstStyle/>
          <a:p>
            <a:r>
              <a:rPr lang="de-DE" dirty="0" smtClean="0"/>
              <a:t>Silke Kainzbauer</a:t>
            </a:r>
            <a:endParaRPr lang="de-DE" dirty="0"/>
          </a:p>
        </p:txBody>
      </p:sp>
      <p:sp>
        <p:nvSpPr>
          <p:cNvPr id="4" name="Textplatzhalter 3"/>
          <p:cNvSpPr>
            <a:spLocks noGrp="1"/>
          </p:cNvSpPr>
          <p:nvPr>
            <p:ph type="body" sz="quarter" idx="14"/>
          </p:nvPr>
        </p:nvSpPr>
        <p:spPr>
          <a:xfrm>
            <a:off x="858838" y="1568452"/>
            <a:ext cx="6011545" cy="3133835"/>
          </a:xfrm>
        </p:spPr>
        <p:txBody>
          <a:bodyPr>
            <a:noAutofit/>
          </a:bodyPr>
          <a:lstStyle/>
          <a:p>
            <a:r>
              <a:rPr lang="de-DE" sz="1100" dirty="0"/>
              <a:t>Ich habe als Mensch hat einen natürlichen Hunger danach, "gesehen" zu werden, im Sinne von wahrgenommen zu werden.</a:t>
            </a:r>
          </a:p>
          <a:p>
            <a:r>
              <a:rPr lang="de-DE" sz="1100" dirty="0"/>
              <a:t>Genauso essentiell ist, mit den Themen, die mir wichtig sind, auch Gehör zu finden und verstanden zu werden.</a:t>
            </a:r>
          </a:p>
          <a:p>
            <a:r>
              <a:rPr lang="de-DE" sz="1100" dirty="0"/>
              <a:t>Wenn im Gespräch jeder versteht, welche Punkte dem anderen wichtig sind und so genau zuhört, dass diese Punkte wiederholt werden können, hilft das, gegenseitiges Vertrauen aufzubauen. </a:t>
            </a:r>
          </a:p>
          <a:p>
            <a:r>
              <a:rPr lang="de-DE" sz="1100" dirty="0"/>
              <a:t>Unklarheiten können direkt ausgeräumt werden, Missverständnisse werden vermieden.</a:t>
            </a:r>
          </a:p>
          <a:p>
            <a:r>
              <a:rPr lang="de-DE" sz="1100" dirty="0"/>
              <a:t>Die Empathie wird gefördert, weil man sich innerlich in die Situation des Sprechers versetzen und seine Position wiederholen muss.</a:t>
            </a:r>
          </a:p>
          <a:p>
            <a:r>
              <a:rPr lang="de-DE" sz="1100" dirty="0"/>
              <a:t>Das führt zu einem besseren gegenseitigen Verständnis und besseren Problemlösungen.</a:t>
            </a:r>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858838" y="1528997"/>
            <a:ext cx="6344602" cy="3601193"/>
          </a:xfrm>
        </p:spPr>
        <p:txBody>
          <a:bodyPr>
            <a:normAutofit/>
          </a:bodyPr>
          <a:lstStyle/>
          <a:p>
            <a:pPr>
              <a:lnSpc>
                <a:spcPts val="1200"/>
              </a:lnSpc>
              <a:spcBef>
                <a:spcPts val="600"/>
              </a:spcBef>
            </a:pPr>
            <a:r>
              <a:rPr lang="de-DE" dirty="0"/>
              <a:t>Vereinbart einen festen Gegenstand ("Token"), den derjenige in die Hand nimmt, der etwas sagen möchte, was ihm sehr wichtig ist.</a:t>
            </a:r>
          </a:p>
          <a:p>
            <a:pPr>
              <a:lnSpc>
                <a:spcPts val="1200"/>
              </a:lnSpc>
              <a:spcBef>
                <a:spcPts val="600"/>
              </a:spcBef>
            </a:pPr>
            <a:r>
              <a:rPr lang="de-DE" dirty="0"/>
              <a:t>Das kann ein besonderer Stein sein oder ein Ball oder irgendetwas anderes aus Eurem Haushalt. Wichtig ist, dass alle über die Funktion des Tokens Bescheid wissen und verstehen, was es bedeutet, wenn er in die Hand genommen wird.</a:t>
            </a:r>
          </a:p>
          <a:p>
            <a:pPr>
              <a:lnSpc>
                <a:spcPts val="1200"/>
              </a:lnSpc>
              <a:spcBef>
                <a:spcPts val="600"/>
              </a:spcBef>
            </a:pPr>
            <a:r>
              <a:rPr lang="de-DE" dirty="0"/>
              <a:t>Platziert diesen Gegenstand bei Euren Besprechungen in der Mitte, so dass jeder Zugang dazu hat</a:t>
            </a:r>
            <a:r>
              <a:rPr lang="de-DE" dirty="0" smtClean="0"/>
              <a:t>.</a:t>
            </a:r>
          </a:p>
          <a:p>
            <a:pPr>
              <a:lnSpc>
                <a:spcPts val="1200"/>
              </a:lnSpc>
              <a:spcBef>
                <a:spcPts val="600"/>
              </a:spcBef>
            </a:pPr>
            <a:r>
              <a:rPr lang="de-DE" dirty="0" smtClean="0"/>
              <a:t>Wenn </a:t>
            </a:r>
            <a:r>
              <a:rPr lang="de-DE" dirty="0"/>
              <a:t>jemand bei der Besprechung etwas sagen möchte, was ihm sehr wichtig ist, nimmt er ihn dabei in die Hand</a:t>
            </a:r>
            <a:r>
              <a:rPr lang="de-DE" dirty="0" smtClean="0"/>
              <a:t>.</a:t>
            </a:r>
          </a:p>
          <a:p>
            <a:pPr>
              <a:lnSpc>
                <a:spcPts val="1200"/>
              </a:lnSpc>
              <a:spcBef>
                <a:spcPts val="600"/>
              </a:spcBef>
            </a:pPr>
            <a:r>
              <a:rPr lang="de-DE" dirty="0" smtClean="0"/>
              <a:t>Sobald </a:t>
            </a:r>
            <a:r>
              <a:rPr lang="de-DE" dirty="0"/>
              <a:t>er gesagt hat, was ihm wichtig ist, gibt er den Token an jemand anderen. Der andere wiederholt dann mit seinen eigenen Worten, was er verstanden hat</a:t>
            </a:r>
            <a:r>
              <a:rPr lang="de-DE" dirty="0" smtClean="0"/>
              <a:t>.</a:t>
            </a:r>
          </a:p>
          <a:p>
            <a:pPr>
              <a:lnSpc>
                <a:spcPts val="1200"/>
              </a:lnSpc>
              <a:spcBef>
                <a:spcPts val="600"/>
              </a:spcBef>
            </a:pPr>
            <a:r>
              <a:rPr lang="de-DE" dirty="0" smtClean="0"/>
              <a:t>Der </a:t>
            </a:r>
            <a:r>
              <a:rPr lang="de-DE" dirty="0" err="1"/>
              <a:t>Tokennehmer</a:t>
            </a:r>
            <a:r>
              <a:rPr lang="de-DE" dirty="0"/>
              <a:t> gibt eine Daumen hoch/Daumen runter Bewertung, ob er sich im wesentlichen verstanden fühlt. Wenn es Abweichungen gibt, werden diese erklärt</a:t>
            </a:r>
            <a:r>
              <a:rPr lang="de-DE" dirty="0" smtClean="0"/>
              <a:t>.</a:t>
            </a:r>
          </a:p>
          <a:p>
            <a:pPr>
              <a:lnSpc>
                <a:spcPts val="1200"/>
              </a:lnSpc>
              <a:spcBef>
                <a:spcPts val="600"/>
              </a:spcBef>
            </a:pPr>
            <a:r>
              <a:rPr lang="de-DE" dirty="0" smtClean="0"/>
              <a:t>Wenn </a:t>
            </a:r>
            <a:r>
              <a:rPr lang="de-DE" dirty="0"/>
              <a:t>es passt, wird der Token wieder in die Mitte gelegt</a:t>
            </a:r>
            <a:r>
              <a:rPr lang="de-DE" dirty="0" smtClean="0"/>
              <a:t>.</a:t>
            </a:r>
          </a:p>
          <a:p>
            <a:pPr>
              <a:lnSpc>
                <a:spcPts val="1200"/>
              </a:lnSpc>
              <a:spcBef>
                <a:spcPts val="600"/>
              </a:spcBef>
            </a:pPr>
            <a:r>
              <a:rPr lang="de-DE" dirty="0" smtClean="0"/>
              <a:t>Sobald </a:t>
            </a:r>
            <a:r>
              <a:rPr lang="de-DE" dirty="0"/>
              <a:t>jemand den Token nimmt, wissen alle anderen, das nun etwas wichtiges </a:t>
            </a:r>
            <a:r>
              <a:rPr lang="de-DE" dirty="0" smtClean="0"/>
              <a:t/>
            </a:r>
            <a:br>
              <a:rPr lang="de-DE" dirty="0" smtClean="0"/>
            </a:br>
            <a:r>
              <a:rPr lang="de-DE" dirty="0" smtClean="0"/>
              <a:t>gesagt </a:t>
            </a:r>
            <a:r>
              <a:rPr lang="de-DE" dirty="0"/>
              <a:t>wird, </a:t>
            </a:r>
            <a:r>
              <a:rPr lang="de-DE" dirty="0" smtClean="0"/>
              <a:t>dass </a:t>
            </a:r>
            <a:r>
              <a:rPr lang="de-DE" dirty="0"/>
              <a:t>wiederholt werden muss</a:t>
            </a:r>
            <a:r>
              <a:rPr lang="de-DE" dirty="0" smtClean="0"/>
              <a:t>.</a:t>
            </a:r>
          </a:p>
          <a:p>
            <a:pPr>
              <a:lnSpc>
                <a:spcPts val="1200"/>
              </a:lnSpc>
              <a:spcBef>
                <a:spcPts val="600"/>
              </a:spcBef>
            </a:pPr>
            <a:r>
              <a:rPr lang="de-DE" dirty="0" smtClean="0"/>
              <a:t>Wiederholt </a:t>
            </a:r>
            <a:r>
              <a:rPr lang="de-DE" dirty="0"/>
              <a:t>diesen Move über 8 Wochen in mindestens 4 Besprechungen</a:t>
            </a:r>
            <a:r>
              <a:rPr lang="de-DE" dirty="0" smtClean="0"/>
              <a:t>.</a:t>
            </a:r>
            <a:endParaRPr lang="de-DE" dirty="0"/>
          </a:p>
        </p:txBody>
      </p:sp>
    </p:spTree>
    <p:extLst>
      <p:ext uri="{BB962C8B-B14F-4D97-AF65-F5344CB8AC3E}">
        <p14:creationId xmlns:p14="http://schemas.microsoft.com/office/powerpoint/2010/main" val="235302098"/>
      </p:ext>
    </p:extLst>
  </p:cSld>
  <p:clrMapOvr>
    <a:masterClrMapping/>
  </p:clrMapOvr>
  <p:timing>
    <p:tnLst>
      <p:par>
        <p:cTn id="1" dur="indefinite" restart="never" nodeType="tmRoot"/>
      </p:par>
    </p:tnLst>
  </p:timing>
</p:sld>
</file>

<file path=ppt/theme/theme1.xml><?xml version="1.0" encoding="utf-8"?>
<a:theme xmlns:a="http://schemas.openxmlformats.org/drawingml/2006/main" name="ger_Training_Card_Template_e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ger_Training_Card_Template_ee.potx</Template>
  <TotalTime>0</TotalTime>
  <Words>275</Words>
  <Application>Microsoft Macintosh PowerPoint</Application>
  <PresentationFormat>Benutzerdefiniert</PresentationFormat>
  <Paragraphs>17</Paragraphs>
  <Slides>2</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vt:i4>
      </vt:variant>
    </vt:vector>
  </HeadingPairs>
  <TitlesOfParts>
    <vt:vector size="9" baseType="lpstr">
      <vt:lpstr>Avenir Book</vt:lpstr>
      <vt:lpstr>Avenir Heavy</vt:lpstr>
      <vt:lpstr>Avenir Light</vt:lpstr>
      <vt:lpstr>Calibri</vt:lpstr>
      <vt:lpstr>Wingdings</vt:lpstr>
      <vt:lpstr>Arial</vt:lpstr>
      <vt:lpstr>ger_Training_Card_Template_ee</vt:lpstr>
      <vt:lpstr>Achtung – wichtig!</vt:lpstr>
      <vt:lpstr>PowerPoint-Präsentation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43</cp:revision>
  <cp:lastPrinted>2015-11-04T17:34:25Z</cp:lastPrinted>
  <dcterms:created xsi:type="dcterms:W3CDTF">2015-03-26T08:30:55Z</dcterms:created>
  <dcterms:modified xsi:type="dcterms:W3CDTF">2015-11-04T17:35:59Z</dcterms:modified>
  <cp:category/>
</cp:coreProperties>
</file>