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tif" ContentType="image/t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31"/>
    <p:restoredTop sz="94671"/>
  </p:normalViewPr>
  <p:slideViewPr>
    <p:cSldViewPr snapToGrid="0" snapToObjects="1">
      <p:cViewPr>
        <p:scale>
          <a:sx n="187" d="100"/>
          <a:sy n="187" d="100"/>
        </p:scale>
        <p:origin x="144" y="152"/>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04.11.15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creativecommons.org/licenses/by-nc-nd/4.0/" TargetMode="External"/><Relationship Id="rId3" Type="http://schemas.openxmlformats.org/officeDocument/2006/relationships/image" Target="../media/image5.t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24098"/>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
        <p:nvSpPr>
          <p:cNvPr id="4" name="Textfeld 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04.11.15</a:t>
            </a:fld>
            <a:endParaRPr lang="de-DE" sz="600" dirty="0">
              <a:solidFill>
                <a:srgbClr val="5D5E5F"/>
              </a:solidFill>
              <a:latin typeface="Avenir Light"/>
              <a:cs typeface="Avenir Light"/>
            </a:endParaRPr>
          </a:p>
        </p:txBody>
      </p:sp>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6" name="pasted-image.tif"/>
          <p:cNvPicPr/>
          <p:nvPr userDrawn="1"/>
        </p:nvPicPr>
        <p:blipFill>
          <a:blip r:embed="rId3">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04.11.15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04.11.15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 02</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166812" y="783656"/>
            <a:ext cx="5325871" cy="461665"/>
          </a:xfrm>
        </p:spPr>
        <p:txBody>
          <a:bodyPr/>
          <a:lstStyle/>
          <a:p>
            <a:r>
              <a:rPr lang="de-DE" dirty="0" smtClean="0"/>
              <a:t>LASS UNS </a:t>
            </a:r>
            <a:r>
              <a:rPr lang="de-DE" dirty="0" smtClean="0">
                <a:latin typeface="Avenir Light"/>
                <a:cs typeface="Avenir Light"/>
              </a:rPr>
              <a:t>IN DIE TIEFE GEHEN</a:t>
            </a:r>
            <a:endParaRPr lang="de-DE" dirty="0">
              <a:latin typeface="Avenir Light"/>
              <a:cs typeface="Avenir Light"/>
            </a:endParaRPr>
          </a:p>
        </p:txBody>
      </p:sp>
      <p:sp>
        <p:nvSpPr>
          <p:cNvPr id="5" name="Textplatzhalter 4"/>
          <p:cNvSpPr>
            <a:spLocks noGrp="1"/>
          </p:cNvSpPr>
          <p:nvPr>
            <p:ph type="body" sz="quarter" idx="14"/>
          </p:nvPr>
        </p:nvSpPr>
        <p:spPr>
          <a:xfrm>
            <a:off x="858838" y="1568451"/>
            <a:ext cx="6299087" cy="3457585"/>
          </a:xfrm>
        </p:spPr>
        <p:txBody>
          <a:bodyPr>
            <a:noAutofit/>
          </a:bodyPr>
          <a:lstStyle/>
          <a:p>
            <a:pPr>
              <a:lnSpc>
                <a:spcPct val="100000"/>
              </a:lnSpc>
              <a:spcBef>
                <a:spcPts val="1000"/>
              </a:spcBef>
            </a:pPr>
            <a:r>
              <a:rPr lang="de-DE" dirty="0" smtClean="0"/>
              <a:t>In </a:t>
            </a:r>
            <a:r>
              <a:rPr lang="de-DE" dirty="0"/>
              <a:t>die Tiefe zu gehen, bedeutet, eine umfassendere Wahrnehmung für die eigene Situation und die eigenen Gefühle </a:t>
            </a:r>
            <a:r>
              <a:rPr lang="de-DE" dirty="0" smtClean="0"/>
              <a:t>zuzulassen.</a:t>
            </a:r>
          </a:p>
          <a:p>
            <a:pPr>
              <a:lnSpc>
                <a:spcPct val="100000"/>
              </a:lnSpc>
              <a:spcBef>
                <a:spcPts val="1000"/>
              </a:spcBef>
            </a:pPr>
            <a:r>
              <a:rPr lang="de-DE" dirty="0" smtClean="0"/>
              <a:t>Jeder </a:t>
            </a:r>
            <a:r>
              <a:rPr lang="de-DE" dirty="0"/>
              <a:t>ist fähig tiefer zu gehen, aber möglicherweise nicht sofort, weil Du untrainiert </a:t>
            </a:r>
            <a:r>
              <a:rPr lang="de-DE" dirty="0" smtClean="0"/>
              <a:t>bist. Deine </a:t>
            </a:r>
            <a:r>
              <a:rPr lang="de-DE" dirty="0"/>
              <a:t>Muskulatur tiefer zu gehen kann trainiert werden, allerdings nicht mit Hanteln und Gewichtheben, sondern mit Wahrnehmungstraining</a:t>
            </a:r>
            <a:r>
              <a:rPr lang="de-DE" dirty="0" smtClean="0"/>
              <a:t>. </a:t>
            </a:r>
          </a:p>
          <a:p>
            <a:pPr>
              <a:lnSpc>
                <a:spcPct val="100000"/>
              </a:lnSpc>
              <a:spcBef>
                <a:spcPts val="1000"/>
              </a:spcBef>
            </a:pPr>
            <a:r>
              <a:rPr lang="de-DE" dirty="0" smtClean="0"/>
              <a:t>Tiefe </a:t>
            </a:r>
            <a:r>
              <a:rPr lang="de-DE" dirty="0"/>
              <a:t>wird von jedem Menschen anders wahrgenommen. Es ist z.B. ein inneres </a:t>
            </a:r>
            <a:r>
              <a:rPr lang="de-DE" dirty="0" err="1"/>
              <a:t>Berührtsein</a:t>
            </a:r>
            <a:r>
              <a:rPr lang="de-DE" dirty="0"/>
              <a:t>, eine innere Wärme oder auch das Gefühl, dass mehr von mir selbst Platz hat, mehr so da sein darf, wie Du </a:t>
            </a:r>
            <a:r>
              <a:rPr lang="de-DE" dirty="0" smtClean="0"/>
              <a:t>bist. </a:t>
            </a:r>
          </a:p>
          <a:p>
            <a:pPr>
              <a:lnSpc>
                <a:spcPct val="100000"/>
              </a:lnSpc>
              <a:spcBef>
                <a:spcPts val="1000"/>
              </a:spcBef>
            </a:pPr>
            <a:r>
              <a:rPr lang="de-DE" dirty="0" smtClean="0"/>
              <a:t>Laute</a:t>
            </a:r>
            <a:r>
              <a:rPr lang="de-DE" dirty="0"/>
              <a:t>, starke Gefühle müssen nicht Tiefe sein. Tiefe muss keinen großen Effekt im Außen haben. </a:t>
            </a:r>
            <a:br>
              <a:rPr lang="de-DE" dirty="0"/>
            </a:br>
            <a:r>
              <a:rPr lang="de-DE" dirty="0"/>
              <a:t>Sie eröffnet vielmehr einen neuen Raum für Deine </a:t>
            </a:r>
            <a:r>
              <a:rPr lang="de-DE" dirty="0" smtClean="0"/>
              <a:t>Wahrnehmung.</a:t>
            </a:r>
          </a:p>
          <a:p>
            <a:pPr>
              <a:lnSpc>
                <a:spcPct val="100000"/>
              </a:lnSpc>
              <a:spcBef>
                <a:spcPts val="1000"/>
              </a:spcBef>
            </a:pPr>
            <a:r>
              <a:rPr lang="de-DE" dirty="0" smtClean="0"/>
              <a:t>Ehrlichkeit </a:t>
            </a:r>
            <a:r>
              <a:rPr lang="de-DE" dirty="0"/>
              <a:t>mit sich selbst ist ein Weg in die Tiefe. Wenn ich ein Problem oder ein Gefühl habe, bedeutet in die Tiefe gehen, dass ich nicht abschweife und Ursachen im Außen suche, sondern immer ehrlicher mit mir selbst werde und immer tiefer nachschaue, was </a:t>
            </a:r>
            <a:r>
              <a:rPr lang="de-DE" dirty="0" smtClean="0"/>
              <a:t>darunterliegt.</a:t>
            </a:r>
          </a:p>
          <a:p>
            <a:pPr>
              <a:lnSpc>
                <a:spcPct val="100000"/>
              </a:lnSpc>
              <a:spcBef>
                <a:spcPts val="1000"/>
              </a:spcBef>
            </a:pPr>
            <a:r>
              <a:rPr lang="de-DE" dirty="0" smtClean="0"/>
              <a:t>In </a:t>
            </a:r>
            <a:r>
              <a:rPr lang="de-DE" dirty="0"/>
              <a:t>die Tiefe gehen zu wollen ist eine bewusste Entscheidung, die jeder Mensch treffen </a:t>
            </a:r>
            <a:r>
              <a:rPr lang="de-DE" dirty="0" smtClean="0"/>
              <a:t>kann.</a:t>
            </a:r>
          </a:p>
          <a:p>
            <a:pPr>
              <a:lnSpc>
                <a:spcPct val="100000"/>
              </a:lnSpc>
              <a:spcBef>
                <a:spcPts val="1000"/>
              </a:spcBef>
            </a:pPr>
            <a:r>
              <a:rPr lang="de-DE" dirty="0" smtClean="0"/>
              <a:t>In </a:t>
            </a:r>
            <a:r>
              <a:rPr lang="de-DE" dirty="0"/>
              <a:t>unserer Gesellschaft wird eher vermieden, in die Tiefe zu gehen. Es ist dagegen weit verbreitet, Schwierigkeiten und Probleme ursächlich anderen Menschen zuzuordnen. Deswegen ist diese Wahrnehmungsmuskulatur wenig trainiert.</a:t>
            </a:r>
          </a:p>
          <a:p>
            <a:pPr>
              <a:lnSpc>
                <a:spcPct val="100000"/>
              </a:lnSpc>
              <a:spcBef>
                <a:spcPts val="1000"/>
              </a:spcBef>
            </a:pPr>
            <a:endParaRPr lang="de-DE" dirty="0"/>
          </a:p>
          <a:p>
            <a:pPr>
              <a:lnSpc>
                <a:spcPct val="100000"/>
              </a:lnSpc>
              <a:spcBef>
                <a:spcPts val="1000"/>
              </a:spcBef>
            </a:pPr>
            <a:endParaRPr lang="de-DE" dirty="0"/>
          </a:p>
          <a:p>
            <a:pPr>
              <a:lnSpc>
                <a:spcPct val="100000"/>
              </a:lnSpc>
              <a:spcBef>
                <a:spcPts val="1000"/>
              </a:spcBef>
            </a:pPr>
            <a:endParaRPr lang="de-DE" dirty="0"/>
          </a:p>
        </p:txBody>
      </p:sp>
      <p:sp>
        <p:nvSpPr>
          <p:cNvPr id="6" name="Untertitel 2"/>
          <p:cNvSpPr txBox="1">
            <a:spLocks/>
          </p:cNvSpPr>
          <p:nvPr/>
        </p:nvSpPr>
        <p:spPr>
          <a:xfrm>
            <a:off x="1192733" y="1088690"/>
            <a:ext cx="5293995" cy="467477"/>
          </a:xfrm>
          <a:prstGeom prst="rect">
            <a:avLst/>
          </a:prstGeom>
        </p:spPr>
        <p:txBody>
          <a:bodyPr>
            <a:normAutofit/>
          </a:bodyPr>
          <a:lstStyle>
            <a:lvl1pPr marL="263525" indent="-263525" algn="l" defTabSz="403388" rtl="0" eaLnBrk="1" latinLnBrk="0" hangingPunct="1">
              <a:lnSpc>
                <a:spcPct val="150000"/>
              </a:lnSpc>
              <a:spcBef>
                <a:spcPts val="0"/>
              </a:spcBef>
              <a:buClr>
                <a:srgbClr val="229237"/>
              </a:buClr>
              <a:buSzPct val="250000"/>
              <a:buFontTx/>
              <a:buBlip>
                <a:blip r:embed="rId2"/>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2"/>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2"/>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2"/>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3"/>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de-DE" cap="all" dirty="0" smtClean="0"/>
              <a:t>Silke </a:t>
            </a:r>
            <a:r>
              <a:rPr lang="de-DE" cap="all" dirty="0" err="1" smtClean="0"/>
              <a:t>Kainzbauer</a:t>
            </a:r>
            <a:endParaRPr lang="de-DE" cap="all"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7" y="1555750"/>
            <a:ext cx="6400955" cy="3538206"/>
          </a:xfrm>
        </p:spPr>
        <p:txBody>
          <a:bodyPr>
            <a:noAutofit/>
          </a:bodyPr>
          <a:lstStyle/>
          <a:p>
            <a:pPr>
              <a:lnSpc>
                <a:spcPts val="1200"/>
              </a:lnSpc>
              <a:spcBef>
                <a:spcPts val="600"/>
              </a:spcBef>
            </a:pPr>
            <a:r>
              <a:rPr lang="de-DE" sz="900" dirty="0" smtClean="0"/>
              <a:t>Überlege </a:t>
            </a:r>
            <a:r>
              <a:rPr lang="de-DE" sz="900" dirty="0"/>
              <a:t>Dir Situationen, in denen Du Dich mehr in der Tiefe gefühlt hast. Wie fühlt sich Tiefe für Dich an? </a:t>
            </a:r>
            <a:r>
              <a:rPr lang="de-DE" sz="900" dirty="0" smtClean="0"/>
              <a:t/>
            </a:r>
            <a:br>
              <a:rPr lang="de-DE" sz="900" dirty="0" smtClean="0"/>
            </a:br>
            <a:r>
              <a:rPr lang="de-DE" sz="900" dirty="0" smtClean="0"/>
              <a:t>Wie </a:t>
            </a:r>
            <a:r>
              <a:rPr lang="de-DE" sz="900" dirty="0"/>
              <a:t>fühlt es sich in Deinem Körper an?</a:t>
            </a:r>
          </a:p>
          <a:p>
            <a:pPr>
              <a:lnSpc>
                <a:spcPts val="1200"/>
              </a:lnSpc>
              <a:spcBef>
                <a:spcPts val="600"/>
              </a:spcBef>
            </a:pPr>
            <a:r>
              <a:rPr lang="de-DE" sz="900" dirty="0"/>
              <a:t>Sprich in den kommenden 2 Wochen mindestens 5 mal mit Deinem Trainingspartner darüber, wie und wann Du Tiefe spürst. Notiere Deine Gedanken dazu.</a:t>
            </a:r>
          </a:p>
          <a:p>
            <a:pPr>
              <a:lnSpc>
                <a:spcPts val="1200"/>
              </a:lnSpc>
              <a:spcBef>
                <a:spcPts val="600"/>
              </a:spcBef>
            </a:pPr>
            <a:r>
              <a:rPr lang="de-DE" sz="900" dirty="0"/>
              <a:t>Führe in den nächsten zwei Wochen 5 mal folgende Wahrnehmungsübung durch:</a:t>
            </a:r>
          </a:p>
          <a:p>
            <a:pPr marL="539816" lvl="1" indent="-171450">
              <a:lnSpc>
                <a:spcPts val="1200"/>
              </a:lnSpc>
              <a:spcBef>
                <a:spcPts val="600"/>
              </a:spcBef>
              <a:buFont typeface="Wingdings" charset="2"/>
              <a:buChar char="§"/>
            </a:pPr>
            <a:r>
              <a:rPr lang="de-DE" sz="900" dirty="0"/>
              <a:t>Notiere Dir ein Problem, für das Du keine Lösung findest oder auch ein Gefühl, für das Du keine Ursache kennst. </a:t>
            </a:r>
            <a:r>
              <a:rPr lang="de-DE" sz="900" dirty="0" smtClean="0"/>
              <a:t>Das </a:t>
            </a:r>
            <a:r>
              <a:rPr lang="de-DE" sz="900" dirty="0"/>
              <a:t>kann z.B. ein Problem mit anderen Menschen, z.B. Deinem Partner, Deiner Familie sein.</a:t>
            </a:r>
          </a:p>
          <a:p>
            <a:pPr marL="539816" lvl="1" indent="-171450">
              <a:lnSpc>
                <a:spcPts val="1200"/>
              </a:lnSpc>
              <a:spcBef>
                <a:spcPts val="600"/>
              </a:spcBef>
              <a:buFont typeface="Wingdings" charset="2"/>
              <a:buChar char="§"/>
            </a:pPr>
            <a:r>
              <a:rPr lang="de-DE" sz="900" dirty="0"/>
              <a:t>Frage Dich: "Woher kommt das?" und versuche, Dir diese Frage so ehrlich wie möglich zu beantworten.</a:t>
            </a:r>
          </a:p>
          <a:p>
            <a:pPr marL="539816" lvl="1" indent="-171450">
              <a:lnSpc>
                <a:spcPts val="1200"/>
              </a:lnSpc>
              <a:spcBef>
                <a:spcPts val="600"/>
              </a:spcBef>
              <a:buFont typeface="Wingdings" charset="2"/>
              <a:buChar char="§"/>
            </a:pPr>
            <a:r>
              <a:rPr lang="de-DE" sz="900" dirty="0"/>
              <a:t>Wenn Du eine Antwort gefunden hast, frage Dich zu dieser Antwort wieder "Woher kommt das?" und versuche, </a:t>
            </a:r>
            <a:r>
              <a:rPr lang="de-DE" sz="900" dirty="0" smtClean="0"/>
              <a:t>die </a:t>
            </a:r>
            <a:r>
              <a:rPr lang="de-DE" sz="900" dirty="0"/>
              <a:t>nächste ehrliche Antwort zu finden.</a:t>
            </a:r>
          </a:p>
          <a:p>
            <a:pPr marL="539816" lvl="1" indent="-171450">
              <a:lnSpc>
                <a:spcPts val="1200"/>
              </a:lnSpc>
              <a:spcBef>
                <a:spcPts val="600"/>
              </a:spcBef>
              <a:buFont typeface="Wingdings" charset="2"/>
              <a:buChar char="§"/>
            </a:pPr>
            <a:r>
              <a:rPr lang="de-DE" sz="900" dirty="0"/>
              <a:t>Lasse dabei nicht nur Deine analytische Seite zu, sondern beziehe so viele Ebenen wie möglich ein. </a:t>
            </a:r>
            <a:br>
              <a:rPr lang="de-DE" sz="900" dirty="0"/>
            </a:br>
            <a:r>
              <a:rPr lang="de-DE" sz="900" dirty="0"/>
              <a:t>Wie fühlt sich Dein Körper an? Welche Gefühle kommen bei Dir hoch?</a:t>
            </a:r>
          </a:p>
          <a:p>
            <a:pPr marL="539816" lvl="1" indent="-171450">
              <a:lnSpc>
                <a:spcPts val="1200"/>
              </a:lnSpc>
              <a:spcBef>
                <a:spcPts val="600"/>
              </a:spcBef>
              <a:buFont typeface="Wingdings" charset="2"/>
              <a:buChar char="§"/>
            </a:pPr>
            <a:r>
              <a:rPr lang="de-DE" sz="900" dirty="0"/>
              <a:t>Stelle Dir diese Frage pro Übung etwa 5 Mal (Daumenregel</a:t>
            </a:r>
            <a:r>
              <a:rPr lang="de-DE" sz="900" dirty="0" smtClean="0"/>
              <a:t>). Mache </a:t>
            </a:r>
            <a:r>
              <a:rPr lang="de-DE" sz="900" dirty="0"/>
              <a:t>Dir zu Deinem Wahrnehmungsweg Notizen.</a:t>
            </a:r>
          </a:p>
          <a:p>
            <a:pPr>
              <a:lnSpc>
                <a:spcPts val="1200"/>
              </a:lnSpc>
              <a:spcBef>
                <a:spcPts val="600"/>
              </a:spcBef>
            </a:pPr>
            <a:r>
              <a:rPr lang="de-DE" sz="900" dirty="0"/>
              <a:t>Sätze wie "Ich weiß nicht, was ich sagen soll.", "Ich habe keine Ahnung.", "Ich fühle nichts." sind Spiele mit Dir selbst und bringen Dich nicht weiter. Du kannst Dich entscheiden, hinzuschauen, wenn Du möchtest und zuzulassen, was hochkommt. Mit jeder Entscheidung dafür trainierst Du Deine Fähigkeit, mehr und tiefer wahrnehmen zu können. </a:t>
            </a:r>
          </a:p>
          <a:p>
            <a:pPr>
              <a:lnSpc>
                <a:spcPts val="1200"/>
              </a:lnSpc>
              <a:spcBef>
                <a:spcPts val="600"/>
              </a:spcBef>
              <a:buFont typeface="Courier New"/>
              <a:buChar char="o"/>
            </a:pPr>
            <a:endParaRPr lang="de-DE" sz="900"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149</Words>
  <Application>Microsoft Macintosh PowerPoint</Application>
  <PresentationFormat>Benutzerdefiniert</PresentationFormat>
  <Paragraphs>19</Paragraphs>
  <Slides>2</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vt:i4>
      </vt:variant>
    </vt:vector>
  </HeadingPairs>
  <TitlesOfParts>
    <vt:vector size="10" baseType="lpstr">
      <vt:lpstr>Avenir Book</vt:lpstr>
      <vt:lpstr>Avenir Heavy</vt:lpstr>
      <vt:lpstr>Avenir Light</vt:lpstr>
      <vt:lpstr>Calibri</vt:lpstr>
      <vt:lpstr>Courier New</vt:lpstr>
      <vt:lpstr>Wingdings</vt:lpstr>
      <vt:lpstr>Arial</vt:lpstr>
      <vt:lpstr>ger_Training_Card_Template_ee</vt:lpstr>
      <vt:lpstr>LASS UNS IN DIE TIEFE GEHEN</vt:lpstr>
      <vt:lpstr>PowerPoint-Präsentation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41</cp:revision>
  <cp:lastPrinted>2015-11-04T18:08:13Z</cp:lastPrinted>
  <dcterms:created xsi:type="dcterms:W3CDTF">2015-03-26T08:30:55Z</dcterms:created>
  <dcterms:modified xsi:type="dcterms:W3CDTF">2015-11-04T18:14:39Z</dcterms:modified>
  <cp:category/>
</cp:coreProperties>
</file>