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72" y="856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06.08.15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2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2" y="704785"/>
            <a:ext cx="5960819" cy="461665"/>
          </a:xfrm>
        </p:spPr>
        <p:txBody>
          <a:bodyPr/>
          <a:lstStyle>
            <a:lvl1pPr algn="l">
              <a:defRPr cap="all">
                <a:latin typeface="Avenir Light"/>
                <a:cs typeface="Avenir Light"/>
              </a:defRPr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 marL="171450" indent="-171450">
              <a:buFont typeface="Arial"/>
              <a:buNone/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</a:pPr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1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8365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58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 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ee_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51" y="3999820"/>
            <a:ext cx="1028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_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8182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_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75024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4" name="Bild 3" descr="ee_ master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009" y="4007941"/>
            <a:ext cx="1054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8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06.08.15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FAM 05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6" r:id="rId4"/>
    <p:sldLayoutId id="2147483665" r:id="rId5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cap="all" baseline="0">
          <a:solidFill>
            <a:srgbClr val="229237"/>
          </a:solidFill>
          <a:latin typeface="Avenir Light"/>
          <a:ea typeface="+mn-ea"/>
          <a:cs typeface="Avenir Light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8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9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Avenir Heavy"/>
                <a:cs typeface="Avenir Heavy"/>
              </a:rPr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Time </a:t>
            </a:r>
            <a:r>
              <a:rPr lang="de-DE" dirty="0" err="1" smtClean="0"/>
              <a:t>Invested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Silke Kainzbauer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858838" y="1568452"/>
            <a:ext cx="6208164" cy="3294560"/>
          </a:xfrm>
        </p:spPr>
        <p:txBody>
          <a:bodyPr>
            <a:normAutofit/>
          </a:bodyPr>
          <a:lstStyle/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 smtClean="0"/>
              <a:t>Familienbesprechungen sind ein intensiver Gruppenprozess, den die Beteiligten ganz unterschiedlich erleben (siehe auch FAM 03 „Aufeinander hören“)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 smtClean="0"/>
              <a:t>Jeder Beteiligte trägt die Verantwortung, damit die Besprechung die Familie einen kleinen Schritt weiter in die Richtung bringt, für die sie sich gemeinsam entschieden hat </a:t>
            </a:r>
            <a:br>
              <a:rPr lang="de-DE" dirty="0" smtClean="0"/>
            </a:br>
            <a:r>
              <a:rPr lang="de-DE" dirty="0" smtClean="0"/>
              <a:t>(siehe auch FAM 01 „Wie wollen wir zusammenleben?“ zur Familienverfassung)</a:t>
            </a:r>
            <a:endParaRPr lang="de-DE" sz="1200" dirty="0"/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/>
              <a:t>Eine einfache Möglichkeit, Rückmeldung dafür zu bekommen, wie gut die Besprechungen laufen, ist, ein ROTI am Ende durchzuführen. ROTI steht für „</a:t>
            </a:r>
            <a:r>
              <a:rPr lang="de-DE" i="1" dirty="0" smtClean="0">
                <a:latin typeface="Avenir Heavy"/>
                <a:cs typeface="Avenir Heavy"/>
              </a:rPr>
              <a:t>R</a:t>
            </a:r>
            <a:r>
              <a:rPr lang="de-DE" i="1" dirty="0" smtClean="0"/>
              <a:t>eturn</a:t>
            </a:r>
            <a:r>
              <a:rPr lang="de-DE" b="1" i="1" dirty="0" smtClean="0"/>
              <a:t> </a:t>
            </a:r>
            <a:r>
              <a:rPr lang="de-DE" i="1" dirty="0" err="1" smtClean="0">
                <a:latin typeface="Avenir Heavy"/>
                <a:cs typeface="Avenir Heavy"/>
              </a:rPr>
              <a:t>o</a:t>
            </a:r>
            <a:r>
              <a:rPr lang="de-DE" i="1" dirty="0" err="1" smtClean="0"/>
              <a:t>f</a:t>
            </a:r>
            <a:r>
              <a:rPr lang="de-DE" b="1" i="1" dirty="0" smtClean="0"/>
              <a:t> </a:t>
            </a:r>
            <a:r>
              <a:rPr lang="de-DE" i="1" dirty="0" smtClean="0">
                <a:latin typeface="Avenir Heavy"/>
                <a:cs typeface="Avenir Heavy"/>
              </a:rPr>
              <a:t>t</a:t>
            </a:r>
            <a:r>
              <a:rPr lang="de-DE" i="1" dirty="0" smtClean="0"/>
              <a:t>ime</a:t>
            </a:r>
            <a:r>
              <a:rPr lang="de-DE" b="1" i="1" dirty="0" smtClean="0"/>
              <a:t> </a:t>
            </a:r>
            <a:r>
              <a:rPr lang="de-DE" b="1" i="1" dirty="0" err="1" smtClean="0">
                <a:latin typeface="Avenir Heavy"/>
                <a:cs typeface="Avenir Heavy"/>
              </a:rPr>
              <a:t>i</a:t>
            </a:r>
            <a:r>
              <a:rPr lang="de-DE" i="1" dirty="0" err="1" smtClean="0"/>
              <a:t>nvested</a:t>
            </a:r>
            <a:r>
              <a:rPr lang="de-DE" i="1" dirty="0" smtClean="0"/>
              <a:t>“ </a:t>
            </a:r>
            <a:r>
              <a:rPr lang="de-DE" dirty="0" smtClean="0"/>
              <a:t>und ist ein Maß dafür, ob ich persönlich das Gefühl habe, dass mir die Besprechung etwas gebracht hat und ob dies im Verhältnis zur investierten Zeit steht.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/>
              <a:t>Eine ROTI ist ein einfacher Indikator dafür, ob die Besprechungen in der aktuellen Form noch </a:t>
            </a:r>
            <a:r>
              <a:rPr lang="de-DE" dirty="0"/>
              <a:t>passen oder ob die Familie etwas daran verändern sollte, lange bevor es immer schwerer </a:t>
            </a:r>
            <a:r>
              <a:rPr lang="de-DE" dirty="0"/>
              <a:t>fällt, gemeinsame Zeit für die Besprechungen zu finden oder Teilnehmer ungeduldig werden, weil es zu lange dauert.</a:t>
            </a:r>
            <a:r>
              <a:rPr lang="de-DE" dirty="0"/>
              <a:t> </a:t>
            </a:r>
            <a:endParaRPr lang="de-DE" dirty="0" smtClean="0"/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 smtClean="0"/>
              <a:t>Wenn </a:t>
            </a:r>
            <a:r>
              <a:rPr lang="de-DE" dirty="0"/>
              <a:t>die gesamte Familie ernsthaft daran arbeiten möchte, das Zusammenleben für alle schöner zu gestalten, sollte die Begeisterung für </a:t>
            </a:r>
            <a:r>
              <a:rPr lang="de-DE" dirty="0" smtClean="0"/>
              <a:t>diese Art der Auseinandersetzung und </a:t>
            </a:r>
            <a:r>
              <a:rPr lang="de-DE" dirty="0"/>
              <a:t>damit auch der ROTI-Wert über die Besprechungen hinweg steigen oder sich auf hohem Niveau einpendeln. </a:t>
            </a:r>
          </a:p>
          <a:p>
            <a:pPr>
              <a:lnSpc>
                <a:spcPts val="1200"/>
              </a:lnSpc>
              <a:spcBef>
                <a:spcPts val="600"/>
              </a:spcBef>
            </a:pPr>
            <a:r>
              <a:rPr lang="de-DE" dirty="0"/>
              <a:t>Wenn die Bewertungen nicht gut ausfallen, kann dies zum Anlass genommen werden, darüber nachzudenken/zu diskutieren, wie es sein müsste, damit man ein „sehr gut“ vergeben kann bzw. was man verändern könnte. Hierbei ist jeder in der </a:t>
            </a:r>
            <a:r>
              <a:rPr lang="de-DE" dirty="0" smtClean="0"/>
              <a:t>Verantwortung</a:t>
            </a:r>
            <a:r>
              <a:rPr lang="de-DE" dirty="0"/>
              <a:t> </a:t>
            </a:r>
            <a:r>
              <a:rPr lang="de-DE" dirty="0" smtClean="0"/>
              <a:t>und jede Meinung ist gleich wichtig.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Rot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50" y="1380570"/>
            <a:ext cx="2000250" cy="1847850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270349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de-DE" sz="1200" b="1" dirty="0" smtClean="0"/>
              <a:t>Malt </a:t>
            </a:r>
            <a:r>
              <a:rPr lang="de-DE" sz="1200" dirty="0" smtClean="0"/>
              <a:t>5 </a:t>
            </a:r>
            <a:r>
              <a:rPr lang="de-DE" sz="1200" dirty="0"/>
              <a:t>Kreise auf einem </a:t>
            </a:r>
            <a:r>
              <a:rPr lang="de-DE" sz="1200" dirty="0" err="1" smtClean="0"/>
              <a:t>grossen</a:t>
            </a:r>
            <a:r>
              <a:rPr lang="de-DE" sz="1200" dirty="0" smtClean="0"/>
              <a:t> </a:t>
            </a:r>
            <a:r>
              <a:rPr lang="de-DE" sz="1200" dirty="0"/>
              <a:t>P</a:t>
            </a:r>
            <a:r>
              <a:rPr lang="de-DE" sz="1200" dirty="0" smtClean="0"/>
              <a:t>apier  (Flipchart) übereinander.</a:t>
            </a:r>
          </a:p>
          <a:p>
            <a:pPr>
              <a:spcBef>
                <a:spcPts val="800"/>
              </a:spcBef>
            </a:pPr>
            <a:r>
              <a:rPr lang="de-DE" sz="1200" dirty="0" smtClean="0"/>
              <a:t>Beschriftet sie von oben </a:t>
            </a:r>
            <a:r>
              <a:rPr lang="de-DE" sz="1200" dirty="0"/>
              <a:t>nach unten mit 5 </a:t>
            </a:r>
            <a:r>
              <a:rPr lang="de-DE" sz="1200" dirty="0" smtClean="0"/>
              <a:t>– 1.</a:t>
            </a:r>
          </a:p>
          <a:p>
            <a:pPr>
              <a:spcBef>
                <a:spcPts val="800"/>
              </a:spcBef>
            </a:pPr>
            <a:r>
              <a:rPr lang="de-DE" sz="1200" dirty="0" smtClean="0"/>
              <a:t>Bittet alle Teilnehmer der Besprechung, am Ende in </a:t>
            </a:r>
            <a:r>
              <a:rPr lang="de-DE" sz="1200" dirty="0"/>
              <a:t>den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entsprechenden </a:t>
            </a:r>
            <a:r>
              <a:rPr lang="de-DE" sz="1200" dirty="0"/>
              <a:t>Kreis ein Kreuz machen, je nach dem wie </a:t>
            </a:r>
            <a:r>
              <a:rPr lang="de-DE" sz="1200" dirty="0" smtClean="0"/>
              <a:t>gut </a:t>
            </a:r>
            <a:br>
              <a:rPr lang="de-DE" sz="1200" dirty="0" smtClean="0"/>
            </a:br>
            <a:r>
              <a:rPr lang="de-DE" sz="1200" dirty="0" smtClean="0"/>
              <a:t>die </a:t>
            </a:r>
            <a:r>
              <a:rPr lang="de-DE" sz="1200" dirty="0"/>
              <a:t>Zeit in der Retro nach ihrem persönlichen Gefühl investiert war. </a:t>
            </a:r>
            <a:endParaRPr lang="de-DE" sz="1200" dirty="0" smtClean="0"/>
          </a:p>
          <a:p>
            <a:pPr>
              <a:spcBef>
                <a:spcPts val="800"/>
              </a:spcBef>
            </a:pPr>
            <a:r>
              <a:rPr lang="de-DE" sz="1200" dirty="0" smtClean="0"/>
              <a:t>5 bedeutet dabei „sehr </a:t>
            </a:r>
            <a:r>
              <a:rPr lang="de-DE" sz="1200" dirty="0"/>
              <a:t>gut“, 1 bedeutet „sehr schlecht“</a:t>
            </a:r>
            <a:r>
              <a:rPr lang="de-DE" sz="1200" dirty="0" smtClean="0"/>
              <a:t>.</a:t>
            </a:r>
          </a:p>
          <a:p>
            <a:pPr>
              <a:spcBef>
                <a:spcPts val="800"/>
              </a:spcBef>
            </a:pPr>
            <a:r>
              <a:rPr lang="de-DE" sz="1200" dirty="0"/>
              <a:t>Führt dies in 4 Familienbesprechungen über einen Zeitraum von 6 Wochen </a:t>
            </a:r>
            <a:r>
              <a:rPr lang="de-DE" sz="1200" dirty="0" smtClean="0"/>
              <a:t>durch.</a:t>
            </a:r>
          </a:p>
          <a:p>
            <a:pPr>
              <a:spcBef>
                <a:spcPts val="800"/>
              </a:spcBef>
            </a:pPr>
            <a:r>
              <a:rPr lang="de-DE" sz="1200" dirty="0" smtClean="0"/>
              <a:t>In weiteren Besprechungen können </a:t>
            </a:r>
            <a:r>
              <a:rPr lang="de-DE" sz="1200" dirty="0"/>
              <a:t>die ROTI-Durchschnitte der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vorherigen Familiengespräche einfach </a:t>
            </a:r>
            <a:r>
              <a:rPr lang="de-DE" sz="1200" dirty="0"/>
              <a:t>nur miteinander verglichen </a:t>
            </a:r>
            <a:r>
              <a:rPr lang="de-DE" sz="1200" dirty="0" smtClean="0"/>
              <a:t>oder</a:t>
            </a:r>
            <a:br>
              <a:rPr lang="de-DE" sz="1200" dirty="0" smtClean="0"/>
            </a:br>
            <a:r>
              <a:rPr lang="de-DE" sz="1200" dirty="0" smtClean="0"/>
              <a:t> </a:t>
            </a:r>
            <a:r>
              <a:rPr lang="de-DE" sz="1200" dirty="0"/>
              <a:t>in ein Diagramm </a:t>
            </a:r>
            <a:r>
              <a:rPr lang="de-DE" sz="1200" dirty="0" smtClean="0"/>
              <a:t>eingetragen </a:t>
            </a:r>
            <a:r>
              <a:rPr lang="de-DE" sz="1200" dirty="0"/>
              <a:t>werden. </a:t>
            </a:r>
            <a:endParaRPr lang="de-DE" sz="1200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_e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ger_Training_Card_Template_ee.potx</Template>
  <TotalTime>0</TotalTime>
  <Words>88</Words>
  <Application>Microsoft Macintosh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ger_Training_Card_Template_ee</vt:lpstr>
      <vt:lpstr>Return of Time Invested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43</cp:revision>
  <cp:lastPrinted>2015-03-26T09:33:33Z</cp:lastPrinted>
  <dcterms:created xsi:type="dcterms:W3CDTF">2015-03-26T08:30:55Z</dcterms:created>
  <dcterms:modified xsi:type="dcterms:W3CDTF">2015-08-06T13:32:08Z</dcterms:modified>
  <cp:category/>
</cp:coreProperties>
</file>