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103">
          <p15:clr>
            <a:srgbClr val="A4A3A4"/>
          </p15:clr>
        </p15:guide>
        <p15:guide id="2" pos="7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CD5E7"/>
    <a:srgbClr val="1191D1"/>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31"/>
    <p:restoredTop sz="94671"/>
  </p:normalViewPr>
  <p:slideViewPr>
    <p:cSldViewPr snapToGrid="0" snapToObjects="1">
      <p:cViewPr>
        <p:scale>
          <a:sx n="200" d="100"/>
          <a:sy n="200" d="100"/>
        </p:scale>
        <p:origin x="-408" y="1056"/>
      </p:cViewPr>
      <p:guideLst>
        <p:guide orient="horz" pos="1103"/>
        <p:guide pos="772"/>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creativecommons.org/licenses/by-nc-nd/4.0/" TargetMode="External"/><Relationship Id="rId3" Type="http://schemas.openxmlformats.org/officeDocument/2006/relationships/image" Target="../media/image3.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545546"/>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45255"/>
            <a:ext cx="5293995" cy="462329"/>
          </a:xfrm>
        </p:spPr>
        <p:txBody>
          <a:bodyPr>
            <a:normAutofit/>
          </a:bodyPr>
          <a:lstStyle>
            <a:lvl1pPr marL="0" indent="0" algn="l">
              <a:buNone/>
              <a:defRPr sz="2300">
                <a:solidFill>
                  <a:srgbClr val="1191D1"/>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 typeface="Wingdings" charset="2"/>
              <a:buChar char=""/>
              <a:defRPr/>
            </a:lvl1pPr>
            <a:lvl2pPr marL="536575" indent="-252413">
              <a:lnSpc>
                <a:spcPct val="150000"/>
              </a:lnSpc>
              <a:buSzPct val="170000"/>
              <a:buFont typeface="Wingdings" charset="2"/>
              <a:buChar char=""/>
              <a:tabLst/>
              <a:defRPr/>
            </a:lvl2pPr>
            <a:lvl3pPr marL="1074738" indent="-268288">
              <a:lnSpc>
                <a:spcPct val="150000"/>
              </a:lnSpc>
              <a:buSzPct val="170000"/>
              <a:buFont typeface="Wingdings" charset="2"/>
              <a:buChar char=""/>
              <a:defRPr/>
            </a:lvl3pPr>
            <a:lvl4pPr marL="1525588" indent="-315913">
              <a:lnSpc>
                <a:spcPct val="150000"/>
              </a:lnSpc>
              <a:buSzPct val="170000"/>
              <a:buFont typeface="Wingdings" charset="2"/>
              <a:buChar char=""/>
              <a:defRPr/>
            </a:lvl4pPr>
            <a:lvl5pPr marL="1884363" indent="-271463">
              <a:lnSpc>
                <a:spcPct val="150000"/>
              </a:lnSpc>
              <a:buSzPct val="170000"/>
              <a:buFont typeface="Wingdings" charset="2"/>
              <a:buChar char=""/>
              <a:defRPr/>
            </a:lvl5p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extfeld 11"/>
          <p:cNvSpPr txBox="1"/>
          <p:nvPr userDrawn="1"/>
        </p:nvSpPr>
        <p:spPr>
          <a:xfrm>
            <a:off x="1174413" y="873312"/>
            <a:ext cx="3673457" cy="461665"/>
          </a:xfrm>
          <a:prstGeom prst="rect">
            <a:avLst/>
          </a:prstGeom>
          <a:noFill/>
        </p:spPr>
        <p:txBody>
          <a:bodyPr wrap="square" rtlCol="0">
            <a:spAutoFit/>
          </a:bodyPr>
          <a:lstStyle/>
          <a:p>
            <a:r>
              <a:rPr lang="de-DE" sz="2400" dirty="0" smtClean="0">
                <a:solidFill>
                  <a:srgbClr val="1191D1"/>
                </a:solidFill>
                <a:latin typeface="Avenir Heavy"/>
                <a:cs typeface="Avenir Heavy"/>
              </a:rPr>
              <a:t>TRAININGS</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4" name="Textfeld 3"/>
          <p:cNvSpPr txBox="1"/>
          <p:nvPr userDrawn="1"/>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30.11.15</a:t>
            </a:fld>
            <a:endParaRPr lang="de-DE" sz="600" dirty="0">
              <a:solidFill>
                <a:srgbClr val="5D5E5F"/>
              </a:solidFill>
              <a:latin typeface="Avenir Light"/>
              <a:cs typeface="Avenir Light"/>
            </a:endParaRPr>
          </a:p>
        </p:txBody>
      </p:sp>
      <p:sp>
        <p:nvSpPr>
          <p:cNvPr id="5" name="Shape 7"/>
          <p:cNvSpPr/>
          <p:nvPr userDrawn="1"/>
        </p:nvSpPr>
        <p:spPr>
          <a:xfrm>
            <a:off x="1619767" y="4952581"/>
            <a:ext cx="4164935"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a:t>
            </a:r>
            <a:r>
              <a:rPr sz="600" dirty="0">
                <a:latin typeface="Avenir Light"/>
                <a:ea typeface="Calibri"/>
                <a:cs typeface="Avenir Light"/>
                <a:sym typeface="Calibri"/>
                <a:hlinkClick r:id="rId2"/>
              </a:rPr>
              <a:t>http://creativecommons.org/licenses/by-nc-nd/4.0/</a:t>
            </a:r>
            <a:r>
              <a:rPr sz="600" dirty="0">
                <a:latin typeface="Avenir Light"/>
                <a:ea typeface="Calibri"/>
                <a:cs typeface="Avenir Light"/>
                <a:sym typeface="Calibri"/>
              </a:rPr>
              <a:t>.</a:t>
            </a:r>
          </a:p>
        </p:txBody>
      </p:sp>
      <p:pic>
        <p:nvPicPr>
          <p:cNvPr id="6" name="pasted-image.tif"/>
          <p:cNvPicPr/>
          <p:nvPr userDrawn="1"/>
        </p:nvPicPr>
        <p:blipFill>
          <a:blip r:embed="rId3">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24550"/>
            <a:ext cx="4612406" cy="461665"/>
          </a:xfrm>
        </p:spPr>
        <p:txBody>
          <a:bodyPr/>
          <a:lstStyle>
            <a:lvl1pPr algn="l">
              <a:defRPr/>
            </a:lvl1pPr>
          </a:lstStyle>
          <a:p>
            <a:r>
              <a:rPr lang="de-DE" smtClean="0"/>
              <a:t>Mastertitelformat bearbeiten</a:t>
            </a:r>
            <a:endParaRPr lang="de-DE" dirty="0"/>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483044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smtClean="0"/>
              <a:t>Mastertitelformat bearbeiten</a:t>
            </a:r>
            <a:endParaRPr lang="de-DE"/>
          </a:p>
        </p:txBody>
      </p:sp>
      <p:sp>
        <p:nvSpPr>
          <p:cNvPr id="3" name="Datumsplatzhalter 2"/>
          <p:cNvSpPr>
            <a:spLocks noGrp="1"/>
          </p:cNvSpPr>
          <p:nvPr>
            <p:ph type="dt" sz="half" idx="10"/>
          </p:nvPr>
        </p:nvSpPr>
        <p:spPr>
          <a:xfrm>
            <a:off x="378144" y="4940886"/>
            <a:ext cx="1764665" cy="283817"/>
          </a:xfrm>
          <a:prstGeom prst="rect">
            <a:avLst/>
          </a:prstGeom>
        </p:spPr>
        <p:txBody>
          <a:bodyPr/>
          <a:lstStyle/>
          <a:p>
            <a:fld id="{FF5B2BAF-DF38-0A48-A798-0C06E514FD52}" type="datetimeFigureOut">
              <a:rPr lang="de-DE" smtClean="0"/>
              <a:t>30.11.15</a:t>
            </a:fld>
            <a:endParaRPr lang="de-DE" dirty="0"/>
          </a:p>
        </p:txBody>
      </p:sp>
      <p:sp>
        <p:nvSpPr>
          <p:cNvPr id="4" name="Fußzeilenplatzhalter 3"/>
          <p:cNvSpPr>
            <a:spLocks noGrp="1"/>
          </p:cNvSpPr>
          <p:nvPr>
            <p:ph type="ftr" sz="quarter" idx="11"/>
          </p:nvPr>
        </p:nvSpPr>
        <p:spPr>
          <a:xfrm>
            <a:off x="2583974" y="4940886"/>
            <a:ext cx="2394903" cy="283817"/>
          </a:xfrm>
          <a:prstGeom prst="rect">
            <a:avLst/>
          </a:prstGeom>
        </p:spPr>
        <p:txBody>
          <a:bodyPr/>
          <a:lstStyle/>
          <a:p>
            <a:endParaRPr lang="de-DE"/>
          </a:p>
        </p:txBody>
      </p:sp>
      <p:sp>
        <p:nvSpPr>
          <p:cNvPr id="5" name="Foliennummernplatzhalter 4"/>
          <p:cNvSpPr>
            <a:spLocks noGrp="1"/>
          </p:cNvSpPr>
          <p:nvPr>
            <p:ph type="sldNum" sz="quarter" idx="12"/>
          </p:nvPr>
        </p:nvSpPr>
        <p:spPr>
          <a:xfrm>
            <a:off x="5420044" y="4940886"/>
            <a:ext cx="1764665" cy="283817"/>
          </a:xfrm>
          <a:prstGeom prst="rect">
            <a:avLst/>
          </a:prstGeom>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 Id="rId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userDrawn="1"/>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itelplatzhalter 1"/>
          <p:cNvSpPr>
            <a:spLocks noGrp="1"/>
          </p:cNvSpPr>
          <p:nvPr>
            <p:ph type="title"/>
          </p:nvPr>
        </p:nvSpPr>
        <p:spPr>
          <a:xfrm>
            <a:off x="1173163" y="843323"/>
            <a:ext cx="4358863" cy="461665"/>
          </a:xfrm>
          <a:prstGeom prst="rect">
            <a:avLst/>
          </a:prstGeom>
          <a:noFill/>
        </p:spPr>
        <p:txBody>
          <a:bodyPr wrap="square" rtlCol="0">
            <a:spAutoFit/>
          </a:bodyPr>
          <a:lstStyle/>
          <a:p>
            <a:r>
              <a:rPr lang="de-DE" sz="2400" dirty="0" smtClean="0">
                <a:solidFill>
                  <a:srgbClr val="1191D1"/>
                </a:solidFill>
                <a:latin typeface="Avenir Heavy"/>
                <a:cs typeface="Avenir Heavy"/>
              </a:rPr>
              <a:t>TEXT </a:t>
            </a:r>
            <a:r>
              <a:rPr lang="de-DE" sz="2400" dirty="0" smtClean="0">
                <a:solidFill>
                  <a:srgbClr val="1191D1"/>
                </a:solidFill>
                <a:latin typeface="Avenir Light"/>
                <a:cs typeface="Avenir Light"/>
              </a:rPr>
              <a:t>AUFGABEN</a:t>
            </a:r>
            <a:endParaRPr lang="de-DE" sz="2300" dirty="0">
              <a:solidFill>
                <a:srgbClr val="1191D1"/>
              </a:solidFill>
              <a:latin typeface="Avenir Light"/>
              <a:cs typeface="Avenir Light"/>
            </a:endParaRPr>
          </a:p>
        </p:txBody>
      </p:sp>
      <p:sp>
        <p:nvSpPr>
          <p:cNvPr id="3" name="Textplatzhalter 2"/>
          <p:cNvSpPr>
            <a:spLocks noGrp="1"/>
          </p:cNvSpPr>
          <p:nvPr>
            <p:ph type="body" idx="1"/>
          </p:nvPr>
        </p:nvSpPr>
        <p:spPr>
          <a:xfrm>
            <a:off x="858838" y="1568452"/>
            <a:ext cx="6011545" cy="3133835"/>
          </a:xfrm>
          <a:prstGeom prst="rect">
            <a:avLst/>
          </a:prstGeom>
          <a:noFill/>
        </p:spPr>
        <p:txBody>
          <a:bodyPr vert="horz" lIns="80678" tIns="40339" rIns="80678" bIns="40339" rtlCol="0">
            <a:normAutofit/>
          </a:bodyPr>
          <a:lstStyle/>
          <a:p>
            <a:pPr lvl="0"/>
            <a:r>
              <a:rPr lang="de-DE" dirty="0" smtClean="0"/>
              <a:t>Mastertextformat bearbeiten</a:t>
            </a:r>
          </a:p>
          <a:p>
            <a:pPr lvl="0"/>
            <a:endParaRPr lang="de-DE" dirty="0" smtClean="0"/>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Rechteck 7"/>
          <p:cNvSpPr/>
          <p:nvPr/>
        </p:nvSpPr>
        <p:spPr>
          <a:xfrm>
            <a:off x="0" y="0"/>
            <a:ext cx="7562850" cy="61450"/>
          </a:xfrm>
          <a:prstGeom prst="rect">
            <a:avLst/>
          </a:prstGeom>
          <a:solidFill>
            <a:srgbClr val="9CD5E7"/>
          </a:solidFill>
          <a:ln>
            <a:solidFill>
              <a:srgbClr val="9CD5E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1191D1"/>
          </a:solidFill>
          <a:ln>
            <a:solidFill>
              <a:srgbClr val="1191D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b="0" baseline="0" dirty="0" smtClean="0">
                <a:solidFill>
                  <a:schemeClr val="bg1"/>
                </a:solidFill>
                <a:latin typeface="Avenir Book"/>
                <a:cs typeface="Avenir Book"/>
              </a:rPr>
              <a:t> </a:t>
            </a:r>
            <a:r>
              <a:rPr lang="de-DE" sz="1050" b="0" baseline="0" dirty="0" smtClean="0">
                <a:solidFill>
                  <a:schemeClr val="bg1"/>
                </a:solidFill>
                <a:latin typeface="Avenir Heavy"/>
                <a:cs typeface="Avenir Heavy"/>
              </a:rPr>
              <a:t>IDE 07</a:t>
            </a:r>
            <a:endParaRPr lang="de-DE" sz="1050" b="1" dirty="0">
              <a:solidFill>
                <a:schemeClr val="bg1"/>
              </a:solidFill>
              <a:latin typeface="Avenir Heavy"/>
              <a:cs typeface="Avenir Heavy"/>
            </a:endParaRPr>
          </a:p>
        </p:txBody>
      </p:sp>
      <p:pic>
        <p:nvPicPr>
          <p:cNvPr id="11" name="Bild 10" descr="Agile-Moves_neu.png"/>
          <p:cNvPicPr>
            <a:picLocks noChangeAspect="1"/>
          </p:cNvPicPr>
          <p:nvPr/>
        </p:nvPicPr>
        <p:blipFill rotWithShape="1">
          <a:blip r:embed="rId6">
            <a:extLst>
              <a:ext uri="{28A0092B-C50C-407E-A947-70E740481C1C}">
                <a14:useLocalDpi xmlns:a14="http://schemas.microsoft.com/office/drawing/2010/main" val="0"/>
              </a:ext>
            </a:extLst>
          </a:blip>
          <a:srcRect l="41251" t="11643" r="41617" b="41498"/>
          <a:stretch/>
        </p:blipFill>
        <p:spPr>
          <a:xfrm>
            <a:off x="218218" y="589976"/>
            <a:ext cx="886754" cy="808932"/>
          </a:xfrm>
          <a:prstGeom prst="rect">
            <a:avLst/>
          </a:prstGeom>
        </p:spPr>
      </p:pic>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Lst>
  <p:txStyles>
    <p:titleStyle>
      <a:lvl1pPr algn="l" defTabSz="403388" rtl="0" eaLnBrk="1" latinLnBrk="0" hangingPunct="1">
        <a:spcBef>
          <a:spcPct val="0"/>
        </a:spcBef>
        <a:buNone/>
        <a:defRPr lang="de-DE" sz="2400" b="0" kern="1200" cap="all" baseline="0">
          <a:solidFill>
            <a:srgbClr val="1191D1"/>
          </a:solidFill>
          <a:latin typeface="Avenir Heavy"/>
          <a:ea typeface="+mn-ea"/>
          <a:cs typeface="Avenir Heavy"/>
        </a:defRPr>
      </a:lvl1pPr>
    </p:titleStyle>
    <p:bodyStyle>
      <a:lvl1pPr marL="0" indent="0" algn="l" defTabSz="403388" rtl="0" eaLnBrk="1" latinLnBrk="0" hangingPunct="1">
        <a:spcBef>
          <a:spcPct val="20000"/>
        </a:spcBef>
        <a:buClr>
          <a:srgbClr val="1191D1"/>
        </a:buClr>
        <a:buSzPct val="190000"/>
        <a:buFontTx/>
        <a:buNone/>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1191D1"/>
        </a:buClr>
        <a:buSzPct val="190000"/>
        <a:buFontTx/>
        <a:buBlip>
          <a:blip r:embed="rId7"/>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48707" y="654182"/>
            <a:ext cx="5703570" cy="461665"/>
          </a:xfrm>
        </p:spPr>
        <p:txBody>
          <a:bodyPr/>
          <a:lstStyle/>
          <a:p>
            <a:r>
              <a:rPr lang="de-DE" cap="all" dirty="0" smtClean="0"/>
              <a:t>Ideen </a:t>
            </a:r>
            <a:r>
              <a:rPr lang="de-DE" cap="all" dirty="0" smtClean="0">
                <a:latin typeface="Avenir Light"/>
                <a:cs typeface="Avenir Light"/>
              </a:rPr>
              <a:t>Priorisieren</a:t>
            </a:r>
            <a:endParaRPr lang="de-DE" dirty="0">
              <a:latin typeface="Avenir Light"/>
              <a:cs typeface="Avenir Light"/>
            </a:endParaRPr>
          </a:p>
        </p:txBody>
      </p:sp>
      <p:sp>
        <p:nvSpPr>
          <p:cNvPr id="6" name="Textplatzhalter 2"/>
          <p:cNvSpPr>
            <a:spLocks noGrp="1"/>
          </p:cNvSpPr>
          <p:nvPr>
            <p:ph idx="13"/>
          </p:nvPr>
        </p:nvSpPr>
        <p:spPr>
          <a:xfrm>
            <a:off x="858838" y="1568452"/>
            <a:ext cx="6266026" cy="3098797"/>
          </a:xfrm>
        </p:spPr>
        <p:txBody>
          <a:bodyPr>
            <a:noAutofit/>
          </a:bodyPr>
          <a:lstStyle/>
          <a:p>
            <a:pPr marL="269875" lvl="1" indent="-225425">
              <a:lnSpc>
                <a:spcPts val="1300"/>
              </a:lnSpc>
              <a:spcBef>
                <a:spcPts val="600"/>
              </a:spcBef>
            </a:pPr>
            <a:r>
              <a:rPr lang="de-DE" sz="900" dirty="0" smtClean="0"/>
              <a:t>Du gibst Deinen Ideen mehr Raum, wenn Du Dich mit Ihnen auseinandersetzt.</a:t>
            </a:r>
          </a:p>
          <a:p>
            <a:pPr marL="269875" lvl="1" indent="-225425">
              <a:lnSpc>
                <a:spcPts val="1300"/>
              </a:lnSpc>
              <a:spcBef>
                <a:spcPts val="600"/>
              </a:spcBef>
            </a:pPr>
            <a:r>
              <a:rPr lang="de-DE" sz="900" dirty="0" smtClean="0"/>
              <a:t>Am Anfang ist eine Idee wie ein sehr zartes Pflänzchen und deshalb ist es gut, sie einfach zu notieren. Das reicht völlig fürs Erste. Dann kann sie in Ruhe reifen oder wachsen.</a:t>
            </a:r>
          </a:p>
          <a:p>
            <a:pPr marL="269875" lvl="1" indent="-225425">
              <a:lnSpc>
                <a:spcPts val="1300"/>
              </a:lnSpc>
              <a:spcBef>
                <a:spcPts val="600"/>
              </a:spcBef>
            </a:pPr>
            <a:r>
              <a:rPr lang="de-DE" sz="900" dirty="0" smtClean="0"/>
              <a:t>Wenn sie etwas stabiler geworden ist, kannst Du sie kategorisieren (siehe IDE 03 „Muster in meinen Ideen“) und ihr eine Zielorientierung geben (siehe IDE 06 „Wann ist meine Idee Realität“?).</a:t>
            </a:r>
          </a:p>
          <a:p>
            <a:pPr marL="269875" lvl="1" indent="-225425">
              <a:lnSpc>
                <a:spcPts val="1300"/>
              </a:lnSpc>
              <a:spcBef>
                <a:spcPts val="600"/>
              </a:spcBef>
            </a:pPr>
            <a:r>
              <a:rPr lang="de-DE" sz="900" dirty="0" smtClean="0"/>
              <a:t>Eine weitere Möglichkeit der Auseinandersetzung mit Deinen Ideen ist, sie zu gewichten bzw. zu priorisieren. </a:t>
            </a:r>
          </a:p>
          <a:p>
            <a:pPr marL="269875" lvl="1" indent="-225425">
              <a:lnSpc>
                <a:spcPts val="1300"/>
              </a:lnSpc>
              <a:spcBef>
                <a:spcPts val="600"/>
              </a:spcBef>
            </a:pPr>
            <a:r>
              <a:rPr lang="de-DE" sz="900" dirty="0" smtClean="0"/>
              <a:t>Das kannst Du auf verschiedene Art und Weise machen, z.B. durch eine Sternebewertung oder sie einfach durch die Reihenfolge in Deinem </a:t>
            </a:r>
            <a:r>
              <a:rPr lang="de-DE" sz="900" dirty="0" err="1" smtClean="0"/>
              <a:t>Backlog</a:t>
            </a:r>
            <a:r>
              <a:rPr lang="de-DE" sz="900" dirty="0" smtClean="0"/>
              <a:t>.</a:t>
            </a:r>
          </a:p>
          <a:p>
            <a:pPr marL="269875" lvl="1" indent="-225425">
              <a:lnSpc>
                <a:spcPts val="1300"/>
              </a:lnSpc>
              <a:spcBef>
                <a:spcPts val="600"/>
              </a:spcBef>
            </a:pPr>
            <a:r>
              <a:rPr lang="de-DE" sz="900" dirty="0" smtClean="0"/>
              <a:t>Deine aus Deiner persönlichen Sicht wichtigsten Ideen haben dann die höchste Bewertung oder stehen ganz oben, Du hast Dich mit Ihnen unter einem neuen Aspekt auseinandergesetzt und sie </a:t>
            </a:r>
            <a:r>
              <a:rPr lang="de-DE" sz="900" dirty="0" err="1" smtClean="0"/>
              <a:t>ggf</a:t>
            </a:r>
            <a:r>
              <a:rPr lang="de-DE" sz="900" dirty="0" smtClean="0"/>
              <a:t>, auch ergänzt oder verfeinert.</a:t>
            </a:r>
          </a:p>
          <a:p>
            <a:pPr marL="269875" lvl="1" indent="-225425">
              <a:lnSpc>
                <a:spcPts val="1300"/>
              </a:lnSpc>
              <a:spcBef>
                <a:spcPts val="600"/>
              </a:spcBef>
            </a:pPr>
            <a:r>
              <a:rPr lang="de-DE" sz="900" dirty="0" smtClean="0"/>
              <a:t>Vor allem aber hast Du Deine Wahrnehmung hinsichtlich der Wertigkeit Deiner Ideen trainiert. Du bekommst ein Gefühl dafür, welche Ideen verworfen werden können und welche weiterentwickelt werden sollten. </a:t>
            </a:r>
          </a:p>
          <a:p>
            <a:pPr marL="269875" lvl="1" indent="-225425">
              <a:lnSpc>
                <a:spcPts val="1300"/>
              </a:lnSpc>
              <a:spcBef>
                <a:spcPts val="600"/>
              </a:spcBef>
            </a:pPr>
            <a:r>
              <a:rPr lang="de-DE" sz="900" dirty="0" smtClean="0"/>
              <a:t>Es ist jedoch wichtig, den </a:t>
            </a:r>
            <a:r>
              <a:rPr lang="de-DE" sz="900" dirty="0" err="1" smtClean="0"/>
              <a:t>Ideenfluß</a:t>
            </a:r>
            <a:r>
              <a:rPr lang="de-DE" sz="900" dirty="0" smtClean="0"/>
              <a:t> nicht durch eine vorschnelle Bewertung abzuwürgen und weiterhin kontinuierlich Deine Ideen aufzuschreiben. Du würdest sonst Pflänzchen ausreißen, von denen Du nicht weißt, wozu sie heranreifen können.</a:t>
            </a:r>
          </a:p>
        </p:txBody>
      </p:sp>
      <p:sp>
        <p:nvSpPr>
          <p:cNvPr id="7" name="Untertitel 2"/>
          <p:cNvSpPr txBox="1">
            <a:spLocks/>
          </p:cNvSpPr>
          <p:nvPr/>
        </p:nvSpPr>
        <p:spPr>
          <a:xfrm>
            <a:off x="1166813" y="973847"/>
            <a:ext cx="5293995" cy="462329"/>
          </a:xfrm>
          <a:prstGeom prst="rect">
            <a:avLst/>
          </a:prstGeom>
          <a:noFill/>
        </p:spPr>
        <p:txBody>
          <a:bodyPr vert="horz" lIns="80678" tIns="40339" rIns="80678" bIns="40339" rtlCol="0">
            <a:normAutofit/>
          </a:bodyPr>
          <a:lstStyle>
            <a:lvl1pPr marL="0" indent="0" algn="l" defTabSz="403388" rtl="0" eaLnBrk="1" latinLnBrk="0" hangingPunct="1">
              <a:spcBef>
                <a:spcPct val="20000"/>
              </a:spcBef>
              <a:buClr>
                <a:srgbClr val="1191D1"/>
              </a:buClr>
              <a:buSzPct val="190000"/>
              <a:buFontTx/>
              <a:buNone/>
              <a:defRPr sz="2300" kern="1200">
                <a:solidFill>
                  <a:srgbClr val="1191D1"/>
                </a:solidFill>
                <a:latin typeface="Avenir Book"/>
                <a:ea typeface="+mn-ea"/>
                <a:cs typeface="Avenir Book"/>
              </a:defRPr>
            </a:lvl1pPr>
            <a:lvl2pPr marL="403388"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2pPr>
            <a:lvl3pPr marL="806775"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3pPr>
            <a:lvl4pPr marL="1210163"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4pPr>
            <a:lvl5pPr marL="1613550" indent="0" algn="ctr" defTabSz="403388" rtl="0" eaLnBrk="1" latinLnBrk="0" hangingPunct="1">
              <a:spcBef>
                <a:spcPct val="20000"/>
              </a:spcBef>
              <a:buClr>
                <a:srgbClr val="1191D1"/>
              </a:buClr>
              <a:buSzPct val="190000"/>
              <a:buFontTx/>
              <a:buNone/>
              <a:defRPr sz="1000" kern="1200">
                <a:solidFill>
                  <a:schemeClr val="tx1">
                    <a:tint val="75000"/>
                  </a:schemeClr>
                </a:solidFill>
                <a:latin typeface="Avenir Light"/>
                <a:ea typeface="+mn-ea"/>
                <a:cs typeface="Avenir Light"/>
              </a:defRPr>
            </a:lvl5pPr>
            <a:lvl6pPr marL="2016938"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6pPr>
            <a:lvl7pPr marL="2420325"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7pPr>
            <a:lvl8pPr marL="2823713"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8pPr>
            <a:lvl9pPr marL="3227100" indent="0" algn="ctr" defTabSz="403388" rtl="0" eaLnBrk="1" latinLnBrk="0" hangingPunct="1">
              <a:spcBef>
                <a:spcPct val="20000"/>
              </a:spcBef>
              <a:buFont typeface="Arial"/>
              <a:buNone/>
              <a:defRPr sz="1800" kern="1200">
                <a:solidFill>
                  <a:schemeClr val="tx1">
                    <a:tint val="75000"/>
                  </a:schemeClr>
                </a:solidFill>
                <a:latin typeface="+mn-lt"/>
                <a:ea typeface="+mn-ea"/>
                <a:cs typeface="+mn-cs"/>
              </a:defRPr>
            </a:lvl9pPr>
          </a:lstStyle>
          <a:p>
            <a:pPr marL="171450" indent="-171450">
              <a:lnSpc>
                <a:spcPct val="150000"/>
              </a:lnSpc>
              <a:spcBef>
                <a:spcPts val="0"/>
              </a:spcBef>
              <a:buClr>
                <a:srgbClr val="229237"/>
              </a:buClr>
              <a:buSzPct val="250000"/>
              <a:buFont typeface="Arial"/>
              <a:buNone/>
            </a:pPr>
            <a:r>
              <a:rPr lang="de-DE" sz="1000" cap="all" dirty="0" smtClean="0">
                <a:solidFill>
                  <a:srgbClr val="5D5E5F"/>
                </a:solidFill>
              </a:rPr>
              <a:t>Silke </a:t>
            </a:r>
            <a:r>
              <a:rPr lang="de-DE" sz="1000" cap="all" dirty="0" err="1" smtClean="0">
                <a:solidFill>
                  <a:srgbClr val="5D5E5F"/>
                </a:solidFill>
              </a:rPr>
              <a:t>Kainzbauer</a:t>
            </a:r>
            <a:endParaRPr lang="de-DE" sz="1000" cap="all" dirty="0">
              <a:solidFill>
                <a:srgbClr val="5D5E5F"/>
              </a:solidFill>
            </a:endParaRPr>
          </a:p>
        </p:txBody>
      </p:sp>
      <p:sp>
        <p:nvSpPr>
          <p:cNvPr id="3" name="Textfeld 2"/>
          <p:cNvSpPr txBox="1"/>
          <p:nvPr/>
        </p:nvSpPr>
        <p:spPr>
          <a:xfrm>
            <a:off x="-558460" y="2431802"/>
            <a:ext cx="184666" cy="338554"/>
          </a:xfrm>
          <a:prstGeom prst="rect">
            <a:avLst/>
          </a:prstGeom>
          <a:noFill/>
        </p:spPr>
        <p:txBody>
          <a:bodyPr wrap="none" rtlCol="0">
            <a:spAutoFit/>
          </a:bodyPr>
          <a:lstStyle/>
          <a:p>
            <a:endParaRPr lang="de-DE"/>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nSpc>
                <a:spcPts val="1600"/>
              </a:lnSpc>
              <a:spcBef>
                <a:spcPts val="1000"/>
              </a:spcBef>
            </a:pPr>
            <a:r>
              <a:rPr lang="de-DE" sz="1100" dirty="0" smtClean="0">
                <a:latin typeface="Avenir Book" charset="0"/>
                <a:ea typeface="Avenir Book" charset="0"/>
                <a:cs typeface="Avenir Book" charset="0"/>
              </a:rPr>
              <a:t>Schau Dir </a:t>
            </a:r>
            <a:r>
              <a:rPr lang="de-DE" sz="1100" dirty="0" smtClean="0">
                <a:latin typeface="Avenir Book" charset="0"/>
                <a:ea typeface="Avenir Book" charset="0"/>
                <a:cs typeface="Avenir Book" charset="0"/>
              </a:rPr>
              <a:t>Dein </a:t>
            </a:r>
            <a:r>
              <a:rPr lang="de-DE" sz="1100" dirty="0" smtClean="0">
                <a:latin typeface="Avenir Book" charset="0"/>
                <a:ea typeface="Avenir Book" charset="0"/>
                <a:cs typeface="Avenir Book" charset="0"/>
              </a:rPr>
              <a:t>Ideenbacklog </a:t>
            </a:r>
            <a:r>
              <a:rPr lang="de-DE" sz="1100" dirty="0" smtClean="0">
                <a:latin typeface="Avenir Book" charset="0"/>
                <a:ea typeface="Avenir Book" charset="0"/>
                <a:cs typeface="Avenir Book" charset="0"/>
              </a:rPr>
              <a:t>durch und </a:t>
            </a:r>
            <a:r>
              <a:rPr lang="de-DE" sz="1100" dirty="0" smtClean="0">
                <a:latin typeface="Avenir Book" charset="0"/>
                <a:ea typeface="Avenir Book" charset="0"/>
                <a:cs typeface="Avenir Book" charset="0"/>
              </a:rPr>
              <a:t>gewichte Deine Ideen.</a:t>
            </a:r>
          </a:p>
          <a:p>
            <a:pPr>
              <a:lnSpc>
                <a:spcPts val="1600"/>
              </a:lnSpc>
              <a:spcBef>
                <a:spcPts val="1000"/>
              </a:spcBef>
            </a:pPr>
            <a:r>
              <a:rPr lang="de-DE" sz="1100" dirty="0" smtClean="0">
                <a:latin typeface="Avenir Book" charset="0"/>
                <a:ea typeface="Avenir Book" charset="0"/>
                <a:cs typeface="Avenir Book" charset="0"/>
              </a:rPr>
              <a:t>Du kannst sie durch die Reihenfolge im </a:t>
            </a:r>
            <a:r>
              <a:rPr lang="de-DE" sz="1100" dirty="0" err="1" smtClean="0">
                <a:latin typeface="Avenir Book" charset="0"/>
                <a:ea typeface="Avenir Book" charset="0"/>
                <a:cs typeface="Avenir Book" charset="0"/>
              </a:rPr>
              <a:t>Backlog</a:t>
            </a:r>
            <a:r>
              <a:rPr lang="de-DE" sz="1100" dirty="0" smtClean="0">
                <a:latin typeface="Avenir Book" charset="0"/>
                <a:ea typeface="Avenir Book" charset="0"/>
                <a:cs typeface="Avenir Book" charset="0"/>
              </a:rPr>
              <a:t> priorisieren (wichtigste Idee oben) oder sie mit Sternen bewerten </a:t>
            </a:r>
            <a:r>
              <a:rPr lang="de-DE" sz="1100" dirty="0" smtClean="0"/>
              <a:t>(</a:t>
            </a:r>
            <a:r>
              <a:rPr lang="de-DE" sz="1100" dirty="0"/>
              <a:t>1 – 5 Sterne, je mehr Sterne, desto wichtiger</a:t>
            </a:r>
            <a:r>
              <a:rPr lang="de-DE" sz="1100" dirty="0" smtClean="0"/>
              <a:t>).</a:t>
            </a:r>
          </a:p>
          <a:p>
            <a:pPr>
              <a:lnSpc>
                <a:spcPts val="1600"/>
              </a:lnSpc>
              <a:spcBef>
                <a:spcPts val="1000"/>
              </a:spcBef>
            </a:pPr>
            <a:r>
              <a:rPr lang="de-DE" sz="1100" dirty="0" smtClean="0">
                <a:latin typeface="Avenir Book" charset="0"/>
                <a:ea typeface="Avenir Book" charset="0"/>
                <a:cs typeface="Avenir Book" charset="0"/>
              </a:rPr>
              <a:t>Gewichte in zwei Wochen mindestens acht Ideen. Schau </a:t>
            </a:r>
            <a:r>
              <a:rPr lang="de-DE" sz="1100" smtClean="0">
                <a:latin typeface="Avenir Book" charset="0"/>
                <a:ea typeface="Avenir Book" charset="0"/>
                <a:cs typeface="Avenir Book" charset="0"/>
              </a:rPr>
              <a:t>dabei Dein </a:t>
            </a:r>
            <a:r>
              <a:rPr lang="de-DE" sz="1100" dirty="0" smtClean="0">
                <a:latin typeface="Avenir Book" charset="0"/>
                <a:ea typeface="Avenir Book" charset="0"/>
                <a:cs typeface="Avenir Book" charset="0"/>
              </a:rPr>
              <a:t>Ideenbacklog immer </a:t>
            </a:r>
            <a:r>
              <a:rPr lang="de-DE" sz="1100" smtClean="0">
                <a:latin typeface="Avenir Book" charset="0"/>
                <a:ea typeface="Avenir Book" charset="0"/>
                <a:cs typeface="Avenir Book" charset="0"/>
              </a:rPr>
              <a:t>wieder durch.</a:t>
            </a:r>
            <a:endParaRPr lang="de-DE" sz="1100" dirty="0" smtClean="0">
              <a:latin typeface="Avenir Book" charset="0"/>
              <a:ea typeface="Avenir Book" charset="0"/>
              <a:cs typeface="Avenir Book" charset="0"/>
            </a:endParaRPr>
          </a:p>
          <a:p>
            <a:pPr>
              <a:lnSpc>
                <a:spcPts val="1600"/>
              </a:lnSpc>
              <a:spcBef>
                <a:spcPts val="1000"/>
              </a:spcBef>
            </a:pPr>
            <a:r>
              <a:rPr lang="de-DE" sz="1100" dirty="0" smtClean="0">
                <a:latin typeface="Avenir Book" charset="0"/>
                <a:ea typeface="Avenir Book" charset="0"/>
                <a:cs typeface="Avenir Book" charset="0"/>
              </a:rPr>
              <a:t>Zeige </a:t>
            </a:r>
            <a:r>
              <a:rPr lang="de-DE" sz="1100" dirty="0" smtClean="0">
                <a:latin typeface="Avenir Book" charset="0"/>
                <a:ea typeface="Avenir Book" charset="0"/>
                <a:cs typeface="Avenir Book" charset="0"/>
              </a:rPr>
              <a:t>Dein priorisiertes Ideen </a:t>
            </a:r>
            <a:r>
              <a:rPr lang="de-DE" sz="1100" dirty="0" err="1" smtClean="0">
                <a:latin typeface="Avenir Book" charset="0"/>
                <a:ea typeface="Avenir Book" charset="0"/>
                <a:cs typeface="Avenir Book" charset="0"/>
              </a:rPr>
              <a:t>Backlog</a:t>
            </a:r>
            <a:r>
              <a:rPr lang="de-DE" sz="1100" dirty="0" smtClean="0">
                <a:latin typeface="Avenir Book" charset="0"/>
                <a:ea typeface="Avenir Book" charset="0"/>
                <a:cs typeface="Avenir Book" charset="0"/>
              </a:rPr>
              <a:t> Deinem </a:t>
            </a:r>
            <a:r>
              <a:rPr lang="de-DE" sz="1100" dirty="0">
                <a:latin typeface="Avenir Book" charset="0"/>
                <a:ea typeface="Avenir Book" charset="0"/>
                <a:cs typeface="Avenir Book" charset="0"/>
              </a:rPr>
              <a:t>Team oder Deinen </a:t>
            </a:r>
            <a:r>
              <a:rPr lang="de-DE" sz="1100" dirty="0" smtClean="0">
                <a:latin typeface="Avenir Book" charset="0"/>
                <a:ea typeface="Avenir Book" charset="0"/>
                <a:cs typeface="Avenir Book" charset="0"/>
              </a:rPr>
              <a:t>Trainingspartnern</a:t>
            </a:r>
            <a:r>
              <a:rPr lang="de-DE" sz="1100" dirty="0" smtClean="0">
                <a:latin typeface="Avenir Book" charset="0"/>
                <a:ea typeface="Avenir Book" charset="0"/>
                <a:cs typeface="Avenir Book" charset="0"/>
              </a:rPr>
              <a:t>.</a:t>
            </a:r>
            <a:endParaRPr lang="de-DE" sz="1100" dirty="0" smtClean="0">
              <a:latin typeface="Avenir Book" charset="0"/>
              <a:ea typeface="Avenir Book" charset="0"/>
              <a:cs typeface="Avenir Book" charset="0"/>
            </a:endParaRPr>
          </a:p>
        </p:txBody>
      </p:sp>
      <p:pic>
        <p:nvPicPr>
          <p:cNvPr id="3" name="Bild 2" descr="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2975" y="3470352"/>
            <a:ext cx="939800" cy="914400"/>
          </a:xfrm>
          <a:prstGeom prst="rect">
            <a:avLst/>
          </a:prstGeom>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am_Trainingskart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312</Words>
  <Application>Microsoft Macintosh PowerPoint</Application>
  <PresentationFormat>Benutzerdefiniert</PresentationFormat>
  <Paragraphs>14</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am_Trainingskarte_Template</vt:lpstr>
      <vt:lpstr>Ideen Priorisieren</vt:lpstr>
      <vt:lpstr>PowerPoint-Präsentation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Silke Kainzbauer</cp:lastModifiedBy>
  <cp:revision>75</cp:revision>
  <cp:lastPrinted>2015-03-26T09:33:33Z</cp:lastPrinted>
  <dcterms:created xsi:type="dcterms:W3CDTF">2015-03-26T08:30:55Z</dcterms:created>
  <dcterms:modified xsi:type="dcterms:W3CDTF">2015-11-30T20:55:33Z</dcterms:modified>
</cp:coreProperties>
</file>