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6" r:id="rId3"/>
  </p:sldIdLst>
  <p:sldSz cx="7562850" cy="5330825"/>
  <p:notesSz cx="6858000" cy="9144000"/>
  <p:defaultTextStyle>
    <a:defPPr>
      <a:defRPr lang="de-DE"/>
    </a:defPPr>
    <a:lvl1pPr marL="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03388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06775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10163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1355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16938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20325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23713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2710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72">
          <p15:clr>
            <a:srgbClr val="A4A3A4"/>
          </p15:clr>
        </p15:guide>
        <p15:guide id="2" pos="446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5D5E5F"/>
    <a:srgbClr val="7E006B"/>
    <a:srgbClr val="D2B1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9"/>
  </p:normalViewPr>
  <p:slideViewPr>
    <p:cSldViewPr snapToGrid="0" snapToObjects="1">
      <p:cViewPr varScale="1">
        <p:scale>
          <a:sx n="134" d="100"/>
          <a:sy n="134" d="100"/>
        </p:scale>
        <p:origin x="1664" y="176"/>
      </p:cViewPr>
      <p:guideLst>
        <p:guide orient="horz" pos="872"/>
        <p:guide pos="446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66813" y="545546"/>
            <a:ext cx="4612406" cy="461665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66813" y="870827"/>
            <a:ext cx="5293995" cy="462329"/>
          </a:xfrm>
        </p:spPr>
        <p:txBody>
          <a:bodyPr>
            <a:normAutofit/>
          </a:bodyPr>
          <a:lstStyle>
            <a:lvl1pPr marL="0" indent="0" algn="l">
              <a:buNone/>
              <a:defRPr sz="2300">
                <a:solidFill>
                  <a:srgbClr val="7E006B"/>
                </a:solidFill>
                <a:latin typeface="Avenir Book"/>
                <a:cs typeface="Avenir Book"/>
              </a:defRPr>
            </a:lvl1pPr>
            <a:lvl2pPr marL="4033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067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101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135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169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203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237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2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7" name="Textplatzhalter 2"/>
          <p:cNvSpPr>
            <a:spLocks noGrp="1"/>
          </p:cNvSpPr>
          <p:nvPr>
            <p:ph idx="13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itelplatzhalter 1"/>
          <p:cNvSpPr txBox="1">
            <a:spLocks/>
          </p:cNvSpPr>
          <p:nvPr userDrawn="1"/>
        </p:nvSpPr>
        <p:spPr>
          <a:xfrm>
            <a:off x="1169473" y="1095049"/>
            <a:ext cx="35200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ctr" defTabSz="403388" rtl="0" eaLnBrk="1" latinLnBrk="0" hangingPunct="1">
              <a:spcBef>
                <a:spcPct val="0"/>
              </a:spcBef>
              <a:buNone/>
              <a:defRPr lang="de-DE" sz="2400" b="0" kern="1200" baseline="0">
                <a:solidFill>
                  <a:srgbClr val="7E006B"/>
                </a:solidFill>
                <a:latin typeface="Avenir Heavy"/>
                <a:ea typeface="+mn-ea"/>
                <a:cs typeface="Avenir Heavy"/>
              </a:defRPr>
            </a:lvl1pPr>
          </a:lstStyle>
          <a:p>
            <a:pPr algn="l"/>
            <a:r>
              <a:rPr lang="de-DE" sz="1000" dirty="0">
                <a:solidFill>
                  <a:srgbClr val="5D5E5F"/>
                </a:solidFill>
                <a:latin typeface="Avenir Book"/>
                <a:cs typeface="Avenir Book"/>
              </a:rPr>
              <a:t>REGINA</a:t>
            </a:r>
            <a:r>
              <a:rPr lang="de-DE" sz="1000" baseline="0" dirty="0">
                <a:solidFill>
                  <a:srgbClr val="5D5E5F"/>
                </a:solidFill>
                <a:latin typeface="Avenir Book"/>
                <a:cs typeface="Avenir Book"/>
              </a:rPr>
              <a:t> BRANDHUBER</a:t>
            </a:r>
            <a:r>
              <a:rPr lang="de-DE" sz="1000" dirty="0">
                <a:solidFill>
                  <a:srgbClr val="5D5E5F"/>
                </a:solidFill>
                <a:latin typeface="Avenir Book"/>
                <a:cs typeface="Avenir Book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69296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58838" y="1555750"/>
            <a:ext cx="6011545" cy="3133835"/>
          </a:xfrm>
        </p:spPr>
        <p:txBody>
          <a:bodyPr/>
          <a:lstStyle>
            <a:lvl1pPr marL="263525" indent="-263525">
              <a:lnSpc>
                <a:spcPct val="150000"/>
              </a:lnSpc>
              <a:buSzPct val="170000"/>
              <a:buFontTx/>
              <a:buBlip>
                <a:blip r:embed="rId2"/>
              </a:buBlip>
              <a:defRPr/>
            </a:lvl1pPr>
            <a:lvl2pPr marL="536575" indent="-252413">
              <a:lnSpc>
                <a:spcPct val="150000"/>
              </a:lnSpc>
              <a:buSzPct val="170000"/>
              <a:buFontTx/>
              <a:buBlip>
                <a:blip r:embed="rId2"/>
              </a:buBlip>
              <a:tabLst/>
              <a:defRPr/>
            </a:lvl2pPr>
            <a:lvl3pPr marL="1074738" indent="-268288">
              <a:lnSpc>
                <a:spcPct val="150000"/>
              </a:lnSpc>
              <a:buSzPct val="170000"/>
              <a:buFontTx/>
              <a:buBlip>
                <a:blip r:embed="rId2"/>
              </a:buBlip>
              <a:defRPr/>
            </a:lvl3pPr>
            <a:lvl4pPr marL="1525588" indent="-315913">
              <a:lnSpc>
                <a:spcPct val="150000"/>
              </a:lnSpc>
              <a:buSzPct val="170000"/>
              <a:buFontTx/>
              <a:buBlip>
                <a:blip r:embed="rId2"/>
              </a:buBlip>
              <a:defRPr/>
            </a:lvl4pPr>
            <a:lvl5pPr marL="1884363" indent="-271463">
              <a:lnSpc>
                <a:spcPct val="150000"/>
              </a:lnSpc>
              <a:buSzPct val="170000"/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2" name="Textfeld 11"/>
          <p:cNvSpPr txBox="1"/>
          <p:nvPr userDrawn="1"/>
        </p:nvSpPr>
        <p:spPr>
          <a:xfrm>
            <a:off x="1174413" y="679780"/>
            <a:ext cx="3673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rgbClr val="7E006B"/>
                </a:solidFill>
                <a:latin typeface="Avenir Heavy"/>
                <a:cs typeface="Avenir Heavy"/>
              </a:rPr>
              <a:t>TR	AININGS</a:t>
            </a:r>
            <a:r>
              <a:rPr lang="de-DE" sz="2400" dirty="0">
                <a:solidFill>
                  <a:srgbClr val="7E006B"/>
                </a:solidFill>
                <a:latin typeface="Avenir Light"/>
                <a:cs typeface="Avenir Light"/>
              </a:rPr>
              <a:t>AUFGABEN</a:t>
            </a:r>
            <a:endParaRPr lang="de-DE" sz="2300" dirty="0">
              <a:solidFill>
                <a:srgbClr val="7E006B"/>
              </a:solidFill>
              <a:latin typeface="Avenir Light"/>
              <a:cs typeface="Avenir Light"/>
            </a:endParaRPr>
          </a:p>
        </p:txBody>
      </p:sp>
      <p:pic>
        <p:nvPicPr>
          <p:cNvPr id="2" name="Bild 1" descr="mm_Icon_apprentice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2189" y="3405049"/>
            <a:ext cx="9779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432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B2BAF-DF38-0A48-A798-0C06E514FD52}" type="datetimeFigureOut">
              <a:rPr lang="de-DE" smtClean="0"/>
              <a:t>31.07.24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AF8E-01AD-0B40-85E5-1DEBD88C87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9033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emf"/><Relationship Id="rId5" Type="http://schemas.openxmlformats.org/officeDocument/2006/relationships/image" Target="../media/image1.emf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173163" y="550863"/>
            <a:ext cx="43588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algn="l"/>
            <a:r>
              <a:rPr lang="de-DE" dirty="0"/>
              <a:t>Überschrift bearbeiten 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378144" y="4940886"/>
            <a:ext cx="1764665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B2BAF-DF38-0A48-A798-0C06E514FD52}" type="datetimeFigureOut">
              <a:rPr lang="de-DE" smtClean="0"/>
              <a:t>31.07.24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583974" y="4940886"/>
            <a:ext cx="2394903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420044" y="4940886"/>
            <a:ext cx="1764665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AAF8E-01AD-0B40-85E5-1DEBD88C874F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Bild 6" descr="Signet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56" y="252631"/>
            <a:ext cx="1206818" cy="1206818"/>
          </a:xfrm>
          <a:prstGeom prst="rect">
            <a:avLst/>
          </a:prstGeom>
        </p:spPr>
      </p:pic>
      <p:sp>
        <p:nvSpPr>
          <p:cNvPr id="8" name="Rechteck 7"/>
          <p:cNvSpPr/>
          <p:nvPr/>
        </p:nvSpPr>
        <p:spPr>
          <a:xfrm>
            <a:off x="0" y="0"/>
            <a:ext cx="7562850" cy="61450"/>
          </a:xfrm>
          <a:prstGeom prst="rect">
            <a:avLst/>
          </a:prstGeom>
          <a:solidFill>
            <a:srgbClr val="D2B1D2"/>
          </a:solidFill>
          <a:ln>
            <a:solidFill>
              <a:srgbClr val="D2B1D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cken des Rechtecks auf der gleichen Seite abrunden 8"/>
          <p:cNvSpPr/>
          <p:nvPr/>
        </p:nvSpPr>
        <p:spPr>
          <a:xfrm flipV="1">
            <a:off x="5189271" y="-6830"/>
            <a:ext cx="1905008" cy="430153"/>
          </a:xfrm>
          <a:prstGeom prst="round2SameRect">
            <a:avLst>
              <a:gd name="adj1" fmla="val 11111"/>
              <a:gd name="adj2" fmla="val 0"/>
            </a:avLst>
          </a:prstGeom>
          <a:solidFill>
            <a:srgbClr val="7E006B"/>
          </a:solidFill>
          <a:ln>
            <a:solidFill>
              <a:srgbClr val="7E006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5250723" y="82390"/>
            <a:ext cx="19050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b="1" dirty="0">
                <a:solidFill>
                  <a:schemeClr val="bg1"/>
                </a:solidFill>
                <a:latin typeface="Avenir Book"/>
                <a:cs typeface="Avenir Book"/>
              </a:rPr>
              <a:t>TRAININGSKARTE</a:t>
            </a:r>
            <a:r>
              <a:rPr lang="de-DE" sz="1050" dirty="0">
                <a:solidFill>
                  <a:schemeClr val="bg1"/>
                </a:solidFill>
                <a:latin typeface="Avenir Book"/>
                <a:cs typeface="Avenir Book"/>
              </a:rPr>
              <a:t> </a:t>
            </a:r>
            <a:r>
              <a:rPr lang="de-DE" sz="1050" b="1" dirty="0">
                <a:solidFill>
                  <a:schemeClr val="bg1"/>
                </a:solidFill>
                <a:latin typeface="Avenir Heavy"/>
                <a:cs typeface="Avenir Heavy"/>
              </a:rPr>
              <a:t>TOM 19</a:t>
            </a:r>
          </a:p>
        </p:txBody>
      </p:sp>
      <p:sp>
        <p:nvSpPr>
          <p:cNvPr id="12" name="Rechteck 11"/>
          <p:cNvSpPr/>
          <p:nvPr/>
        </p:nvSpPr>
        <p:spPr>
          <a:xfrm>
            <a:off x="0" y="0"/>
            <a:ext cx="7562850" cy="533082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4194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ctr" defTabSz="403388" rtl="0" eaLnBrk="1" latinLnBrk="0" hangingPunct="1">
        <a:spcBef>
          <a:spcPct val="0"/>
        </a:spcBef>
        <a:buNone/>
        <a:defRPr lang="de-DE" sz="2400" b="0" kern="1200" baseline="0">
          <a:solidFill>
            <a:srgbClr val="7E006B"/>
          </a:solidFill>
          <a:latin typeface="Avenir Heavy"/>
          <a:ea typeface="+mn-ea"/>
          <a:cs typeface="Avenir Heavy"/>
        </a:defRPr>
      </a:lvl1pPr>
    </p:titleStyle>
    <p:bodyStyle>
      <a:lvl1pPr marL="263525" indent="-263525" algn="l" defTabSz="403388" rtl="0" eaLnBrk="1" latinLnBrk="0" hangingPunct="1">
        <a:spcBef>
          <a:spcPct val="20000"/>
        </a:spcBef>
        <a:buClr>
          <a:srgbClr val="7E006B"/>
        </a:buClr>
        <a:buSzPct val="170000"/>
        <a:buFontTx/>
        <a:buBlip>
          <a:blip r:embed="rId6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1pPr>
      <a:lvl2pPr marL="630238" indent="-227013" algn="l" defTabSz="403388" rtl="0" eaLnBrk="1" latinLnBrk="0" hangingPunct="1">
        <a:spcBef>
          <a:spcPct val="20000"/>
        </a:spcBef>
        <a:buClr>
          <a:srgbClr val="7E006B"/>
        </a:buClr>
        <a:buSzPct val="170000"/>
        <a:buFontTx/>
        <a:buBlip>
          <a:blip r:embed="rId6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2pPr>
      <a:lvl3pPr marL="1008469" indent="-201694" algn="l" defTabSz="403388" rtl="0" eaLnBrk="1" latinLnBrk="0" hangingPunct="1">
        <a:spcBef>
          <a:spcPct val="20000"/>
        </a:spcBef>
        <a:buClr>
          <a:srgbClr val="7E006B"/>
        </a:buClr>
        <a:buSzPct val="170000"/>
        <a:buFontTx/>
        <a:buBlip>
          <a:blip r:embed="rId6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3pPr>
      <a:lvl4pPr marL="1411856" indent="-201694" algn="l" defTabSz="403388" rtl="0" eaLnBrk="1" latinLnBrk="0" hangingPunct="1">
        <a:spcBef>
          <a:spcPct val="20000"/>
        </a:spcBef>
        <a:buClr>
          <a:srgbClr val="7E006B"/>
        </a:buClr>
        <a:buSzPct val="170000"/>
        <a:buFontTx/>
        <a:buBlip>
          <a:blip r:embed="rId6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4pPr>
      <a:lvl5pPr marL="1815244" indent="-201694" algn="l" defTabSz="403388" rtl="0" eaLnBrk="1" latinLnBrk="0" hangingPunct="1">
        <a:spcBef>
          <a:spcPct val="20000"/>
        </a:spcBef>
        <a:buClr>
          <a:srgbClr val="7E006B"/>
        </a:buClr>
        <a:buSzPct val="170000"/>
        <a:buFontTx/>
        <a:buBlip>
          <a:blip r:embed="rId6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5pPr>
      <a:lvl6pPr marL="2218632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22019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25407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28794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3388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6775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10163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1355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6938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20325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23713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2710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66813" y="737258"/>
            <a:ext cx="4612406" cy="461665"/>
          </a:xfrm>
        </p:spPr>
        <p:txBody>
          <a:bodyPr/>
          <a:lstStyle/>
          <a:p>
            <a:r>
              <a:rPr lang="de-DE" dirty="0"/>
              <a:t>AUFDREHEN</a:t>
            </a:r>
            <a:r>
              <a:rPr lang="de-DE" dirty="0">
                <a:latin typeface="Avenir Book"/>
                <a:cs typeface="Avenir Book"/>
              </a:rPr>
              <a:t>-FERTIG-LOS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3"/>
          </p:nvPr>
        </p:nvSpPr>
        <p:spPr>
          <a:xfrm>
            <a:off x="858838" y="1568452"/>
            <a:ext cx="6199187" cy="3603623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10000"/>
              </a:lnSpc>
            </a:pPr>
            <a:r>
              <a:rPr lang="de-DE" sz="1300" dirty="0"/>
              <a:t>Die Pomodoro® </a:t>
            </a:r>
            <a:r>
              <a:rPr lang="de-DE" sz="1300" dirty="0" err="1"/>
              <a:t>Technique</a:t>
            </a:r>
            <a:r>
              <a:rPr lang="de-DE" sz="1300" dirty="0"/>
              <a:t> ist ein Zeitmanagementwerkzeug, das von Francesco Cirillo erfunden wurde (vgl. Cirillo 2013). Es kann Dir dabei helfen, konzentrierter und zielgerichteter zu arbeiten.</a:t>
            </a:r>
          </a:p>
          <a:p>
            <a:pPr algn="just">
              <a:lnSpc>
                <a:spcPct val="110000"/>
              </a:lnSpc>
            </a:pPr>
            <a:r>
              <a:rPr lang="de-DE" sz="1300" dirty="0"/>
              <a:t>Du arbeitest in exakten Zeitfenstern: z.B. 25 Minuten mit 3-5 Minuten Pause (vgl. ebd., S. 14 f.). </a:t>
            </a:r>
            <a:r>
              <a:rPr lang="de-DE" sz="1300" dirty="0" err="1"/>
              <a:t>Cirillio</a:t>
            </a:r>
            <a:r>
              <a:rPr lang="de-DE" sz="1300" dirty="0"/>
              <a:t> nennt diese Zeitspanne „Pomodoro“, nach den gängigen Eieruhren in Tomatenform (vgl. ebd., S. 10).</a:t>
            </a:r>
          </a:p>
          <a:p>
            <a:pPr algn="just">
              <a:lnSpc>
                <a:spcPct val="110000"/>
              </a:lnSpc>
            </a:pPr>
            <a:r>
              <a:rPr lang="de-DE" sz="1300" dirty="0"/>
              <a:t>Die Zeit wird mit einem </a:t>
            </a:r>
            <a:r>
              <a:rPr lang="de-DE" sz="1300" dirty="0" err="1"/>
              <a:t>Timer</a:t>
            </a:r>
            <a:r>
              <a:rPr lang="de-DE" sz="1300" dirty="0"/>
              <a:t> heruntergezählt und sollte nach Möglichkeit nicht unterbrochen werden.</a:t>
            </a:r>
          </a:p>
          <a:p>
            <a:pPr>
              <a:lnSpc>
                <a:spcPct val="110000"/>
              </a:lnSpc>
            </a:pPr>
            <a:r>
              <a:rPr lang="de-DE" sz="1300" dirty="0"/>
              <a:t>Zeit, die Du in Tomaten einteilst, nimmst Du möglicherweise anders wahr. </a:t>
            </a:r>
          </a:p>
          <a:p>
            <a:pPr>
              <a:lnSpc>
                <a:spcPct val="110000"/>
              </a:lnSpc>
            </a:pPr>
            <a:r>
              <a:rPr lang="de-DE" sz="1300" dirty="0"/>
              <a:t>Fokussiere jede Tomate auf ein bestimmtes Thema und schreibe</a:t>
            </a:r>
            <a:br>
              <a:rPr lang="de-DE" sz="1300" dirty="0"/>
            </a:br>
            <a:r>
              <a:rPr lang="de-DE" sz="1300" dirty="0"/>
              <a:t>es dir auf.</a:t>
            </a:r>
          </a:p>
          <a:p>
            <a:pPr>
              <a:lnSpc>
                <a:spcPct val="110000"/>
              </a:lnSpc>
            </a:pPr>
            <a:r>
              <a:rPr lang="de-DE" sz="1300" dirty="0"/>
              <a:t>Das Ziel deiner Arbeit bestimmst Du vorher und nach Vollendung </a:t>
            </a:r>
            <a:br>
              <a:rPr lang="de-DE" sz="1300" dirty="0"/>
            </a:br>
            <a:r>
              <a:rPr lang="de-DE" sz="1300" dirty="0"/>
              <a:t>jeder Tomate vermerkst du das mit einem Kreuzchen (vgl. ebd., </a:t>
            </a:r>
            <a:br>
              <a:rPr lang="de-DE" sz="1300" dirty="0"/>
            </a:br>
            <a:r>
              <a:rPr lang="de-DE" sz="1300" dirty="0"/>
              <a:t>S. 15).</a:t>
            </a:r>
          </a:p>
          <a:p>
            <a:pPr>
              <a:lnSpc>
                <a:spcPct val="110000"/>
              </a:lnSpc>
            </a:pPr>
            <a:r>
              <a:rPr lang="de-DE" sz="1300" dirty="0"/>
              <a:t>Die Pausen zwischen den Tomaten helfen Dir die Konzentration </a:t>
            </a:r>
            <a:br>
              <a:rPr lang="de-DE" sz="1300" dirty="0"/>
            </a:br>
            <a:r>
              <a:rPr lang="de-DE" sz="1300" dirty="0"/>
              <a:t>und Motivation über eine längere Zeitspanne aufrecht zu </a:t>
            </a:r>
            <a:br>
              <a:rPr lang="de-DE" sz="1300" dirty="0"/>
            </a:br>
            <a:r>
              <a:rPr lang="de-DE" sz="1300" dirty="0"/>
              <a:t>erhalten.</a:t>
            </a:r>
          </a:p>
          <a:p>
            <a:pPr marL="0" indent="0">
              <a:lnSpc>
                <a:spcPct val="110000"/>
              </a:lnSpc>
              <a:buNone/>
            </a:pPr>
            <a:endParaRPr lang="de-DE" sz="900" dirty="0"/>
          </a:p>
          <a:p>
            <a:pPr marL="0" indent="0">
              <a:lnSpc>
                <a:spcPct val="110000"/>
              </a:lnSpc>
              <a:buNone/>
            </a:pPr>
            <a:endParaRPr lang="de-DE" sz="900" dirty="0"/>
          </a:p>
          <a:p>
            <a:pPr marL="0" indent="0">
              <a:lnSpc>
                <a:spcPct val="110000"/>
              </a:lnSpc>
              <a:buNone/>
            </a:pPr>
            <a:r>
              <a:rPr lang="de-DE" sz="900" dirty="0"/>
              <a:t>Quelle:	 </a:t>
            </a:r>
            <a:r>
              <a:rPr lang="de-DE" sz="900" b="1" dirty="0"/>
              <a:t>Cirillo</a:t>
            </a:r>
            <a:r>
              <a:rPr lang="de-DE" sz="900" dirty="0"/>
              <a:t>, Francesco (2013): The Pomodoro </a:t>
            </a:r>
            <a:r>
              <a:rPr lang="de-DE" sz="900" dirty="0" err="1"/>
              <a:t>Technique</a:t>
            </a:r>
            <a:r>
              <a:rPr lang="de-DE" sz="900" dirty="0"/>
              <a:t>. Do More and </a:t>
            </a:r>
            <a:r>
              <a:rPr lang="de-DE" sz="900" dirty="0" err="1"/>
              <a:t>Have</a:t>
            </a:r>
            <a:r>
              <a:rPr lang="de-DE" sz="900" dirty="0"/>
              <a:t> Fun </a:t>
            </a:r>
            <a:r>
              <a:rPr lang="de-DE" sz="900" dirty="0" err="1"/>
              <a:t>with</a:t>
            </a:r>
            <a:r>
              <a:rPr lang="de-DE" sz="900" dirty="0"/>
              <a:t> Time Management. Berlin: FC Garage</a:t>
            </a:r>
          </a:p>
        </p:txBody>
      </p:sp>
      <p:pic>
        <p:nvPicPr>
          <p:cNvPr id="3" name="Bild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219" y="3370263"/>
            <a:ext cx="1501775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de-DE" sz="1200" dirty="0"/>
              <a:t>Besorge Dir einen Zeitmesser. Bewährt haben sich verschiedene Apps bzw. eine herkömmliche Eieruhr.</a:t>
            </a:r>
          </a:p>
          <a:p>
            <a:pPr algn="just"/>
            <a:r>
              <a:rPr lang="de-DE" sz="1200" dirty="0"/>
              <a:t>Mache innerhalb von 2 Wochen mindestens 8 Tomaten.</a:t>
            </a:r>
          </a:p>
          <a:p>
            <a:pPr algn="just"/>
            <a:r>
              <a:rPr lang="de-DE" sz="1200" dirty="0"/>
              <a:t>Verteile Deine Tomaten auf mindestens 4 verschiedene Tage.</a:t>
            </a:r>
          </a:p>
          <a:p>
            <a:pPr algn="just"/>
            <a:r>
              <a:rPr lang="de-DE" sz="1200" dirty="0"/>
              <a:t>Du kannst die Tomatentechnik auch in verschiedenen Bereichen Deines Lebens (Tagesgeschäft, Job, Lernen, Hausarbeit, Hobby…) ausprobieren, wenn du magst.</a:t>
            </a:r>
          </a:p>
          <a:p>
            <a:r>
              <a:rPr lang="de-DE" sz="1200" dirty="0"/>
              <a:t>Dokumentiere zu jeder Tomate vorher Deine Ziele und wie viele </a:t>
            </a:r>
            <a:br>
              <a:rPr lang="de-DE" sz="1200" dirty="0"/>
            </a:br>
            <a:r>
              <a:rPr lang="de-DE" sz="1200" dirty="0"/>
              <a:t>Tomaten du gebraucht hast, sie </a:t>
            </a:r>
            <a:r>
              <a:rPr lang="de-DE" sz="1200"/>
              <a:t>zu erreichen.</a:t>
            </a:r>
            <a:endParaRPr lang="de-DE" sz="1200" dirty="0"/>
          </a:p>
        </p:txBody>
      </p:sp>
      <p:sp>
        <p:nvSpPr>
          <p:cNvPr id="6" name="Shape 7">
            <a:extLst>
              <a:ext uri="{FF2B5EF4-FFF2-40B4-BE49-F238E27FC236}">
                <a16:creationId xmlns:a16="http://schemas.microsoft.com/office/drawing/2014/main" id="{72085280-9E57-75A1-CED3-C9CFE14E64EE}"/>
              </a:ext>
            </a:extLst>
          </p:cNvPr>
          <p:cNvSpPr/>
          <p:nvPr/>
        </p:nvSpPr>
        <p:spPr>
          <a:xfrm>
            <a:off x="971550" y="4689585"/>
            <a:ext cx="4691860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pPr lvl="0" algn="ctr">
              <a:defRPr sz="1800"/>
            </a:pPr>
            <a:r>
              <a:rPr lang="de-DE" sz="800" b="0" i="0" u="none" strike="noStrike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venir Book" panose="02000503020000020003" pitchFamily="2" charset="0"/>
              </a:rPr>
              <a:t>music</a:t>
            </a:r>
            <a:r>
              <a:rPr lang="de-DE" sz="800" b="0" i="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venir Book" panose="02000503020000020003" pitchFamily="2" charset="0"/>
              </a:rPr>
              <a:t> </a:t>
            </a:r>
            <a:r>
              <a:rPr lang="de-DE" sz="800" b="0" i="0" u="none" strike="noStrike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venir Book" panose="02000503020000020003" pitchFamily="2" charset="0"/>
              </a:rPr>
              <a:t>moves</a:t>
            </a:r>
            <a:r>
              <a:rPr lang="de-DE" sz="800" b="0" i="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venir Book" panose="02000503020000020003" pitchFamily="2" charset="0"/>
              </a:rPr>
              <a:t>-Trainingskarten von Regina Brandhuber sind lizenziert unter einer Creative Commons </a:t>
            </a:r>
          </a:p>
          <a:p>
            <a:pPr lvl="0" algn="ctr">
              <a:defRPr sz="1800"/>
            </a:pPr>
            <a:r>
              <a:rPr lang="de-DE" sz="800" b="0" i="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venir Book" panose="02000503020000020003" pitchFamily="2" charset="0"/>
              </a:rPr>
              <a:t>Namensnennung-Nicht kommerziell 4.0 International Lizenz.</a:t>
            </a:r>
          </a:p>
          <a:p>
            <a:pPr lvl="0" algn="ctr">
              <a:defRPr sz="1800"/>
            </a:pPr>
            <a:r>
              <a:rPr lang="de-DE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  <a:ea typeface="Calibri"/>
                <a:cs typeface="Avenir Light"/>
                <a:sym typeface="Calibri"/>
              </a:rPr>
              <a:t>Nachzulesen unter:</a:t>
            </a:r>
            <a:r>
              <a:rPr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  <a:ea typeface="Calibri"/>
                <a:cs typeface="Avenir Light"/>
                <a:sym typeface="Calibri"/>
              </a:rPr>
              <a:t> </a:t>
            </a:r>
            <a:r>
              <a:rPr lang="de-DE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  <a:ea typeface="Calibri"/>
                <a:cs typeface="Avenir Light"/>
                <a:sym typeface="Calibri"/>
              </a:rPr>
              <a:t>https://</a:t>
            </a:r>
            <a:r>
              <a:rPr lang="de-DE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  <a:ea typeface="Calibri"/>
                <a:cs typeface="Avenir Light"/>
                <a:sym typeface="Calibri"/>
              </a:rPr>
              <a:t>creativecommons.org</a:t>
            </a:r>
            <a:r>
              <a:rPr lang="de-DE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  <a:ea typeface="Calibri"/>
                <a:cs typeface="Avenir Light"/>
                <a:sym typeface="Calibri"/>
              </a:rPr>
              <a:t>/</a:t>
            </a:r>
            <a:r>
              <a:rPr lang="de-DE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  <a:ea typeface="Calibri"/>
                <a:cs typeface="Avenir Light"/>
                <a:sym typeface="Calibri"/>
              </a:rPr>
              <a:t>licenses</a:t>
            </a:r>
            <a:r>
              <a:rPr lang="de-DE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  <a:ea typeface="Calibri"/>
                <a:cs typeface="Avenir Light"/>
                <a:sym typeface="Calibri"/>
              </a:rPr>
              <a:t>/</a:t>
            </a:r>
            <a:r>
              <a:rPr lang="de-DE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  <a:ea typeface="Calibri"/>
                <a:cs typeface="Avenir Light"/>
                <a:sym typeface="Calibri"/>
              </a:rPr>
              <a:t>by-nc</a:t>
            </a:r>
            <a:r>
              <a:rPr lang="de-DE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  <a:ea typeface="Calibri"/>
                <a:cs typeface="Avenir Light"/>
                <a:sym typeface="Calibri"/>
              </a:rPr>
              <a:t>/4.0/</a:t>
            </a:r>
            <a:r>
              <a:rPr lang="de-DE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  <a:ea typeface="Calibri"/>
                <a:cs typeface="Avenir Light"/>
                <a:sym typeface="Calibri"/>
              </a:rPr>
              <a:t>deed.de</a:t>
            </a:r>
            <a:endParaRPr sz="800" dirty="0">
              <a:solidFill>
                <a:schemeClr val="tx1">
                  <a:lumMod val="65000"/>
                  <a:lumOff val="35000"/>
                </a:schemeClr>
              </a:solidFill>
              <a:latin typeface="Avenir Book" panose="02000503020000020003" pitchFamily="2" charset="0"/>
              <a:ea typeface="Calibri"/>
              <a:cs typeface="Avenir Light"/>
              <a:sym typeface="Calibri"/>
            </a:endParaRPr>
          </a:p>
        </p:txBody>
      </p:sp>
      <p:pic>
        <p:nvPicPr>
          <p:cNvPr id="7" name="pasted-image.tif">
            <a:extLst>
              <a:ext uri="{FF2B5EF4-FFF2-40B4-BE49-F238E27FC236}">
                <a16:creationId xmlns:a16="http://schemas.microsoft.com/office/drawing/2014/main" id="{DCD82F6E-FB37-B4F2-2F31-E8651142B7E6}"/>
              </a:ext>
            </a:extLst>
          </p:cNvPr>
          <p:cNvPicPr/>
          <p:nvPr/>
        </p:nvPicPr>
        <p:blipFill rotWithShape="1">
          <a:blip r:embed="rId2"/>
          <a:srcRect r="24777" b="-3233"/>
          <a:stretch/>
        </p:blipFill>
        <p:spPr>
          <a:xfrm>
            <a:off x="5724347" y="4733926"/>
            <a:ext cx="1009828" cy="333374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35302098"/>
      </p:ext>
    </p:extLst>
  </p:cSld>
  <p:clrMapOvr>
    <a:masterClrMapping/>
  </p:clrMapOvr>
</p:sld>
</file>

<file path=ppt/theme/theme1.xml><?xml version="1.0" encoding="utf-8"?>
<a:theme xmlns:a="http://schemas.openxmlformats.org/drawingml/2006/main" name="mm_Trainingskarte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mm_Trainingskarte Template.potx</Template>
  <TotalTime>0</TotalTime>
  <Words>317</Words>
  <Application>Microsoft Macintosh PowerPoint</Application>
  <PresentationFormat>Benutzerdefiniert</PresentationFormat>
  <Paragraphs>19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8" baseType="lpstr">
      <vt:lpstr>Arial</vt:lpstr>
      <vt:lpstr>Avenir Book</vt:lpstr>
      <vt:lpstr>Avenir Heavy</vt:lpstr>
      <vt:lpstr>Avenir Light</vt:lpstr>
      <vt:lpstr>Calibri</vt:lpstr>
      <vt:lpstr>mm_Trainingskarte Template</vt:lpstr>
      <vt:lpstr>AUFDREHEN-FERTIG-LOS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Regina Brandhuber</dc:creator>
  <cp:lastModifiedBy>Bugueno Brandhuber Jeremia</cp:lastModifiedBy>
  <cp:revision>39</cp:revision>
  <cp:lastPrinted>2015-03-26T09:33:33Z</cp:lastPrinted>
  <dcterms:created xsi:type="dcterms:W3CDTF">2015-03-26T08:30:55Z</dcterms:created>
  <dcterms:modified xsi:type="dcterms:W3CDTF">2024-07-31T16:05:15Z</dcterms:modified>
</cp:coreProperties>
</file>