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70" d="100"/>
          <a:sy n="170" d="100"/>
        </p:scale>
        <p:origin x="-72"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07.08.15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8151" y="3999820"/>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07.08.15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05</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Return</a:t>
            </a:r>
            <a:r>
              <a:rPr lang="de-DE" dirty="0" smtClean="0"/>
              <a:t> </a:t>
            </a:r>
            <a:r>
              <a:rPr lang="de-DE" dirty="0" err="1" smtClean="0"/>
              <a:t>of</a:t>
            </a:r>
            <a:r>
              <a:rPr lang="de-DE" dirty="0" smtClean="0"/>
              <a:t> Time </a:t>
            </a:r>
            <a:r>
              <a:rPr lang="de-DE" dirty="0" err="1" smtClean="0"/>
              <a:t>Invested</a:t>
            </a:r>
            <a:endParaRPr lang="de-DE" dirty="0"/>
          </a:p>
        </p:txBody>
      </p:sp>
      <p:sp>
        <p:nvSpPr>
          <p:cNvPr id="3" name="Untertitel 2"/>
          <p:cNvSpPr>
            <a:spLocks noGrp="1"/>
          </p:cNvSpPr>
          <p:nvPr>
            <p:ph type="subTitle" idx="1"/>
          </p:nvPr>
        </p:nvSpPr>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a:xfrm>
            <a:off x="858838" y="1568452"/>
            <a:ext cx="6208164" cy="3294560"/>
          </a:xfrm>
        </p:spPr>
        <p:txBody>
          <a:bodyPr>
            <a:normAutofit/>
          </a:bodyPr>
          <a:lstStyle/>
          <a:p>
            <a:pPr>
              <a:lnSpc>
                <a:spcPts val="1200"/>
              </a:lnSpc>
              <a:spcBef>
                <a:spcPts val="600"/>
              </a:spcBef>
            </a:pPr>
            <a:r>
              <a:rPr lang="de-DE" dirty="0" smtClean="0"/>
              <a:t>Familienbesprechungen sind ein intensiver Gruppenprozess, den die Beteiligten ganz unterschiedlich erleben </a:t>
            </a:r>
            <a:r>
              <a:rPr lang="de-DE" dirty="0"/>
              <a:t>(für Details zu Familienbesprechungen siehe FAM 03 „Aufeinander hören</a:t>
            </a:r>
            <a:r>
              <a:rPr lang="de-DE" dirty="0" smtClean="0"/>
              <a:t>“</a:t>
            </a:r>
            <a:r>
              <a:rPr lang="de-DE" dirty="0"/>
              <a:t>.</a:t>
            </a:r>
            <a:endParaRPr lang="de-DE" dirty="0" smtClean="0"/>
          </a:p>
          <a:p>
            <a:pPr>
              <a:lnSpc>
                <a:spcPts val="1200"/>
              </a:lnSpc>
              <a:spcBef>
                <a:spcPts val="600"/>
              </a:spcBef>
            </a:pPr>
            <a:r>
              <a:rPr lang="de-DE" dirty="0" smtClean="0"/>
              <a:t>Jeder </a:t>
            </a:r>
            <a:r>
              <a:rPr lang="de-DE" dirty="0" smtClean="0"/>
              <a:t>Beteiligte trägt die Verantwortung, damit die Besprechung die Familie einen kleinen Schritt weiter in die Richtung bringt, für die sie sich gemeinsam entschieden hat </a:t>
            </a:r>
            <a:br>
              <a:rPr lang="de-DE" dirty="0" smtClean="0"/>
            </a:br>
            <a:r>
              <a:rPr lang="de-DE" dirty="0"/>
              <a:t>(für Details zur Familienverfassung siehe FAM 01 „Wie wollen wir zusammenleben?“</a:t>
            </a:r>
            <a:r>
              <a:rPr lang="de-DE" dirty="0" smtClean="0"/>
              <a:t>).</a:t>
            </a:r>
            <a:endParaRPr lang="de-DE" sz="1200" dirty="0"/>
          </a:p>
          <a:p>
            <a:pPr>
              <a:lnSpc>
                <a:spcPts val="1200"/>
              </a:lnSpc>
              <a:spcBef>
                <a:spcPts val="600"/>
              </a:spcBef>
            </a:pPr>
            <a:r>
              <a:rPr lang="de-DE" dirty="0"/>
              <a:t>Eine einfache Möglichkeit, Rückmeldung dafür zu bekommen, wie gut die Besprechungen laufen, ist, ein ROTI am Ende durchzuführen. ROTI steht für „</a:t>
            </a:r>
            <a:r>
              <a:rPr lang="de-DE" i="1" dirty="0" smtClean="0">
                <a:latin typeface="Avenir Heavy"/>
                <a:cs typeface="Avenir Heavy"/>
              </a:rPr>
              <a:t>R</a:t>
            </a:r>
            <a:r>
              <a:rPr lang="de-DE" i="1" dirty="0" smtClean="0"/>
              <a:t>eturn</a:t>
            </a:r>
            <a:r>
              <a:rPr lang="de-DE" b="1" i="1" dirty="0" smtClean="0"/>
              <a:t> </a:t>
            </a:r>
            <a:r>
              <a:rPr lang="de-DE" i="1" dirty="0" err="1" smtClean="0">
                <a:latin typeface="Avenir Heavy"/>
                <a:cs typeface="Avenir Heavy"/>
              </a:rPr>
              <a:t>o</a:t>
            </a:r>
            <a:r>
              <a:rPr lang="de-DE" i="1" dirty="0" err="1" smtClean="0"/>
              <a:t>f</a:t>
            </a:r>
            <a:r>
              <a:rPr lang="de-DE" b="1" i="1" dirty="0" smtClean="0"/>
              <a:t> </a:t>
            </a:r>
            <a:r>
              <a:rPr lang="de-DE" i="1" dirty="0" smtClean="0">
                <a:latin typeface="Avenir Heavy"/>
                <a:cs typeface="Avenir Heavy"/>
              </a:rPr>
              <a:t>t</a:t>
            </a:r>
            <a:r>
              <a:rPr lang="de-DE" i="1" dirty="0" smtClean="0"/>
              <a:t>ime</a:t>
            </a:r>
            <a:r>
              <a:rPr lang="de-DE" b="1" i="1" dirty="0" smtClean="0"/>
              <a:t> </a:t>
            </a:r>
            <a:r>
              <a:rPr lang="de-DE" b="1" i="1" dirty="0" err="1" smtClean="0">
                <a:latin typeface="Avenir Heavy"/>
                <a:cs typeface="Avenir Heavy"/>
              </a:rPr>
              <a:t>i</a:t>
            </a:r>
            <a:r>
              <a:rPr lang="de-DE" i="1" dirty="0" err="1" smtClean="0"/>
              <a:t>nvested</a:t>
            </a:r>
            <a:r>
              <a:rPr lang="de-DE" i="1" dirty="0" smtClean="0"/>
              <a:t>“ </a:t>
            </a:r>
            <a:r>
              <a:rPr lang="de-DE" dirty="0" smtClean="0"/>
              <a:t>und ist ein Maß dafür, ob ich persönlich das Gefühl habe, dass mir die Besprechung etwas gebracht hat und ob dies im Verhältnis zur investierten Zeit steht.</a:t>
            </a:r>
          </a:p>
          <a:p>
            <a:pPr>
              <a:lnSpc>
                <a:spcPts val="1200"/>
              </a:lnSpc>
              <a:spcBef>
                <a:spcPts val="600"/>
              </a:spcBef>
            </a:pPr>
            <a:r>
              <a:rPr lang="de-DE" dirty="0"/>
              <a:t>Eine ROTI ist ein einfacher Indikator dafür, ob die Besprechungen in der aktuellen Form noch passen oder ob die Familie etwas daran verändern sollte, lange bevor es immer schwerer fällt, gemeinsame Zeit für die Besprechungen zu finden oder Teilnehmer ungeduldig werden, weil es zu lange dauert. </a:t>
            </a:r>
            <a:endParaRPr lang="de-DE" dirty="0" smtClean="0"/>
          </a:p>
          <a:p>
            <a:pPr>
              <a:lnSpc>
                <a:spcPts val="1200"/>
              </a:lnSpc>
              <a:spcBef>
                <a:spcPts val="600"/>
              </a:spcBef>
            </a:pPr>
            <a:r>
              <a:rPr lang="de-DE" dirty="0" smtClean="0"/>
              <a:t>Wenn </a:t>
            </a:r>
            <a:r>
              <a:rPr lang="de-DE" dirty="0"/>
              <a:t>die gesamte Familie ernsthaft daran arbeiten möchte, das Zusammenleben für alle schöner zu gestalten, sollte die Begeisterung für </a:t>
            </a:r>
            <a:r>
              <a:rPr lang="de-DE" dirty="0" smtClean="0"/>
              <a:t>diese Art der Auseinandersetzung und </a:t>
            </a:r>
            <a:r>
              <a:rPr lang="de-DE" dirty="0"/>
              <a:t>damit auch der ROTI-Wert über die Besprechungen hinweg steigen oder sich auf hohem Niveau einpendeln. </a:t>
            </a:r>
          </a:p>
          <a:p>
            <a:pPr>
              <a:lnSpc>
                <a:spcPts val="1200"/>
              </a:lnSpc>
              <a:spcBef>
                <a:spcPts val="600"/>
              </a:spcBef>
            </a:pPr>
            <a:r>
              <a:rPr lang="de-DE" dirty="0"/>
              <a:t>Wenn die Bewertungen nicht gut ausfallen, kann dies zum Anlass genommen werden, darüber nachzudenken/zu diskutieren, wie es sein müsste, damit man ein „sehr gut“ vergeben kann bzw. was man verändern könnte. Hierbei ist jeder in der </a:t>
            </a:r>
            <a:r>
              <a:rPr lang="de-DE" dirty="0" smtClean="0"/>
              <a:t>Verantwortung</a:t>
            </a:r>
            <a:r>
              <a:rPr lang="de-DE" dirty="0"/>
              <a:t> </a:t>
            </a:r>
            <a:r>
              <a:rPr lang="de-DE" dirty="0" smtClean="0"/>
              <a:t>und jede Meinung ist gleich wichtig.</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78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lnSpcReduction="10000"/>
          </a:bodyPr>
          <a:lstStyle/>
          <a:p>
            <a:pPr>
              <a:spcBef>
                <a:spcPts val="800"/>
              </a:spcBef>
            </a:pPr>
            <a:r>
              <a:rPr lang="de-DE" sz="1200" dirty="0" smtClean="0"/>
              <a:t>Malt</a:t>
            </a:r>
            <a:r>
              <a:rPr lang="de-DE" sz="1200" b="1" dirty="0" smtClean="0"/>
              <a:t> </a:t>
            </a:r>
            <a:r>
              <a:rPr lang="de-DE" sz="1200" dirty="0" smtClean="0"/>
              <a:t>5 </a:t>
            </a:r>
            <a:r>
              <a:rPr lang="de-DE" sz="1200" dirty="0"/>
              <a:t>Kreise auf einem </a:t>
            </a:r>
            <a:r>
              <a:rPr lang="de-DE" sz="1200" dirty="0" err="1" smtClean="0"/>
              <a:t>grossen</a:t>
            </a:r>
            <a:r>
              <a:rPr lang="de-DE" sz="1200" dirty="0" smtClean="0"/>
              <a:t> </a:t>
            </a:r>
            <a:r>
              <a:rPr lang="de-DE" sz="1200" dirty="0"/>
              <a:t>P</a:t>
            </a:r>
            <a:r>
              <a:rPr lang="de-DE" sz="1200" dirty="0" smtClean="0"/>
              <a:t>apier (Flipchart) übereinander.</a:t>
            </a:r>
          </a:p>
          <a:p>
            <a:pPr>
              <a:spcBef>
                <a:spcPts val="800"/>
              </a:spcBef>
            </a:pPr>
            <a:r>
              <a:rPr lang="de-DE" sz="1200" dirty="0" smtClean="0"/>
              <a:t>Beschriftet sie von oben </a:t>
            </a:r>
            <a:r>
              <a:rPr lang="de-DE" sz="1200" dirty="0"/>
              <a:t>nach unten mit 5 </a:t>
            </a:r>
            <a:r>
              <a:rPr lang="de-DE" sz="1200" dirty="0" smtClean="0"/>
              <a:t>– 1.</a:t>
            </a:r>
          </a:p>
          <a:p>
            <a:pPr>
              <a:spcBef>
                <a:spcPts val="800"/>
              </a:spcBef>
            </a:pPr>
            <a:r>
              <a:rPr lang="de-DE" sz="1200" dirty="0" smtClean="0"/>
              <a:t>Bittet alle Teilnehmer der Besprechung, am Ende in </a:t>
            </a:r>
            <a:r>
              <a:rPr lang="de-DE" sz="1200" dirty="0"/>
              <a:t>den </a:t>
            </a:r>
            <a:r>
              <a:rPr lang="de-DE" sz="1200" dirty="0" smtClean="0"/>
              <a:t/>
            </a:r>
            <a:br>
              <a:rPr lang="de-DE" sz="1200" dirty="0" smtClean="0"/>
            </a:br>
            <a:r>
              <a:rPr lang="de-DE" sz="1200" dirty="0" smtClean="0"/>
              <a:t>entsprechenden </a:t>
            </a:r>
            <a:r>
              <a:rPr lang="de-DE" sz="1200" dirty="0"/>
              <a:t>Kreis ein Kreuz machen, je nach dem wie </a:t>
            </a:r>
            <a:r>
              <a:rPr lang="de-DE" sz="1200" dirty="0" smtClean="0"/>
              <a:t>gut </a:t>
            </a:r>
            <a:br>
              <a:rPr lang="de-DE" sz="1200" dirty="0" smtClean="0"/>
            </a:br>
            <a:r>
              <a:rPr lang="de-DE" sz="1200" dirty="0" smtClean="0"/>
              <a:t>die </a:t>
            </a:r>
            <a:r>
              <a:rPr lang="de-DE" sz="1200" dirty="0"/>
              <a:t>Zeit in der Retro nach </a:t>
            </a:r>
            <a:r>
              <a:rPr lang="de-DE" sz="1200" dirty="0" smtClean="0"/>
              <a:t>seinem persönlichen </a:t>
            </a:r>
            <a:r>
              <a:rPr lang="de-DE" sz="1200" dirty="0"/>
              <a:t>Gefühl investiert war. </a:t>
            </a:r>
            <a:endParaRPr lang="de-DE" sz="1200" dirty="0" smtClean="0"/>
          </a:p>
          <a:p>
            <a:pPr>
              <a:spcBef>
                <a:spcPts val="800"/>
              </a:spcBef>
            </a:pPr>
            <a:r>
              <a:rPr lang="de-DE" sz="1200" dirty="0" smtClean="0"/>
              <a:t>5 bedeutet dabei „sehr </a:t>
            </a:r>
            <a:r>
              <a:rPr lang="de-DE" sz="1200" dirty="0"/>
              <a:t>gut“, 1 bedeutet „sehr schlecht“</a:t>
            </a:r>
            <a:r>
              <a:rPr lang="de-DE" sz="1200" dirty="0" smtClean="0"/>
              <a:t>.</a:t>
            </a:r>
          </a:p>
          <a:p>
            <a:pPr>
              <a:spcBef>
                <a:spcPts val="800"/>
              </a:spcBef>
            </a:pPr>
            <a:r>
              <a:rPr lang="de-DE" sz="1200" dirty="0"/>
              <a:t>Führt dies in 4 Familienbesprechungen über einen Zeitraum von 6 Wochen </a:t>
            </a:r>
            <a:r>
              <a:rPr lang="de-DE" sz="1200" dirty="0" smtClean="0"/>
              <a:t>durch.</a:t>
            </a:r>
          </a:p>
          <a:p>
            <a:pPr>
              <a:spcBef>
                <a:spcPts val="800"/>
              </a:spcBef>
            </a:pPr>
            <a:r>
              <a:rPr lang="de-DE" sz="1200" dirty="0" smtClean="0"/>
              <a:t>In weiteren Besprechungen können </a:t>
            </a:r>
            <a:r>
              <a:rPr lang="de-DE" sz="1200" dirty="0"/>
              <a:t>die ROTI-Durchschnitte der </a:t>
            </a:r>
            <a:r>
              <a:rPr lang="de-DE" sz="1200" dirty="0" smtClean="0"/>
              <a:t/>
            </a:r>
            <a:br>
              <a:rPr lang="de-DE" sz="1200" dirty="0" smtClean="0"/>
            </a:br>
            <a:r>
              <a:rPr lang="de-DE" sz="1200" dirty="0" smtClean="0"/>
              <a:t>vorherigen Familiengespräche einfach </a:t>
            </a:r>
            <a:r>
              <a:rPr lang="de-DE" sz="1200" dirty="0"/>
              <a:t>nur miteinander verglichen </a:t>
            </a:r>
            <a:r>
              <a:rPr lang="de-DE" sz="1200" dirty="0" smtClean="0"/>
              <a:t>oder</a:t>
            </a:r>
            <a:br>
              <a:rPr lang="de-DE" sz="1200" dirty="0" smtClean="0"/>
            </a:br>
            <a:r>
              <a:rPr lang="de-DE" sz="1200" dirty="0" smtClean="0"/>
              <a:t> </a:t>
            </a:r>
            <a:r>
              <a:rPr lang="de-DE" sz="1200" dirty="0"/>
              <a:t>in ein Diagramm </a:t>
            </a:r>
            <a:r>
              <a:rPr lang="de-DE" sz="1200" dirty="0" smtClean="0"/>
              <a:t>eingetragen </a:t>
            </a:r>
            <a:r>
              <a:rPr lang="de-DE" sz="1200" dirty="0"/>
              <a:t>werden. </a:t>
            </a:r>
            <a:endParaRPr lang="de-DE" sz="1200" dirty="0" smtClean="0"/>
          </a:p>
          <a:p>
            <a:endParaRPr lang="de-DE" dirty="0"/>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91</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Return of Time Invested</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47</cp:revision>
  <cp:lastPrinted>2015-08-06T14:22:54Z</cp:lastPrinted>
  <dcterms:created xsi:type="dcterms:W3CDTF">2015-03-26T08:30:55Z</dcterms:created>
  <dcterms:modified xsi:type="dcterms:W3CDTF">2015-08-07T11:37:17Z</dcterms:modified>
  <cp:category/>
</cp:coreProperties>
</file>