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20667"/>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14" d="100"/>
          <a:sy n="114" d="100"/>
        </p:scale>
        <p:origin x="2672" y="928"/>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smtClean="0"/>
              <a:t>Mastertitelformat bearbeiten</a:t>
            </a:r>
            <a:endParaRPr lang="de-DE"/>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B4A60231-500B-C44A-9B19-425C835AF47F}"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43759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4A60231-500B-C44A-9B19-425C835AF47F}"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089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4A60231-500B-C44A-9B19-425C835AF47F}"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401539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4A60231-500B-C44A-9B19-425C835AF47F}"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53613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smtClean="0"/>
              <a:t>Mastertitelformat bearbeiten</a:t>
            </a:r>
            <a:endParaRPr lang="de-DE"/>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2386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4A60231-500B-C44A-9B19-425C835AF47F}"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380830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4A60231-500B-C44A-9B19-425C835AF47F}" type="datetimeFigureOut">
              <a:rPr lang="de-DE" smtClean="0"/>
              <a:t>22.02.16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7520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B4A60231-500B-C44A-9B19-425C835AF47F}" type="datetimeFigureOut">
              <a:rPr lang="de-DE" smtClean="0"/>
              <a:t>22.02.16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97047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4A60231-500B-C44A-9B19-425C835AF47F}" type="datetimeFigureOut">
              <a:rPr lang="de-DE" smtClean="0"/>
              <a:t>22.02.16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5550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smtClean="0"/>
              <a:t>Mastertitelformat bearbeiten</a:t>
            </a:r>
            <a:endParaRPr lang="de-DE"/>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78205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smtClean="0"/>
              <a:t>Mastertitelformat bearbeiten</a:t>
            </a:r>
            <a:endParaRPr lang="de-DE"/>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6284698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B4A60231-500B-C44A-9B19-425C835AF47F}" type="datetimeFigureOut">
              <a:rPr lang="de-DE" smtClean="0"/>
              <a:t>22.02.16</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29CCDD0C-585E-FC48-9F27-1A6AF348EB6C}" type="slidenum">
              <a:rPr lang="de-DE" smtClean="0"/>
              <a:t>‹Nr.›</a:t>
            </a:fld>
            <a:endParaRPr lang="de-DE"/>
          </a:p>
        </p:txBody>
      </p:sp>
    </p:spTree>
    <p:extLst>
      <p:ext uri="{BB962C8B-B14F-4D97-AF65-F5344CB8AC3E}">
        <p14:creationId xmlns:p14="http://schemas.microsoft.com/office/powerpoint/2010/main" val="7127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06</a:t>
            </a:r>
            <a:endParaRPr lang="de-DE" sz="1050" b="1" dirty="0">
              <a:solidFill>
                <a:schemeClr val="bg1"/>
              </a:solidFill>
              <a:latin typeface="Avenir Heavy"/>
              <a:cs typeface="Avenir Heavy"/>
            </a:endParaRP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5" name="Textfeld 14"/>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ZEIT </a:t>
            </a:r>
            <a:r>
              <a:rPr lang="de-DE" sz="2300" dirty="0" smtClean="0">
                <a:solidFill>
                  <a:srgbClr val="7E006B"/>
                </a:solidFill>
                <a:latin typeface="Avenir Book"/>
                <a:cs typeface="Avenir Book"/>
              </a:rPr>
              <a:t>ZUM WACHSEN</a:t>
            </a:r>
            <a:endParaRPr lang="de-DE" sz="2300" dirty="0">
              <a:solidFill>
                <a:srgbClr val="7E006B"/>
              </a:solidFill>
              <a:latin typeface="Avenir Book"/>
              <a:cs typeface="Avenir Book"/>
            </a:endParaRPr>
          </a:p>
        </p:txBody>
      </p:sp>
      <p:sp>
        <p:nvSpPr>
          <p:cNvPr id="16" name="Textfeld 15"/>
          <p:cNvSpPr txBox="1"/>
          <p:nvPr/>
        </p:nvSpPr>
        <p:spPr>
          <a:xfrm>
            <a:off x="865450" y="1584056"/>
            <a:ext cx="5942053" cy="3323987"/>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smtClean="0">
                <a:solidFill>
                  <a:schemeClr val="bg1">
                    <a:lumMod val="50000"/>
                  </a:schemeClr>
                </a:solidFill>
                <a:latin typeface="Avenir Book"/>
                <a:cs typeface="Avenir Book"/>
              </a:rPr>
              <a:t>Die </a:t>
            </a:r>
            <a:r>
              <a:rPr lang="de-DE" sz="1000" dirty="0">
                <a:solidFill>
                  <a:schemeClr val="bg1">
                    <a:lumMod val="50000"/>
                  </a:schemeClr>
                </a:solidFill>
                <a:latin typeface="Avenir Book"/>
                <a:cs typeface="Avenir Book"/>
              </a:rPr>
              <a:t>Sprint Retrospektive dient dem </a:t>
            </a:r>
            <a:r>
              <a:rPr lang="de-DE" sz="1000" dirty="0" err="1">
                <a:solidFill>
                  <a:schemeClr val="bg1">
                    <a:lumMod val="50000"/>
                  </a:schemeClr>
                </a:solidFill>
                <a:latin typeface="Avenir Book"/>
                <a:cs typeface="Avenir Book"/>
              </a:rPr>
              <a:t>Scrum</a:t>
            </a:r>
            <a:r>
              <a:rPr lang="de-DE" sz="1000" dirty="0">
                <a:solidFill>
                  <a:schemeClr val="bg1">
                    <a:lumMod val="50000"/>
                  </a:schemeClr>
                </a:solidFill>
                <a:latin typeface="Avenir Book"/>
                <a:cs typeface="Avenir Book"/>
              </a:rPr>
              <a:t>-Team dazu, sich Zeit zur Reflektion zu nehmen um mögliche Verbesserungen für künftige Sprints zu entdecken. </a:t>
            </a:r>
            <a:endParaRPr lang="de-DE" sz="1000" dirty="0" smtClean="0">
              <a:solidFill>
                <a:schemeClr val="bg1">
                  <a:lumMod val="50000"/>
                </a:schemeClr>
              </a:solidFill>
              <a:latin typeface="Avenir Book"/>
              <a:cs typeface="Avenir Book"/>
            </a:endParaRPr>
          </a:p>
          <a:p>
            <a:pPr lvl="0">
              <a:buSzPct val="170000"/>
            </a:pPr>
            <a:endParaRPr lang="de-DE" sz="1000" dirty="0" smtClean="0">
              <a:solidFill>
                <a:schemeClr val="bg1">
                  <a:lumMod val="50000"/>
                </a:schemeClr>
              </a:solidFill>
              <a:latin typeface="Avenir Book"/>
              <a:cs typeface="Avenir Book"/>
            </a:endParaRPr>
          </a:p>
          <a:p>
            <a:pPr marL="271463" lvl="0" indent="-271463">
              <a:buSzPct val="170000"/>
              <a:buBlip>
                <a:blip r:embed="rId3"/>
              </a:buBlip>
            </a:pPr>
            <a:r>
              <a:rPr lang="de-DE" sz="1000" dirty="0" smtClean="0">
                <a:solidFill>
                  <a:schemeClr val="bg1">
                    <a:lumMod val="50000"/>
                  </a:schemeClr>
                </a:solidFill>
                <a:latin typeface="Avenir Book"/>
                <a:cs typeface="Avenir Book"/>
              </a:rPr>
              <a:t>Das </a:t>
            </a:r>
            <a:r>
              <a:rPr lang="de-DE" sz="1000" dirty="0">
                <a:solidFill>
                  <a:schemeClr val="bg1">
                    <a:lumMod val="50000"/>
                  </a:schemeClr>
                </a:solidFill>
                <a:latin typeface="Avenir Book"/>
                <a:cs typeface="Avenir Book"/>
              </a:rPr>
              <a:t>Treffen ist auf drei Stunden für einmonatige Sprints beschränkt. Die Zeit verringert sich proportional zur Verkürzung des </a:t>
            </a:r>
            <a:r>
              <a:rPr lang="de-DE" sz="1000" dirty="0" smtClean="0">
                <a:solidFill>
                  <a:schemeClr val="bg1">
                    <a:lumMod val="50000"/>
                  </a:schemeClr>
                </a:solidFill>
                <a:latin typeface="Avenir Book"/>
                <a:cs typeface="Avenir Book"/>
              </a:rPr>
              <a:t>Sprints.</a:t>
            </a:r>
          </a:p>
          <a:p>
            <a:pPr lvl="0">
              <a:buSzPct val="170000"/>
            </a:pPr>
            <a:endParaRPr lang="de-DE" sz="1000" dirty="0" smtClean="0">
              <a:solidFill>
                <a:schemeClr val="bg1">
                  <a:lumMod val="50000"/>
                </a:schemeClr>
              </a:solidFill>
              <a:latin typeface="Avenir Book"/>
              <a:cs typeface="Avenir Book"/>
            </a:endParaRPr>
          </a:p>
          <a:p>
            <a:pPr marL="271463" lvl="0" indent="-271463">
              <a:buSzPct val="170000"/>
              <a:buBlip>
                <a:blip r:embed="rId3"/>
              </a:buBlip>
            </a:pPr>
            <a:r>
              <a:rPr lang="de-DE" sz="1000" dirty="0" smtClean="0">
                <a:solidFill>
                  <a:schemeClr val="bg1">
                    <a:lumMod val="50000"/>
                  </a:schemeClr>
                </a:solidFill>
                <a:latin typeface="Avenir Book"/>
                <a:cs typeface="Avenir Book"/>
              </a:rPr>
              <a:t>Selbstorganisation </a:t>
            </a:r>
            <a:r>
              <a:rPr lang="de-DE" sz="1000" dirty="0">
                <a:solidFill>
                  <a:schemeClr val="bg1">
                    <a:lumMod val="50000"/>
                  </a:schemeClr>
                </a:solidFill>
                <a:latin typeface="Avenir Book"/>
                <a:cs typeface="Avenir Book"/>
              </a:rPr>
              <a:t>von Teams baut darauf, dass Menschen aus Erfahrung lernen. Wenn man ihnen Raum gibt sich anzupassen, finden selbstorganisierte Teams die besten Lösungen für ihre Probleme, denn sie sind es, die am tiefsten in der Materie stecken. </a:t>
            </a:r>
            <a:endParaRPr lang="de-DE" sz="1000" dirty="0" smtClean="0">
              <a:solidFill>
                <a:schemeClr val="bg1">
                  <a:lumMod val="50000"/>
                </a:schemeClr>
              </a:solidFill>
              <a:latin typeface="Avenir Book"/>
              <a:cs typeface="Avenir Book"/>
            </a:endParaRPr>
          </a:p>
          <a:p>
            <a:pPr lvl="0">
              <a:buSzPct val="170000"/>
            </a:pPr>
            <a:endParaRPr lang="de-DE" sz="1000" dirty="0" smtClean="0">
              <a:solidFill>
                <a:schemeClr val="bg1">
                  <a:lumMod val="50000"/>
                </a:schemeClr>
              </a:solidFill>
              <a:latin typeface="Avenir Book"/>
              <a:cs typeface="Avenir Book"/>
            </a:endParaRPr>
          </a:p>
          <a:p>
            <a:pPr marL="271463" lvl="0" indent="-271463">
              <a:buSzPct val="170000"/>
              <a:buBlip>
                <a:blip r:embed="rId3"/>
              </a:buBlip>
            </a:pPr>
            <a:r>
              <a:rPr lang="de-DE" sz="1000" dirty="0" smtClean="0">
                <a:solidFill>
                  <a:schemeClr val="bg1">
                    <a:lumMod val="50000"/>
                  </a:schemeClr>
                </a:solidFill>
                <a:latin typeface="Avenir Book"/>
                <a:cs typeface="Avenir Book"/>
              </a:rPr>
              <a:t>Zeit </a:t>
            </a:r>
            <a:r>
              <a:rPr lang="de-DE" sz="1000" dirty="0">
                <a:solidFill>
                  <a:schemeClr val="bg1">
                    <a:lumMod val="50000"/>
                  </a:schemeClr>
                </a:solidFill>
                <a:latin typeface="Avenir Book"/>
                <a:cs typeface="Avenir Book"/>
              </a:rPr>
              <a:t>einzuplanen, in der Du Dir immer wieder neu Rahmenbedingungen für gesundes Lernen schaffst, aus Deinen Fehlern lernst, wahrnimmst, was Deine größten Hindernisse und Lösungen dafür sind, steigert Deine Selbstwirksamkeit und gibt Dir als Mensch mehr Wert.  </a:t>
            </a:r>
            <a:endParaRPr lang="de-DE" sz="1000" dirty="0" smtClean="0">
              <a:solidFill>
                <a:schemeClr val="bg1">
                  <a:lumMod val="50000"/>
                </a:schemeClr>
              </a:solidFill>
              <a:latin typeface="Avenir Book"/>
              <a:cs typeface="Avenir Book"/>
            </a:endParaRPr>
          </a:p>
          <a:p>
            <a:pPr lvl="0">
              <a:buSzPct val="170000"/>
            </a:pPr>
            <a:endParaRPr lang="de-DE" sz="1000" dirty="0" smtClean="0">
              <a:solidFill>
                <a:schemeClr val="bg1">
                  <a:lumMod val="50000"/>
                </a:schemeClr>
              </a:solidFill>
              <a:latin typeface="Avenir Book"/>
              <a:cs typeface="Avenir Book"/>
            </a:endParaRPr>
          </a:p>
          <a:p>
            <a:pPr marL="271463" lvl="0" indent="-271463">
              <a:buSzPct val="170000"/>
              <a:buBlip>
                <a:blip r:embed="rId3"/>
              </a:buBlip>
            </a:pPr>
            <a:r>
              <a:rPr lang="de-DE" sz="1000" dirty="0" smtClean="0">
                <a:solidFill>
                  <a:schemeClr val="bg1">
                    <a:lumMod val="50000"/>
                  </a:schemeClr>
                </a:solidFill>
                <a:latin typeface="Avenir Book"/>
                <a:cs typeface="Avenir Book"/>
              </a:rPr>
              <a:t>Beim </a:t>
            </a:r>
            <a:r>
              <a:rPr lang="de-DE" sz="1000" dirty="0">
                <a:solidFill>
                  <a:schemeClr val="bg1">
                    <a:lumMod val="50000"/>
                  </a:schemeClr>
                </a:solidFill>
                <a:latin typeface="Avenir Book"/>
                <a:cs typeface="Avenir Book"/>
              </a:rPr>
              <a:t>Üben sollte es nicht darum gehen Erwartungshaltungen zu erfüllen, am Ende brav abzuliefern, was von Außen gefordert wird, sondern darum satt zu werden von Musik und der eigenen Weiterentwicklung. Deine Wahrnehmung steht dabei im Mittelpunkt und bildet das Rückgrat für Dein persönliches Wachstum. </a:t>
            </a:r>
            <a:endParaRPr lang="de-DE" sz="1000" dirty="0" smtClean="0">
              <a:solidFill>
                <a:schemeClr val="bg1">
                  <a:lumMod val="50000"/>
                </a:schemeClr>
              </a:solidFill>
              <a:latin typeface="Avenir Book"/>
              <a:cs typeface="Avenir Book"/>
            </a:endParaRPr>
          </a:p>
          <a:p>
            <a:pPr lvl="0">
              <a:buSzPct val="170000"/>
            </a:pPr>
            <a:endParaRPr lang="de-DE" sz="1000" dirty="0" smtClean="0">
              <a:solidFill>
                <a:schemeClr val="bg1">
                  <a:lumMod val="50000"/>
                </a:schemeClr>
              </a:solidFill>
              <a:latin typeface="Avenir Book"/>
              <a:cs typeface="Avenir Book"/>
            </a:endParaRPr>
          </a:p>
          <a:p>
            <a:pPr marL="271463" lvl="0" indent="-271463">
              <a:buSzPct val="170000"/>
              <a:buBlip>
                <a:blip r:embed="rId3"/>
              </a:buBlip>
            </a:pPr>
            <a:r>
              <a:rPr lang="de-DE" sz="1000" dirty="0" smtClean="0">
                <a:solidFill>
                  <a:schemeClr val="bg1">
                    <a:lumMod val="50000"/>
                  </a:schemeClr>
                </a:solidFill>
                <a:latin typeface="Avenir Book"/>
                <a:cs typeface="Avenir Book"/>
              </a:rPr>
              <a:t>Mit </a:t>
            </a:r>
            <a:r>
              <a:rPr lang="de-DE" sz="1000" dirty="0">
                <a:solidFill>
                  <a:schemeClr val="bg1">
                    <a:lumMod val="50000"/>
                  </a:schemeClr>
                </a:solidFill>
                <a:latin typeface="Avenir Book"/>
                <a:cs typeface="Avenir Book"/>
              </a:rPr>
              <a:t>jeder Retrofrage, die Du Dir stellst und ehrlich beantwortest, stärkst Du Deine Wahrnehmung und übernimmst die Verantwortung für Dein Wachsen.</a:t>
            </a:r>
          </a:p>
        </p:txBody>
      </p:sp>
      <p:sp>
        <p:nvSpPr>
          <p:cNvPr id="17" name="Rechteck 16"/>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313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06</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708434"/>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smtClean="0">
                <a:solidFill>
                  <a:srgbClr val="7F7F7F"/>
                </a:solidFill>
                <a:latin typeface="Avenir Book"/>
                <a:cs typeface="Avenir Book"/>
              </a:rPr>
              <a:t>Setze </a:t>
            </a:r>
            <a:r>
              <a:rPr lang="de-DE" sz="1000" dirty="0">
                <a:solidFill>
                  <a:srgbClr val="7F7F7F"/>
                </a:solidFill>
                <a:latin typeface="Avenir Book"/>
                <a:cs typeface="Avenir Book"/>
              </a:rPr>
              <a:t>Dich nach einem Sprint mit Deinem Team für eine Retro zusammen. Wiederhole das </a:t>
            </a:r>
            <a:r>
              <a:rPr lang="de-DE" sz="1000" dirty="0" smtClean="0">
                <a:solidFill>
                  <a:srgbClr val="7F7F7F"/>
                </a:solidFill>
                <a:latin typeface="Avenir Book"/>
                <a:cs typeface="Avenir Book"/>
              </a:rPr>
              <a:t>zwei </a:t>
            </a:r>
            <a:r>
              <a:rPr lang="de-DE" sz="1000" dirty="0">
                <a:solidFill>
                  <a:srgbClr val="7F7F7F"/>
                </a:solidFill>
                <a:latin typeface="Avenir Book"/>
                <a:cs typeface="Avenir Book"/>
              </a:rPr>
              <a:t>Mal </a:t>
            </a:r>
            <a:r>
              <a:rPr lang="de-DE" sz="1000" dirty="0" smtClean="0">
                <a:solidFill>
                  <a:srgbClr val="7F7F7F"/>
                </a:solidFill>
                <a:latin typeface="Avenir Book"/>
                <a:cs typeface="Avenir Book"/>
              </a:rPr>
              <a:t>jeweils verbunden mit einem Sprintende.</a:t>
            </a:r>
          </a:p>
          <a:p>
            <a:pPr>
              <a:buSzPct val="170000"/>
            </a:pPr>
            <a:endParaRPr lang="de-DE" sz="1000" dirty="0" smtClean="0">
              <a:solidFill>
                <a:srgbClr val="7F7F7F"/>
              </a:solidFill>
              <a:latin typeface="Avenir Book"/>
              <a:cs typeface="Avenir Book"/>
            </a:endParaRPr>
          </a:p>
          <a:p>
            <a:pPr marL="271463" indent="-271463">
              <a:buSzPct val="170000"/>
              <a:buBlip>
                <a:blip r:embed="rId3"/>
              </a:buBlip>
            </a:pPr>
            <a:r>
              <a:rPr lang="de-DE" sz="1000" dirty="0" smtClean="0">
                <a:solidFill>
                  <a:srgbClr val="7F7F7F"/>
                </a:solidFill>
                <a:latin typeface="Avenir Book"/>
                <a:cs typeface="Avenir Book"/>
              </a:rPr>
              <a:t>Diskutiert </a:t>
            </a:r>
            <a:r>
              <a:rPr lang="de-DE" sz="1000" dirty="0">
                <a:solidFill>
                  <a:srgbClr val="7F7F7F"/>
                </a:solidFill>
                <a:latin typeface="Avenir Book"/>
                <a:cs typeface="Avenir Book"/>
              </a:rPr>
              <a:t>über Hindernisse und findet in der Retrospektive gemeinsam mindestens 3 messbare Verbesserungen, die ihr in der kommenden Iteration umsetzen wollt. Reflektiert diese spätestens in der nächsten Retrospektive und passt sie ggf. </a:t>
            </a:r>
            <a:r>
              <a:rPr lang="de-DE" sz="1000" dirty="0" smtClean="0">
                <a:solidFill>
                  <a:srgbClr val="7F7F7F"/>
                </a:solidFill>
                <a:latin typeface="Avenir Book"/>
                <a:cs typeface="Avenir Book"/>
              </a:rPr>
              <a:t>an.</a:t>
            </a:r>
          </a:p>
          <a:p>
            <a:pPr>
              <a:buSzPct val="170000"/>
            </a:pPr>
            <a:endParaRPr lang="de-DE" sz="1000" dirty="0" smtClean="0">
              <a:solidFill>
                <a:srgbClr val="7F7F7F"/>
              </a:solidFill>
              <a:latin typeface="Avenir Book"/>
              <a:cs typeface="Avenir Book"/>
            </a:endParaRPr>
          </a:p>
          <a:p>
            <a:pPr marL="271463" indent="-271463">
              <a:buSzPct val="170000"/>
              <a:buBlip>
                <a:blip r:embed="rId3"/>
              </a:buBlip>
            </a:pPr>
            <a:r>
              <a:rPr lang="de-DE" sz="1000" dirty="0" smtClean="0">
                <a:solidFill>
                  <a:srgbClr val="7F7F7F"/>
                </a:solidFill>
                <a:latin typeface="Avenir Book"/>
                <a:cs typeface="Avenir Book"/>
              </a:rPr>
              <a:t>Im </a:t>
            </a:r>
            <a:r>
              <a:rPr lang="de-DE" sz="1000" dirty="0" err="1">
                <a:solidFill>
                  <a:srgbClr val="7F7F7F"/>
                </a:solidFill>
                <a:latin typeface="Avenir Book"/>
                <a:cs typeface="Avenir Book"/>
              </a:rPr>
              <a:t>Retromat</a:t>
            </a:r>
            <a:r>
              <a:rPr lang="de-DE" sz="1000" dirty="0">
                <a:solidFill>
                  <a:srgbClr val="7F7F7F"/>
                </a:solidFill>
                <a:latin typeface="Avenir Book"/>
                <a:cs typeface="Avenir Book"/>
              </a:rPr>
              <a:t> findest du viele Wahrnehmungsfragen </a:t>
            </a:r>
            <a:r>
              <a:rPr lang="de-DE" sz="1000" dirty="0" smtClean="0">
                <a:solidFill>
                  <a:srgbClr val="7F7F7F"/>
                </a:solidFill>
                <a:latin typeface="Avenir Book"/>
                <a:cs typeface="Avenir Book"/>
              </a:rPr>
              <a:t>(</a:t>
            </a:r>
            <a:r>
              <a:rPr lang="de-DE" sz="1000" u="sng" dirty="0" err="1" smtClean="0">
                <a:solidFill>
                  <a:srgbClr val="820667"/>
                </a:solidFill>
                <a:latin typeface="Avenir Book"/>
                <a:cs typeface="Avenir Book"/>
              </a:rPr>
              <a:t>www.plans</a:t>
            </a:r>
            <a:r>
              <a:rPr lang="de-DE" sz="1000" u="sng" dirty="0" err="1">
                <a:solidFill>
                  <a:srgbClr val="820667"/>
                </a:solidFill>
                <a:latin typeface="Avenir Book"/>
                <a:cs typeface="Avenir Book"/>
              </a:rPr>
              <a:t>-for-retrospectives.com</a:t>
            </a:r>
            <a:r>
              <a:rPr lang="de-DE" sz="1000" dirty="0">
                <a:solidFill>
                  <a:srgbClr val="7F7F7F"/>
                </a:solidFill>
                <a:latin typeface="Avenir Book"/>
                <a:cs typeface="Avenir Book"/>
              </a:rPr>
              <a:t>), die Dir bei Deiner Reflektion helfen. </a:t>
            </a:r>
            <a:endParaRPr lang="de-DE" sz="1000" dirty="0" smtClean="0">
              <a:solidFill>
                <a:srgbClr val="7F7F7F"/>
              </a:solidFill>
              <a:latin typeface="Avenir Book"/>
              <a:cs typeface="Avenir Book"/>
            </a:endParaRPr>
          </a:p>
          <a:p>
            <a:pPr>
              <a:buSzPct val="170000"/>
            </a:pPr>
            <a:endParaRPr lang="de-DE" sz="1000" dirty="0" smtClean="0">
              <a:solidFill>
                <a:srgbClr val="820667"/>
              </a:solidFill>
              <a:latin typeface="Avenir Book"/>
              <a:cs typeface="Avenir Book"/>
            </a:endParaRPr>
          </a:p>
          <a:p>
            <a:pPr marL="271463" indent="-271463">
              <a:buSzPct val="170000"/>
              <a:buBlip>
                <a:blip r:embed="rId3"/>
              </a:buBlip>
            </a:pPr>
            <a:r>
              <a:rPr lang="de-DE" sz="1000" dirty="0" smtClean="0">
                <a:solidFill>
                  <a:srgbClr val="7F7F7F"/>
                </a:solidFill>
                <a:latin typeface="Avenir Book"/>
                <a:cs typeface="Avenir Book"/>
              </a:rPr>
              <a:t>Innerhalb </a:t>
            </a:r>
            <a:r>
              <a:rPr lang="de-DE" sz="1000" dirty="0">
                <a:solidFill>
                  <a:srgbClr val="7F7F7F"/>
                </a:solidFill>
                <a:latin typeface="Avenir Book"/>
                <a:cs typeface="Avenir Book"/>
              </a:rPr>
              <a:t>eines musikalischen Teams könnt ihr während der Retro eure Definition </a:t>
            </a:r>
            <a:r>
              <a:rPr lang="de-DE" sz="1000" dirty="0" err="1">
                <a:solidFill>
                  <a:srgbClr val="7F7F7F"/>
                </a:solidFill>
                <a:latin typeface="Avenir Book"/>
                <a:cs typeface="Avenir Book"/>
              </a:rPr>
              <a:t>of</a:t>
            </a:r>
            <a:r>
              <a:rPr lang="de-DE" sz="1000" dirty="0">
                <a:solidFill>
                  <a:srgbClr val="7F7F7F"/>
                </a:solidFill>
                <a:latin typeface="Avenir Book"/>
                <a:cs typeface="Avenir Book"/>
              </a:rPr>
              <a:t> </a:t>
            </a:r>
            <a:r>
              <a:rPr lang="de-DE" sz="1000" dirty="0" err="1">
                <a:solidFill>
                  <a:srgbClr val="7F7F7F"/>
                </a:solidFill>
                <a:latin typeface="Avenir Book"/>
                <a:cs typeface="Avenir Book"/>
              </a:rPr>
              <a:t>Done</a:t>
            </a:r>
            <a:r>
              <a:rPr lang="de-DE" sz="1000" dirty="0">
                <a:solidFill>
                  <a:srgbClr val="7F7F7F"/>
                </a:solidFill>
                <a:latin typeface="Avenir Book"/>
                <a:cs typeface="Avenir Book"/>
              </a:rPr>
              <a:t> entsprechend euren gewonnenen Erkenntnissen </a:t>
            </a:r>
            <a:r>
              <a:rPr lang="de-DE" sz="1000" dirty="0" smtClean="0">
                <a:solidFill>
                  <a:srgbClr val="7F7F7F"/>
                </a:solidFill>
                <a:latin typeface="Avenir Book"/>
                <a:cs typeface="Avenir Book"/>
              </a:rPr>
              <a:t>anpassen.</a:t>
            </a:r>
          </a:p>
          <a:p>
            <a:pPr>
              <a:buSzPct val="170000"/>
            </a:pPr>
            <a:endParaRPr lang="de-DE" sz="1000" dirty="0" smtClean="0">
              <a:solidFill>
                <a:srgbClr val="7F7F7F"/>
              </a:solidFill>
              <a:latin typeface="Avenir Book"/>
              <a:cs typeface="Avenir Book"/>
            </a:endParaRPr>
          </a:p>
          <a:p>
            <a:pPr marL="271463" indent="-271463">
              <a:buSzPct val="170000"/>
              <a:buBlip>
                <a:blip r:embed="rId3"/>
              </a:buBlip>
            </a:pPr>
            <a:r>
              <a:rPr lang="de-DE" sz="1000" dirty="0" smtClean="0">
                <a:solidFill>
                  <a:srgbClr val="7F7F7F"/>
                </a:solidFill>
                <a:latin typeface="Avenir Book"/>
                <a:cs typeface="Avenir Book"/>
              </a:rPr>
              <a:t>Wenn </a:t>
            </a:r>
            <a:r>
              <a:rPr lang="de-DE" sz="1000" dirty="0">
                <a:solidFill>
                  <a:srgbClr val="7F7F7F"/>
                </a:solidFill>
                <a:latin typeface="Avenir Book"/>
                <a:cs typeface="Avenir Book"/>
              </a:rPr>
              <a:t>Du nur für Dich selbst übst, ist eine Retro mit anderen Kollegen, die ohne Team üben, sehr hilfreich um Zeugen zu haben, wie Du Dein Training anpassen willst. Das hilft Dir, Deine eigenen Vorsätze ernster zu nehmen, weil Du weißt, dass Du Dir und ihnen von Zeit zu Zeit Rechenschaft schuldest.</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p:nvPicPr>
        <p:blipFill>
          <a:blip r:embed="rId4">
            <a:extLst/>
          </a:blip>
          <a:stretch>
            <a:fillRect/>
          </a:stretch>
        </p:blipFill>
        <p:spPr>
          <a:xfrm>
            <a:off x="6174185" y="4992838"/>
            <a:ext cx="886619" cy="214128"/>
          </a:xfrm>
          <a:prstGeom prst="rect">
            <a:avLst/>
          </a:prstGeom>
          <a:ln w="12700">
            <a:miter lim="400000"/>
          </a:ln>
        </p:spPr>
      </p:pic>
      <p:sp>
        <p:nvSpPr>
          <p:cNvPr id="13" name="Textfeld 1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3265866202"/>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Macintosh PowerPoint</Application>
  <PresentationFormat>Benutzerdefiniert</PresentationFormat>
  <Paragraphs>27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Avenir Book</vt:lpstr>
      <vt:lpstr>Avenir Heavy</vt:lpstr>
      <vt:lpstr>Avenir Light</vt:lpstr>
      <vt:lpstr>Calibri</vt:lpstr>
      <vt:lpstr>Arial</vt:lpstr>
      <vt:lpstr>Office-Design</vt:lpstr>
      <vt:lpstr>PowerPoint-Präsentation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5</cp:revision>
  <cp:lastPrinted>2015-04-26T17:13:37Z</cp:lastPrinted>
  <dcterms:created xsi:type="dcterms:W3CDTF">2015-04-26T17:04:02Z</dcterms:created>
  <dcterms:modified xsi:type="dcterms:W3CDTF">2016-02-22T16:45:17Z</dcterms:modified>
</cp:coreProperties>
</file>