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44" autoAdjust="0"/>
  </p:normalViewPr>
  <p:slideViewPr>
    <p:cSldViewPr snapToGrid="0" snapToObjects="1">
      <p:cViewPr>
        <p:scale>
          <a:sx n="161" d="100"/>
          <a:sy n="161" d="100"/>
        </p:scale>
        <p:origin x="-416" y="592"/>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26.06.15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24098"/>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26.06.15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hteck 12"/>
          <p:cNvSpPr/>
          <p:nvPr userDrawn="1"/>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26.06.15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FAM 01</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5898398" cy="461665"/>
          </a:xfrm>
        </p:spPr>
        <p:txBody>
          <a:bodyPr/>
          <a:lstStyle/>
          <a:p>
            <a:r>
              <a:rPr lang="de-DE" dirty="0" smtClean="0"/>
              <a:t>WIE WOLLEN WIR </a:t>
            </a:r>
            <a:r>
              <a:rPr lang="de-DE" dirty="0" smtClean="0">
                <a:latin typeface="Avenir Light"/>
                <a:cs typeface="Avenir Light"/>
              </a:rPr>
              <a:t>ZUSAMMENLEBEN </a:t>
            </a:r>
            <a:r>
              <a:rPr lang="de-DE" dirty="0" smtClean="0"/>
              <a:t>?</a:t>
            </a:r>
            <a:endParaRPr lang="de-DE" dirty="0"/>
          </a:p>
        </p:txBody>
      </p:sp>
      <p:sp>
        <p:nvSpPr>
          <p:cNvPr id="7" name="Textplatzhalter 6"/>
          <p:cNvSpPr>
            <a:spLocks noGrp="1"/>
          </p:cNvSpPr>
          <p:nvPr>
            <p:ph type="body" sz="quarter" idx="14"/>
          </p:nvPr>
        </p:nvSpPr>
        <p:spPr>
          <a:xfrm>
            <a:off x="858838" y="1384300"/>
            <a:ext cx="6390454" cy="3814388"/>
          </a:xfrm>
        </p:spPr>
        <p:txBody>
          <a:bodyPr>
            <a:normAutofit fontScale="92500"/>
          </a:bodyPr>
          <a:lstStyle/>
          <a:p>
            <a:r>
              <a:rPr lang="de-DE" dirty="0" smtClean="0"/>
              <a:t>Auch in der Familie wird Führung oft mit Hierarchie verwechselt. </a:t>
            </a:r>
          </a:p>
          <a:p>
            <a:r>
              <a:rPr lang="de-DE" dirty="0" smtClean="0"/>
              <a:t>Es ist eine Tatsache, dass jeder, der etwas besitzt oder verwaltet, eine gewisse Macht über andere hat. Eltern tragen eine gewisse </a:t>
            </a:r>
            <a:r>
              <a:rPr lang="de-DE" dirty="0"/>
              <a:t>V</a:t>
            </a:r>
            <a:r>
              <a:rPr lang="de-DE" dirty="0" smtClean="0"/>
              <a:t>erantwortung für die Grundbedürfnisse der Familie. Probleme entstehen, wenn diese Macht als Dominanz ausgeübt wird – z.B. durch Einschüchterung und emotionale Gewalt (von Anschreien bis Anschweigen)</a:t>
            </a:r>
            <a:r>
              <a:rPr lang="de-DE" dirty="0"/>
              <a:t>. Dominanz ist viel mehr eine gesellschaftliche Gewohnheit, als ein Naturgesetz</a:t>
            </a:r>
            <a:r>
              <a:rPr lang="de-DE" dirty="0" smtClean="0"/>
              <a:t>.</a:t>
            </a:r>
            <a:endParaRPr lang="de-DE" dirty="0" smtClean="0"/>
          </a:p>
          <a:p>
            <a:r>
              <a:rPr lang="de-DE" dirty="0" smtClean="0"/>
              <a:t>Eltern haben oft keine Idee, wie reifere Formen von Führungsverhalten aussehen und Kinder haben in dieser Konstellation keine Chance, sich als Persönlichkeit wahrgenommen zu fühlen und Eigenverantwortung zu </a:t>
            </a:r>
            <a:r>
              <a:rPr lang="de-DE" dirty="0" smtClean="0"/>
              <a:t>entwickeln.</a:t>
            </a:r>
          </a:p>
          <a:p>
            <a:r>
              <a:rPr lang="de-DE" dirty="0" smtClean="0"/>
              <a:t>Die </a:t>
            </a:r>
            <a:r>
              <a:rPr lang="de-DE" dirty="0" smtClean="0"/>
              <a:t>Idee, Kinder auf Augenhöhe wahrzunehmen, kommt Eltern oft als gefährlicher Dammbruch vor, der Kontrollverlust und Respektlosigkeit nach sich ziehen könnte. Zu sehr wird Respekt mit der Position verknüpft, als mit dem natürlichen Respekt, den jeder Mensch verdient, einfach weil er ein Mensch ist</a:t>
            </a:r>
          </a:p>
          <a:p>
            <a:r>
              <a:rPr lang="de-DE" dirty="0" smtClean="0"/>
              <a:t>Diese Sichtweise erfordert, sich selbst als Mensch mit allen positiven und negativen Seiten einer </a:t>
            </a:r>
            <a:r>
              <a:rPr lang="de-DE" dirty="0"/>
              <a:t>A</a:t>
            </a:r>
            <a:r>
              <a:rPr lang="de-DE" dirty="0" smtClean="0"/>
              <a:t>useinandersetzung auf Augenhöhe auszusetzen und hinterfragen zu lassen. </a:t>
            </a:r>
          </a:p>
          <a:p>
            <a:r>
              <a:rPr lang="de-DE" dirty="0" smtClean="0"/>
              <a:t>Kinder, die sich ernstgenommen und respektiert fühlen und nicht jederzeit durch dominantes Elternverhalten willkürlich in ihren Entscheidungen und Handlungen überstimmt </a:t>
            </a:r>
            <a:r>
              <a:rPr lang="de-DE" dirty="0" smtClean="0"/>
              <a:t>werden können, </a:t>
            </a:r>
            <a:r>
              <a:rPr lang="de-DE" dirty="0" smtClean="0"/>
              <a:t>lernen, </a:t>
            </a:r>
            <a:r>
              <a:rPr lang="de-DE" dirty="0"/>
              <a:t>Eigenverantwortung für sich und ihr Handeln </a:t>
            </a:r>
            <a:r>
              <a:rPr lang="de-DE" dirty="0" smtClean="0"/>
              <a:t>übernehmen. Dazu gehört auch, sich selbst mit den möglichen negativen Konsequenzen des eigenen </a:t>
            </a:r>
            <a:r>
              <a:rPr lang="de-DE" dirty="0"/>
              <a:t>H</a:t>
            </a:r>
            <a:r>
              <a:rPr lang="de-DE" dirty="0" smtClean="0"/>
              <a:t>andelns </a:t>
            </a:r>
            <a:r>
              <a:rPr lang="de-DE" dirty="0" smtClean="0"/>
              <a:t>auseinanderzusetzen.</a:t>
            </a:r>
          </a:p>
          <a:p>
            <a:r>
              <a:rPr lang="de-DE" dirty="0" smtClean="0"/>
              <a:t>Ein </a:t>
            </a:r>
            <a:r>
              <a:rPr lang="de-DE" dirty="0" smtClean="0"/>
              <a:t>erster Schritt ist, </a:t>
            </a:r>
            <a:r>
              <a:rPr lang="de-DE" dirty="0" smtClean="0"/>
              <a:t>sich im </a:t>
            </a:r>
            <a:r>
              <a:rPr lang="de-DE" dirty="0"/>
              <a:t>echten </a:t>
            </a:r>
            <a:r>
              <a:rPr lang="de-DE" dirty="0" smtClean="0"/>
              <a:t>Dialog </a:t>
            </a:r>
            <a:r>
              <a:rPr lang="de-DE" dirty="0" smtClean="0"/>
              <a:t>auf </a:t>
            </a:r>
            <a:r>
              <a:rPr lang="de-DE" dirty="0" smtClean="0"/>
              <a:t>Augenhöhe </a:t>
            </a:r>
            <a:r>
              <a:rPr lang="de-DE" dirty="0"/>
              <a:t>mit der Perspektive ihrer Kinder </a:t>
            </a:r>
            <a:r>
              <a:rPr lang="de-DE" dirty="0" smtClean="0"/>
              <a:t>auseinanderzusetzen. Die Familienverfassung kann dabei ein wichtiges Hilfsmittel sein.</a:t>
            </a:r>
          </a:p>
        </p:txBody>
      </p:sp>
    </p:spTree>
    <p:extLst>
      <p:ext uri="{BB962C8B-B14F-4D97-AF65-F5344CB8AC3E}">
        <p14:creationId xmlns:p14="http://schemas.microsoft.com/office/powerpoint/2010/main" val="337177867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7" y="1384300"/>
            <a:ext cx="6398343" cy="3790722"/>
          </a:xfrm>
        </p:spPr>
        <p:txBody>
          <a:bodyPr>
            <a:normAutofit fontScale="92500" lnSpcReduction="10000"/>
          </a:bodyPr>
          <a:lstStyle/>
          <a:p>
            <a:r>
              <a:rPr lang="de-DE" dirty="0" smtClean="0"/>
              <a:t>Grundlage der Familienverfassung ist die Freiwilligkeit aller Beteiligten.</a:t>
            </a:r>
          </a:p>
          <a:p>
            <a:r>
              <a:rPr lang="de-DE" dirty="0" smtClean="0"/>
              <a:t>Vereinbart einen Termin, an dem die Familie bespricht, wie sie zusammenleben möchte.</a:t>
            </a:r>
          </a:p>
          <a:p>
            <a:r>
              <a:rPr lang="de-DE" dirty="0" smtClean="0"/>
              <a:t>Jede Perspektive ist dabei gleich wichtig und wird angehört. Es gibt kein Richtig und kein Falsch.</a:t>
            </a:r>
          </a:p>
          <a:p>
            <a:r>
              <a:rPr lang="de-DE" dirty="0" smtClean="0"/>
              <a:t>Gegenseitige Schuldzuweisungen und Vorwürfe werden sofort gestoppt.  Es geht um die persönliche Perspektive </a:t>
            </a:r>
            <a:r>
              <a:rPr lang="de-DE" dirty="0"/>
              <a:t>und Wahrnehmung ist immer subjektiv, aber nie falsch</a:t>
            </a:r>
            <a:r>
              <a:rPr lang="de-DE" dirty="0" smtClean="0"/>
              <a:t>.</a:t>
            </a:r>
          </a:p>
          <a:p>
            <a:r>
              <a:rPr lang="de-DE" dirty="0" smtClean="0"/>
              <a:t>Dominanz ist eine Gewohnheit und nicht so leicht zu verändern. Versucht zu beobachten, wann jemand seine Perspektive durchdrücken und die anderen dominieren möchte und wann jemand wirklich versucht, die Sichtweise des anderen nachzuvollziehen</a:t>
            </a:r>
            <a:r>
              <a:rPr lang="de-DE" dirty="0" smtClean="0"/>
              <a:t>. Auch Rückzug und Passivität können Zeichen von Dominan</a:t>
            </a:r>
            <a:r>
              <a:rPr lang="de-DE" dirty="0" smtClean="0"/>
              <a:t>z sein.</a:t>
            </a:r>
            <a:endParaRPr lang="de-DE" dirty="0" smtClean="0"/>
          </a:p>
          <a:p>
            <a:r>
              <a:rPr lang="de-DE" dirty="0" smtClean="0"/>
              <a:t>Vereinbart auf diese Weise in der Diskussion 3 – 5 Regeln, wie ihr künftig zusammenleben möchtet.</a:t>
            </a:r>
          </a:p>
          <a:p>
            <a:r>
              <a:rPr lang="de-DE" dirty="0" smtClean="0"/>
              <a:t>Es ist wichtig, dass diese Regeln im Konsens gefunden werden und jeder das Gefühl hat, dass seine Perspektive mit eingeflossen ist. Sobald </a:t>
            </a:r>
            <a:r>
              <a:rPr lang="de-DE" dirty="0"/>
              <a:t>d</a:t>
            </a:r>
            <a:r>
              <a:rPr lang="de-DE" dirty="0" smtClean="0"/>
              <a:t>ieses Prinzip verletzt wird, ist die Familienverfassung wertlos.</a:t>
            </a:r>
          </a:p>
          <a:p>
            <a:r>
              <a:rPr lang="de-DE" dirty="0" smtClean="0"/>
              <a:t>Schreibt die gefundenen Regeln auf und hängt sie für alle sichtbar auf.  An diese Regeln sollen sich nun alle </a:t>
            </a:r>
            <a:r>
              <a:rPr lang="de-DE" dirty="0"/>
              <a:t>F</a:t>
            </a:r>
            <a:r>
              <a:rPr lang="de-DE" dirty="0" smtClean="0"/>
              <a:t>amilienmitglieder halten (dazu: FAM 02 „</a:t>
            </a:r>
            <a:r>
              <a:rPr lang="de-DE" dirty="0" err="1" smtClean="0"/>
              <a:t>Pain</a:t>
            </a:r>
            <a:r>
              <a:rPr lang="de-DE" dirty="0" smtClean="0"/>
              <a:t> </a:t>
            </a:r>
            <a:r>
              <a:rPr lang="de-DE" dirty="0" err="1" smtClean="0"/>
              <a:t>Snake</a:t>
            </a:r>
            <a:r>
              <a:rPr lang="de-DE" dirty="0" smtClean="0"/>
              <a:t>“).</a:t>
            </a:r>
          </a:p>
          <a:p>
            <a:r>
              <a:rPr lang="de-DE" dirty="0" smtClean="0"/>
              <a:t>Vereinbart einen Folgetermin in der kommenden Woche, an dem diese Regeln und die Umgangsweise damit reflektiert und ggf. angepasst werden. Sprecht dabei möglichst konkret über die beobachteten Verstöße. </a:t>
            </a:r>
          </a:p>
          <a:p>
            <a:r>
              <a:rPr lang="de-DE" dirty="0"/>
              <a:t>Dieser Move gilt nur dann als durchgeführt, wenn es über einen Zeitraum von 6 Wochen hinweg jede Woche ein Treffen gibt, das nach den Regeln der Trainingskarte FAM 03: "Aufeinander hören" abläuft</a:t>
            </a:r>
            <a:r>
              <a:rPr lang="de-DE" dirty="0" smtClean="0"/>
              <a:t>..</a:t>
            </a:r>
          </a:p>
          <a:p>
            <a:r>
              <a:rPr lang="de-DE" dirty="0" smtClean="0"/>
              <a:t>Verstöße gegen die Regeln haben keine weiteren Konsequenzen als das Gespräch darüber, weil nur Freiwilligkeit und Eigenverantwortung eine nachhaltige Veränderung bringen können und nicht aufgezwungene Regelkonformität.</a:t>
            </a:r>
            <a:endParaRPr lang="de-DE" dirty="0"/>
          </a:p>
        </p:txBody>
      </p:sp>
      <p:pic>
        <p:nvPicPr>
          <p:cNvPr id="3" name="Bild 2" descr="certification_ee_apprent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384" y="870340"/>
            <a:ext cx="901700" cy="901700"/>
          </a:xfrm>
          <a:prstGeom prst="rect">
            <a:avLst/>
          </a:prstGeom>
        </p:spPr>
      </p:pic>
    </p:spTree>
    <p:extLst>
      <p:ext uri="{BB962C8B-B14F-4D97-AF65-F5344CB8AC3E}">
        <p14:creationId xmlns:p14="http://schemas.microsoft.com/office/powerpoint/2010/main" val="23530209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567</Words>
  <Application>Microsoft Macintosh PowerPoint</Application>
  <PresentationFormat>Benutzerdefiniert</PresentationFormat>
  <Paragraphs>19</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WIE WOLLEN WIR ZUSAMMENLEBEN ?</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56</cp:revision>
  <cp:lastPrinted>2015-06-26T09:40:09Z</cp:lastPrinted>
  <dcterms:created xsi:type="dcterms:W3CDTF">2015-03-26T08:30:55Z</dcterms:created>
  <dcterms:modified xsi:type="dcterms:W3CDTF">2015-06-26T14:02:53Z</dcterms:modified>
  <cp:category/>
</cp:coreProperties>
</file>