
<file path=[Content_Types].xml><?xml version="1.0" encoding="utf-8"?>
<Types xmlns="http://schemas.openxmlformats.org/package/2006/content-types">
  <Default Extension="xml" ContentType="application/xml"/>
  <Default Extension="jpeg" ContentType="image/jpeg"/>
  <Default Extension="tif" ContentType="image/ti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03">
          <p15:clr>
            <a:srgbClr val="A4A3A4"/>
          </p15:clr>
        </p15:guide>
        <p15:guide id="2" pos="7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49"/>
    <p:restoredTop sz="94671"/>
  </p:normalViewPr>
  <p:slideViewPr>
    <p:cSldViewPr snapToGrid="0" snapToObjects="1">
      <p:cViewPr varScale="1">
        <p:scale>
          <a:sx n="111" d="100"/>
          <a:sy n="111" d="100"/>
        </p:scale>
        <p:origin x="832" y="192"/>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3.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04.11.15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smtClean="0">
                <a:solidFill>
                  <a:schemeClr val="bg1"/>
                </a:solidFill>
                <a:latin typeface="Avenir Heavy"/>
                <a:cs typeface="Avenir Heavy"/>
              </a:rPr>
              <a:t>SCR 09</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DAUERLAUF </a:t>
            </a:r>
            <a:r>
              <a:rPr lang="de-DE" dirty="0" smtClean="0">
                <a:latin typeface="Avenir Light"/>
                <a:cs typeface="Avenir Light"/>
              </a:rPr>
              <a:t>MIT SPRINTS</a:t>
            </a:r>
            <a:endParaRPr lang="de-DE" dirty="0">
              <a:latin typeface="Avenir Light"/>
              <a:cs typeface="Avenir Light"/>
            </a:endParaRPr>
          </a:p>
        </p:txBody>
      </p:sp>
      <p:sp>
        <p:nvSpPr>
          <p:cNvPr id="5" name="Inhaltsplatzhalter 4"/>
          <p:cNvSpPr>
            <a:spLocks noGrp="1"/>
          </p:cNvSpPr>
          <p:nvPr>
            <p:ph idx="13"/>
          </p:nvPr>
        </p:nvSpPr>
        <p:spPr>
          <a:xfrm>
            <a:off x="858838" y="1568452"/>
            <a:ext cx="6313129" cy="3133835"/>
          </a:xfrm>
        </p:spPr>
        <p:txBody>
          <a:bodyPr>
            <a:noAutofit/>
          </a:bodyPr>
          <a:lstStyle/>
          <a:p>
            <a:pPr>
              <a:spcBef>
                <a:spcPts val="1000"/>
              </a:spcBef>
            </a:pPr>
            <a:r>
              <a:rPr lang="de-DE" sz="1100" dirty="0"/>
              <a:t>Ein Sprint ist eine Zeiteinheit von </a:t>
            </a:r>
            <a:r>
              <a:rPr lang="de-DE" sz="1100" dirty="0" smtClean="0"/>
              <a:t>einer </a:t>
            </a:r>
            <a:r>
              <a:rPr lang="de-DE" sz="1100" dirty="0"/>
              <a:t>bis vier Wochen. Zu Beginn wird die Dauer festgelegt und dann nicht mehr verändert</a:t>
            </a:r>
            <a:r>
              <a:rPr lang="de-DE" sz="1100" dirty="0" smtClean="0"/>
              <a:t>.</a:t>
            </a:r>
            <a:endParaRPr lang="de-DE" sz="1100" dirty="0"/>
          </a:p>
          <a:p>
            <a:pPr>
              <a:spcBef>
                <a:spcPts val="1000"/>
              </a:spcBef>
            </a:pPr>
            <a:r>
              <a:rPr lang="de-DE" sz="1100" dirty="0"/>
              <a:t>Lege die kürzest mögliche Dauer für einen Sprint fest</a:t>
            </a:r>
            <a:r>
              <a:rPr lang="de-DE" sz="1100" dirty="0" smtClean="0"/>
              <a:t>.</a:t>
            </a:r>
            <a:endParaRPr lang="de-DE" sz="1100" dirty="0"/>
          </a:p>
          <a:p>
            <a:pPr lvl="0">
              <a:spcBef>
                <a:spcPts val="1000"/>
              </a:spcBef>
            </a:pPr>
            <a:r>
              <a:rPr lang="de-DE" sz="1100" dirty="0"/>
              <a:t>Zum Sprint gehört eine vorherige schriftliche Planung, ein Demo- und ein Retrotreffen mit Deinem Team. Der Sprint läuft auf das Demotreffen zu, in dem man dem Team seine Ergebnisse zeigt. Danach folgt eine Retro, in der man bespricht wie der Sprint verlaufen ist und was man im nächsten Sprint verbessern kann</a:t>
            </a:r>
            <a:r>
              <a:rPr lang="de-DE" sz="1100" dirty="0" smtClean="0"/>
              <a:t>.</a:t>
            </a:r>
            <a:endParaRPr lang="de-DE" sz="1100" dirty="0"/>
          </a:p>
          <a:p>
            <a:pPr lvl="0">
              <a:spcBef>
                <a:spcPts val="1000"/>
              </a:spcBef>
            </a:pPr>
            <a:r>
              <a:rPr lang="de-DE" sz="1100" dirty="0"/>
              <a:t>Sprints lösen sich unmittelbar ab. Wenn ein Sprint beendet ist beginnt sofort der nächste</a:t>
            </a:r>
            <a:r>
              <a:rPr lang="de-DE" sz="1100" dirty="0" smtClean="0"/>
              <a:t>.</a:t>
            </a:r>
            <a:endParaRPr lang="de-DE" sz="1100" dirty="0"/>
          </a:p>
          <a:p>
            <a:pPr lvl="0">
              <a:spcBef>
                <a:spcPts val="1000"/>
              </a:spcBef>
            </a:pPr>
            <a:r>
              <a:rPr lang="de-DE" sz="1100" dirty="0"/>
              <a:t>Ein Sprint wird nicht unterbrochen</a:t>
            </a:r>
            <a:r>
              <a:rPr lang="de-DE" sz="1100" dirty="0" smtClean="0"/>
              <a:t>.</a:t>
            </a:r>
            <a:endParaRPr lang="de-DE" sz="1100" dirty="0"/>
          </a:p>
          <a:p>
            <a:pPr lvl="0">
              <a:spcBef>
                <a:spcPts val="1000"/>
              </a:spcBef>
            </a:pPr>
            <a:r>
              <a:rPr lang="de-DE" sz="1100" dirty="0"/>
              <a:t>Du stellst Dir Aufgaben für Deinen Sprint, die am Ende zu einem vorzeigbaren Ergebnis führen</a:t>
            </a:r>
            <a:r>
              <a:rPr lang="de-DE" sz="1100" dirty="0" smtClean="0"/>
              <a:t>.</a:t>
            </a:r>
            <a:endParaRPr lang="de-DE" sz="1100" dirty="0"/>
          </a:p>
          <a:p>
            <a:pPr lvl="0">
              <a:spcBef>
                <a:spcPts val="1000"/>
              </a:spcBef>
            </a:pPr>
            <a:r>
              <a:rPr lang="de-DE" sz="1100" dirty="0"/>
              <a:t>Diese Aufgaben packst Du vor Beginn des Sprints in Deine „Sprintkiste“</a:t>
            </a:r>
            <a:r>
              <a:rPr lang="de-DE" sz="1100" dirty="0" smtClean="0"/>
              <a:t>.</a:t>
            </a:r>
            <a:endParaRPr lang="de-DE" sz="1100" dirty="0"/>
          </a:p>
          <a:p>
            <a:pPr lvl="0">
              <a:spcBef>
                <a:spcPts val="1000"/>
              </a:spcBef>
            </a:pPr>
            <a:r>
              <a:rPr lang="de-DE" sz="1100" dirty="0"/>
              <a:t>Es kommen während dem Sprint keine neuen Aufgaben hinzu und keine weg. Größere Aufgaben kannst Du in kleinere Einheiten zerlegen.</a:t>
            </a:r>
          </a:p>
          <a:p>
            <a:pPr marL="0" indent="0">
              <a:spcBef>
                <a:spcPts val="1000"/>
              </a:spcBef>
              <a:buNone/>
            </a:pPr>
            <a:endParaRPr lang="de-DE" sz="1100" dirty="0"/>
          </a:p>
        </p:txBody>
      </p:sp>
      <p:sp>
        <p:nvSpPr>
          <p:cNvPr id="6" name="Textplatzhalter 2"/>
          <p:cNvSpPr txBox="1">
            <a:spLocks/>
          </p:cNvSpPr>
          <p:nvPr/>
        </p:nvSpPr>
        <p:spPr>
          <a:xfrm>
            <a:off x="1166813" y="1222519"/>
            <a:ext cx="5293998" cy="462332"/>
          </a:xfrm>
          <a:prstGeom prst="rect">
            <a:avLst/>
          </a:prstGeom>
        </p:spPr>
        <p:txBody>
          <a:bodyPr/>
          <a:lstStyle>
            <a:lvl1pPr marL="263525" indent="-263525" algn="l" defTabSz="403388" rtl="0" eaLnBrk="1" latinLnBrk="0" hangingPunct="1">
              <a:spcBef>
                <a:spcPct val="20000"/>
              </a:spcBef>
              <a:buClr>
                <a:srgbClr val="1191D1"/>
              </a:buClr>
              <a:buSzPct val="190000"/>
              <a:buFontTx/>
              <a:buBlip>
                <a:blip r:embed="rId2"/>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2"/>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2"/>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2"/>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2"/>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de-DE" cap="all" dirty="0" smtClean="0"/>
              <a:t>Regina </a:t>
            </a:r>
            <a:r>
              <a:rPr lang="de-DE" cap="all" dirty="0" err="1" smtClean="0"/>
              <a:t>Brandhuber</a:t>
            </a:r>
            <a:endParaRPr lang="de-DE" cap="all"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2000"/>
              </a:lnSpc>
              <a:spcBef>
                <a:spcPts val="1000"/>
              </a:spcBef>
            </a:pPr>
            <a:r>
              <a:rPr lang="de-DE" sz="1200" dirty="0"/>
              <a:t>Plane sechs Sprints. </a:t>
            </a:r>
          </a:p>
          <a:p>
            <a:pPr>
              <a:lnSpc>
                <a:spcPts val="2000"/>
              </a:lnSpc>
              <a:spcBef>
                <a:spcPts val="1000"/>
              </a:spcBef>
            </a:pPr>
            <a:r>
              <a:rPr lang="de-DE" sz="1200" dirty="0"/>
              <a:t>Beginne mit vier einwöchigen Sprints und plane danach zwei zweiwöchige. </a:t>
            </a:r>
          </a:p>
          <a:p>
            <a:pPr>
              <a:lnSpc>
                <a:spcPts val="2000"/>
              </a:lnSpc>
              <a:spcBef>
                <a:spcPts val="1000"/>
              </a:spcBef>
            </a:pPr>
            <a:r>
              <a:rPr lang="de-DE" sz="1200" dirty="0"/>
              <a:t>Ein Sprint gilt als </a:t>
            </a:r>
            <a:r>
              <a:rPr lang="de-DE" sz="1200" dirty="0" smtClean="0"/>
              <a:t>durchgeführt, </a:t>
            </a:r>
            <a:r>
              <a:rPr lang="de-DE" sz="1200" dirty="0"/>
              <a:t>wenn es </a:t>
            </a:r>
            <a:endParaRPr lang="de-DE" sz="1200" dirty="0" smtClean="0"/>
          </a:p>
          <a:p>
            <a:pPr lvl="1">
              <a:lnSpc>
                <a:spcPts val="2000"/>
              </a:lnSpc>
              <a:spcBef>
                <a:spcPts val="1000"/>
              </a:spcBef>
              <a:buFont typeface="Wingdings" charset="2"/>
              <a:buChar char="§"/>
            </a:pPr>
            <a:r>
              <a:rPr lang="de-DE" sz="1200" dirty="0" smtClean="0"/>
              <a:t>vor </a:t>
            </a:r>
            <a:r>
              <a:rPr lang="de-DE" sz="1200" dirty="0"/>
              <a:t>dem Sprint eine Planung gegeben hat und </a:t>
            </a:r>
            <a:endParaRPr lang="de-DE" sz="1200" dirty="0" smtClean="0"/>
          </a:p>
          <a:p>
            <a:pPr lvl="1">
              <a:lnSpc>
                <a:spcPts val="2000"/>
              </a:lnSpc>
              <a:spcBef>
                <a:spcPts val="1000"/>
              </a:spcBef>
              <a:buFont typeface="Wingdings" charset="2"/>
              <a:buChar char="§"/>
            </a:pPr>
            <a:r>
              <a:rPr lang="de-DE" sz="1200" dirty="0" smtClean="0"/>
              <a:t>nach </a:t>
            </a:r>
            <a:r>
              <a:rPr lang="de-DE" sz="1200" dirty="0"/>
              <a:t>dem Sprint eine Demo und </a:t>
            </a:r>
            <a:endParaRPr lang="de-DE" sz="1200" dirty="0" smtClean="0"/>
          </a:p>
          <a:p>
            <a:pPr lvl="1">
              <a:lnSpc>
                <a:spcPts val="2000"/>
              </a:lnSpc>
              <a:spcBef>
                <a:spcPts val="1000"/>
              </a:spcBef>
              <a:buFont typeface="Wingdings" charset="2"/>
              <a:buChar char="§"/>
            </a:pPr>
            <a:r>
              <a:rPr lang="de-DE" sz="1200" dirty="0" smtClean="0"/>
              <a:t>eine </a:t>
            </a:r>
            <a:r>
              <a:rPr lang="de-DE" sz="1200" dirty="0"/>
              <a:t> Retro mit Deinem Team.</a:t>
            </a:r>
          </a:p>
          <a:p>
            <a:pPr>
              <a:lnSpc>
                <a:spcPts val="2000"/>
              </a:lnSpc>
              <a:spcBef>
                <a:spcPts val="1000"/>
              </a:spcBef>
            </a:pPr>
            <a:r>
              <a:rPr lang="de-DE" sz="1200" dirty="0"/>
              <a:t>Es ist unabhängig davon, ob alle Aufgaben im Sprint erledigt wurden. Ein Sprint kann als abgeschlossen gelten, wenn noch Aufgaben übrig sind. Wichtig ist, dass das Ergebnis vorzeigbar ist</a:t>
            </a:r>
            <a:r>
              <a:rPr lang="de-DE" sz="1200" dirty="0" smtClean="0"/>
              <a:t>.</a:t>
            </a:r>
            <a:endParaRPr lang="de-DE" sz="12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207</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Wingdings</vt:lpstr>
      <vt:lpstr>Arial</vt:lpstr>
      <vt:lpstr>ger_training_card_template</vt:lpstr>
      <vt:lpstr>DAUERLAUF MIT SPRINTS</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40</cp:revision>
  <cp:lastPrinted>2015-03-26T09:33:33Z</cp:lastPrinted>
  <dcterms:created xsi:type="dcterms:W3CDTF">2015-03-26T08:30:55Z</dcterms:created>
  <dcterms:modified xsi:type="dcterms:W3CDTF">2015-11-04T22:04:00Z</dcterms:modified>
</cp:coreProperties>
</file>