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tif" ContentType="image/t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56500" cy="5321300"/>
  <p:notesSz cx="6858000" cy="9144000"/>
  <p:defaultTextStyle>
    <a:lvl1pPr defTabSz="403387">
      <a:defRPr sz="1600">
        <a:latin typeface="+mj-lt"/>
        <a:ea typeface="+mj-ea"/>
        <a:cs typeface="+mj-cs"/>
        <a:sym typeface="Helvetica Neue"/>
      </a:defRPr>
    </a:lvl1pPr>
    <a:lvl2pPr defTabSz="403387">
      <a:defRPr sz="1600">
        <a:latin typeface="+mj-lt"/>
        <a:ea typeface="+mj-ea"/>
        <a:cs typeface="+mj-cs"/>
        <a:sym typeface="Helvetica Neue"/>
      </a:defRPr>
    </a:lvl2pPr>
    <a:lvl3pPr defTabSz="403387">
      <a:defRPr sz="1600">
        <a:latin typeface="+mj-lt"/>
        <a:ea typeface="+mj-ea"/>
        <a:cs typeface="+mj-cs"/>
        <a:sym typeface="Helvetica Neue"/>
      </a:defRPr>
    </a:lvl3pPr>
    <a:lvl4pPr defTabSz="403387">
      <a:defRPr sz="1600">
        <a:latin typeface="+mj-lt"/>
        <a:ea typeface="+mj-ea"/>
        <a:cs typeface="+mj-cs"/>
        <a:sym typeface="Helvetica Neue"/>
      </a:defRPr>
    </a:lvl4pPr>
    <a:lvl5pPr defTabSz="403387">
      <a:defRPr sz="1600">
        <a:latin typeface="+mj-lt"/>
        <a:ea typeface="+mj-ea"/>
        <a:cs typeface="+mj-cs"/>
        <a:sym typeface="Helvetica Neue"/>
      </a:defRPr>
    </a:lvl5pPr>
    <a:lvl6pPr defTabSz="403387">
      <a:defRPr sz="1600">
        <a:latin typeface="+mj-lt"/>
        <a:ea typeface="+mj-ea"/>
        <a:cs typeface="+mj-cs"/>
        <a:sym typeface="Helvetica Neue"/>
      </a:defRPr>
    </a:lvl6pPr>
    <a:lvl7pPr defTabSz="403387">
      <a:defRPr sz="1600">
        <a:latin typeface="+mj-lt"/>
        <a:ea typeface="+mj-ea"/>
        <a:cs typeface="+mj-cs"/>
        <a:sym typeface="Helvetica Neue"/>
      </a:defRPr>
    </a:lvl7pPr>
    <a:lvl8pPr defTabSz="403387">
      <a:defRPr sz="1600">
        <a:latin typeface="+mj-lt"/>
        <a:ea typeface="+mj-ea"/>
        <a:cs typeface="+mj-cs"/>
        <a:sym typeface="Helvetica Neue"/>
      </a:defRPr>
    </a:lvl8pPr>
    <a:lvl9pPr defTabSz="403387">
      <a:defRPr sz="1600"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808" y="-104"/>
      </p:cViewPr>
      <p:guideLst>
        <p:guide orient="horz" pos="632"/>
        <p:guide pos="23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5167081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creativecommons.org/licenses/by-nc-nd/4.0/" TargetMode="External"/><Relationship Id="rId5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4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166812" y="889141"/>
            <a:ext cx="5533296" cy="419697"/>
          </a:xfrm>
          <a:prstGeom prst="rect">
            <a:avLst/>
          </a:prstGeom>
        </p:spPr>
        <p:txBody>
          <a:bodyPr/>
          <a:lstStyle>
            <a:lvl1pPr>
              <a:defRPr>
                <a:latin typeface="Avenir Heavy"/>
                <a:cs typeface="Avenir Heavy"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de-DE" sz="2400" b="1" cap="all" smtClean="0">
                <a:solidFill>
                  <a:srgbClr val="1191D1"/>
                </a:solidFill>
              </a:rPr>
              <a:t>Mastertitelformat bearbeiten</a:t>
            </a:r>
            <a:endParaRPr sz="2400" b="1" cap="all" dirty="0">
              <a:solidFill>
                <a:srgbClr val="1191D1"/>
              </a:solidFill>
            </a:endParaRP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xfrm>
            <a:off x="1166812" y="1188878"/>
            <a:ext cx="5293998" cy="420302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de-DE" sz="1000" cap="all" smtClean="0">
                <a:solidFill>
                  <a:srgbClr val="5D5E5F"/>
                </a:solidFill>
              </a:rPr>
              <a:t>Mastertextformat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858838" y="1614488"/>
            <a:ext cx="6265862" cy="3502025"/>
          </a:xfrm>
        </p:spPr>
        <p:txBody>
          <a:bodyPr vert="horz"/>
          <a:lstStyle>
            <a:lvl1pPr marL="171450" indent="-171450">
              <a:buSzPct val="190000"/>
              <a:buFontTx/>
              <a:buBlip>
                <a:blip r:embed="rId2"/>
              </a:buBlip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ppren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es-ES_tradnl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TEA 01</a:t>
            </a:r>
            <a:endParaRPr lang="es-ES_tradnl"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pic>
        <p:nvPicPr>
          <p:cNvPr id="18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dirty="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dirty="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dirty="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dirty="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dirty="0" smtClean="0">
                <a:solidFill>
                  <a:srgbClr val="5D5E5F"/>
                </a:solidFill>
              </a:rPr>
              <a:t>Fünfte Ebene</a:t>
            </a:r>
            <a:endParaRPr sz="1000" dirty="0">
              <a:solidFill>
                <a:srgbClr val="5D5E5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sz="2400" dirty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pic>
        <p:nvPicPr>
          <p:cNvPr id="10" name="Bild 9" descr="a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749" y="3775185"/>
            <a:ext cx="939800" cy="914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28.06.16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2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13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Journey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" name="Shape 25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27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>
              <a:solidFill>
                <a:srgbClr val="5D5E5F"/>
              </a:solidFill>
            </a:endParaRPr>
          </a:p>
        </p:txBody>
      </p:sp>
      <p:sp>
        <p:nvSpPr>
          <p:cNvPr id="30" name="Shape 30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sz="2400" dirty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pic>
        <p:nvPicPr>
          <p:cNvPr id="31" name="image7.png" descr="am_journeyman_ico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65125" y="3793473"/>
            <a:ext cx="905258" cy="89611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28.06.16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1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4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12" name="pasted-image.tif"/>
          <p:cNvPicPr/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7"/>
          <p:cNvSpPr/>
          <p:nvPr userDrawn="1"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es-ES_tradnl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IDE</a:t>
            </a:r>
            <a:r>
              <a:rPr lang="es-ES_tradnl" sz="1000" b="1" baseline="0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04</a:t>
            </a:r>
            <a:endParaRPr lang="es-ES_tradnl"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36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 dirty="0">
              <a:solidFill>
                <a:srgbClr val="5D5E5F"/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sz="2400" dirty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28.06.16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1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12" name="pasted-image.ti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Bild 1" descr="am_Icon_master.pd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285" y="3737085"/>
            <a:ext cx="927100" cy="952500"/>
          </a:xfrm>
          <a:prstGeom prst="rect">
            <a:avLst/>
          </a:prstGeom>
        </p:spPr>
      </p:pic>
      <p:sp>
        <p:nvSpPr>
          <p:cNvPr id="13" name="Shape 17"/>
          <p:cNvSpPr/>
          <p:nvPr userDrawn="1"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es-ES_tradnl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IDE</a:t>
            </a:r>
            <a:r>
              <a:rPr lang="es-ES_tradnl" sz="1000" b="1" baseline="0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04</a:t>
            </a:r>
            <a:endParaRPr lang="es-ES_tradnl"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TEA 01</a:t>
            </a:r>
            <a:endParaRPr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pic>
        <p:nvPicPr>
          <p:cNvPr id="5" name="image1.png" descr="Agile-Moves_neu.png"/>
          <p:cNvPicPr/>
          <p:nvPr/>
        </p:nvPicPr>
        <p:blipFill>
          <a:blip r:embed="rId6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166812" y="674138"/>
            <a:ext cx="5533296" cy="461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2400" b="1" cap="all" dirty="0">
                <a:solidFill>
                  <a:srgbClr val="1191D1"/>
                </a:solidFill>
              </a:rPr>
              <a:t>Mastertitelformat bearbeiten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166812" y="973845"/>
            <a:ext cx="5293998" cy="46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337" tIns="40337" rIns="40337" bIns="40337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1000" cap="all">
                <a:solidFill>
                  <a:srgbClr val="5D5E5F"/>
                </a:solidFill>
              </a:rPr>
              <a:t>Master-Untertitelformat bearbeiten</a:t>
            </a:r>
          </a:p>
        </p:txBody>
      </p:sp>
      <p:sp>
        <p:nvSpPr>
          <p:cNvPr id="10" name="Textplatzhalter 2"/>
          <p:cNvSpPr txBox="1">
            <a:spLocks/>
          </p:cNvSpPr>
          <p:nvPr/>
        </p:nvSpPr>
        <p:spPr>
          <a:xfrm>
            <a:off x="858838" y="1568452"/>
            <a:ext cx="6266026" cy="350230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403387" eaLnBrk="1" hangingPunct="1">
              <a:lnSpc>
                <a:spcPct val="150000"/>
              </a:lnSpc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630237" indent="-22701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1008467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1411855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1815244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  <a:lvl6pPr marL="212899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6pPr>
            <a:lvl7pPr marL="2532377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7pPr>
            <a:lvl8pPr marL="2935764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8pPr>
            <a:lvl9pPr marL="333915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  <a:p>
            <a:pPr lvl="1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xmlns:p14="http://schemas.microsoft.com/office/powerpoint/2010/main" spd="med"/>
  <p:txStyles>
    <p:titleStyle>
      <a:lvl1pPr defTabSz="403387" eaLnBrk="1" hangingPunct="1">
        <a:defRPr sz="2400" b="1" cap="all">
          <a:solidFill>
            <a:srgbClr val="1191D1"/>
          </a:solidFill>
          <a:latin typeface="Avenir Heavy"/>
          <a:ea typeface="Avenir Book"/>
          <a:cs typeface="Avenir Heavy"/>
          <a:sym typeface="Avenir Book"/>
        </a:defRPr>
      </a:lvl1pPr>
      <a:lvl2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2pPr>
      <a:lvl3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3pPr>
      <a:lvl4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4pPr>
      <a:lvl5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5pPr>
      <a:lvl6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6pPr>
      <a:lvl7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7pPr>
      <a:lvl8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8pPr>
      <a:lvl9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9pPr>
    </p:titleStyle>
    <p:bodyStyle>
      <a:lvl1pPr marL="171450" indent="-171450" defTabSz="403387" eaLnBrk="1" hangingPunct="1">
        <a:lnSpc>
          <a:spcPct val="150000"/>
        </a:lnSpc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1pPr>
      <a:lvl2pPr marL="630237" indent="-22701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2pPr>
      <a:lvl3pPr marL="1008467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3pPr>
      <a:lvl4pPr marL="1411855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4pPr>
      <a:lvl5pPr marL="1815244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5pPr>
      <a:lvl6pPr marL="212899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6pPr>
      <a:lvl7pPr marL="2532377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7pPr>
      <a:lvl8pPr marL="2935764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8pPr>
      <a:lvl9pPr marL="333915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9pPr>
    </p:bodyStyle>
    <p:otherStyle>
      <a:lvl1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Aktualisierungs</a:t>
            </a:r>
            <a:r>
              <a:rPr lang="de-DE" dirty="0" smtClean="0">
                <a:latin typeface="Avenir Light"/>
                <a:cs typeface="Avenir Light"/>
              </a:rPr>
              <a:t>treffen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Regina </a:t>
            </a:r>
            <a:r>
              <a:rPr lang="de-DE" dirty="0" err="1" smtClean="0"/>
              <a:t>Brandhuber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858838" y="1691448"/>
            <a:ext cx="6265862" cy="3502025"/>
          </a:xfrm>
        </p:spPr>
        <p:txBody>
          <a:bodyPr>
            <a:normAutofit fontScale="85000" lnSpcReduction="10000"/>
          </a:bodyPr>
          <a:lstStyle/>
          <a:p>
            <a:r>
              <a:rPr lang="de-DE" sz="1200" dirty="0"/>
              <a:t>Ergebnisse aus Teamdiskussionen oder Workshops müssen nicht in Stein </a:t>
            </a:r>
            <a:r>
              <a:rPr lang="de-DE" sz="1200" dirty="0" smtClean="0"/>
              <a:t>gemeißelt </a:t>
            </a:r>
            <a:r>
              <a:rPr lang="de-DE" sz="1200" dirty="0"/>
              <a:t>werden. Oft ist es so, dass durch die Auseinandersetzung etwas in Dir nachwirkt, was Dir zum Zeitpunkt der Diskussion gar nicht klar war. </a:t>
            </a:r>
          </a:p>
          <a:p>
            <a:r>
              <a:rPr lang="de-DE" sz="1200" dirty="0"/>
              <a:t>Auch Ideen und Aspekte, die Dir und Deinen Teamkollegen im Nachgang einfallen, sind wichtig und helfen, das Ergebnis valider zu machen. </a:t>
            </a:r>
          </a:p>
          <a:p>
            <a:r>
              <a:rPr lang="de-DE" sz="1200" dirty="0"/>
              <a:t>Damit Eure Diskussion aktuell bleibt, sollten alle Argumente, die im Nachhinein auftauchen, mit </a:t>
            </a:r>
            <a:r>
              <a:rPr lang="de-DE" sz="1200" dirty="0" smtClean="0"/>
              <a:t>einer </a:t>
            </a:r>
            <a:r>
              <a:rPr lang="de-DE" sz="1200" dirty="0"/>
              <a:t>Drain Snake </a:t>
            </a:r>
            <a:r>
              <a:rPr lang="de-DE" sz="1200" dirty="0" smtClean="0"/>
              <a:t>(IDE 10) eingefangen </a:t>
            </a:r>
            <a:r>
              <a:rPr lang="de-DE" sz="1200" dirty="0"/>
              <a:t>werden. </a:t>
            </a:r>
          </a:p>
          <a:p>
            <a:r>
              <a:rPr lang="de-DE" sz="1200" dirty="0"/>
              <a:t>Das Team kommt dann zu einem kurzen </a:t>
            </a:r>
            <a:r>
              <a:rPr lang="de-DE" sz="1200" dirty="0" smtClean="0"/>
              <a:t>Aktualisierungstreffen zusammen </a:t>
            </a:r>
            <a:r>
              <a:rPr lang="de-DE" sz="1200" dirty="0"/>
              <a:t>und bespricht alle Änderungen, die sich in der Zwischenzeit ergeben haben und arbeitet die Ergebnisse ein, so dass das Artefakt den aktuellen Stand des Teams wiedergibt. </a:t>
            </a:r>
            <a:endParaRPr lang="de-DE" sz="1200" dirty="0" smtClean="0"/>
          </a:p>
          <a:p>
            <a:r>
              <a:rPr lang="de-DE" sz="1200" dirty="0" smtClean="0"/>
              <a:t>Das kann beispielsweise auch im Rahmen </a:t>
            </a:r>
            <a:r>
              <a:rPr lang="de-DE" sz="1200" dirty="0" smtClean="0"/>
              <a:t>eines Stand </a:t>
            </a:r>
            <a:r>
              <a:rPr lang="de-DE" sz="1200" dirty="0" err="1" smtClean="0"/>
              <a:t>up</a:t>
            </a:r>
            <a:r>
              <a:rPr lang="de-DE" sz="1200" dirty="0" smtClean="0"/>
              <a:t> Meetings oder im Anschluss an ein Daily geschehen</a:t>
            </a:r>
          </a:p>
          <a:p>
            <a:r>
              <a:rPr lang="de-DE" sz="1200" dirty="0"/>
              <a:t>Das aktualisierte Artefakt ist dann der Ausgangspunkt für die weitere Arbeit bzw. den nächsten Workshop. </a:t>
            </a:r>
            <a:endParaRPr lang="de-DE" sz="1200" dirty="0" smtClean="0"/>
          </a:p>
          <a:p>
            <a:r>
              <a:rPr lang="de-DE" sz="1200" dirty="0" smtClean="0"/>
              <a:t>Ihr </a:t>
            </a:r>
            <a:r>
              <a:rPr lang="de-DE" sz="1200" dirty="0"/>
              <a:t>könnt Euch dazu beispielsweise vor Eurem Teamboard treffen, an dem Euer Artefakt hängt, um dort zu diskutieren. </a:t>
            </a:r>
            <a:r>
              <a:rPr lang="de-DE" sz="1200" dirty="0" smtClean="0"/>
              <a:t>Verteilt </a:t>
            </a:r>
            <a:r>
              <a:rPr lang="de-DE" sz="1200" dirty="0"/>
              <a:t>arbeitende Teams (Remote Teams) machen dieses Meeting online, idealerweise in einer Videokonferenz.</a:t>
            </a:r>
            <a:endParaRPr lang="de-DE" sz="1200" dirty="0"/>
          </a:p>
          <a:p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858837" y="1555749"/>
            <a:ext cx="6011548" cy="313383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de-DE" sz="1100" dirty="0"/>
              <a:t>Geht zusammen die </a:t>
            </a:r>
            <a:r>
              <a:rPr lang="de-DE" sz="1100" dirty="0" smtClean="0"/>
              <a:t>Drain </a:t>
            </a:r>
            <a:r>
              <a:rPr lang="de-DE" sz="1100" dirty="0" err="1" smtClean="0"/>
              <a:t>Snake</a:t>
            </a:r>
            <a:r>
              <a:rPr lang="de-DE" sz="1100" dirty="0"/>
              <a:t> </a:t>
            </a:r>
            <a:r>
              <a:rPr lang="de-DE" sz="1100" dirty="0" smtClean="0"/>
              <a:t>Zettel </a:t>
            </a:r>
            <a:r>
              <a:rPr lang="de-DE" sz="1100" dirty="0"/>
              <a:t>für Zettel durch und entscheidet gemeinsam für jeden Zettel, ob und wie der Aspekt in das Artefakt des Workshops eingearbeitet wird</a:t>
            </a:r>
            <a:r>
              <a:rPr lang="de-DE" sz="1100" dirty="0" smtClean="0"/>
              <a:t>.</a:t>
            </a:r>
            <a:endParaRPr lang="de-DE" sz="1100" dirty="0"/>
          </a:p>
          <a:p>
            <a:r>
              <a:rPr lang="de-DE" sz="1100" dirty="0" smtClean="0"/>
              <a:t>Wichtig </a:t>
            </a:r>
            <a:r>
              <a:rPr lang="de-DE" sz="1100" dirty="0"/>
              <a:t>ist hierbei, durch die Diskussion im Team einen Abgleich und Konsens zu erzielen</a:t>
            </a:r>
            <a:r>
              <a:rPr lang="de-DE" sz="1100"/>
              <a:t>. </a:t>
            </a:r>
            <a:endParaRPr lang="de-DE" sz="1100" smtClean="0"/>
          </a:p>
          <a:p>
            <a:r>
              <a:rPr lang="de-DE" sz="1100" smtClean="0"/>
              <a:t>Die </a:t>
            </a:r>
            <a:r>
              <a:rPr lang="de-DE" sz="1100" dirty="0"/>
              <a:t>Diskussion ist das Entscheidende an einem Aktualisierungstreffen, um als Team eine gemeinsame Ausrichtung zu finden. Das aktualisierte Artefakt ist eher das Nebenprodukt dieser gemeinsamen Ausrichtung.</a:t>
            </a:r>
            <a:endParaRPr lang="de-DE" sz="1100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ger_training_card_template_am_cc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ger_training_card_template_am_cc.potx</Template>
  <TotalTime>0</TotalTime>
  <Words>275</Words>
  <Application>Microsoft Macintosh PowerPoint</Application>
  <PresentationFormat>Benutzerdefiniert</PresentationFormat>
  <Paragraphs>12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ger_training_card_template_am_cc</vt:lpstr>
      <vt:lpstr>Aktualisierungstreffen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Silke Kainzbauer</cp:lastModifiedBy>
  <cp:revision>22</cp:revision>
  <dcterms:modified xsi:type="dcterms:W3CDTF">2016-06-28T08:17:01Z</dcterms:modified>
</cp:coreProperties>
</file>