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54"/>
  </p:normalViewPr>
  <p:slideViewPr>
    <p:cSldViewPr snapToGrid="0" snapToObjects="1">
      <p:cViewPr varScale="1">
        <p:scale>
          <a:sx n="143" d="100"/>
          <a:sy n="143" d="100"/>
        </p:scale>
        <p:origin x="1464" y="184"/>
      </p:cViewPr>
      <p:guideLst>
        <p:guide orient="horz" pos="872"/>
        <p:guide pos="89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29.07.23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ctrTitle"/>
          </p:nvPr>
        </p:nvSpPr>
        <p:spPr>
          <a:xfrm>
            <a:off x="1207453" y="722766"/>
            <a:ext cx="4612406" cy="461665"/>
          </a:xfrm>
        </p:spPr>
        <p:txBody>
          <a:bodyPr/>
          <a:lstStyle/>
          <a:p>
            <a:r>
              <a:rPr lang="de-DE" dirty="0"/>
              <a:t>AUFDREHEN</a:t>
            </a:r>
            <a:r>
              <a:rPr lang="de-DE" dirty="0">
                <a:latin typeface="Avenir Book"/>
                <a:cs typeface="Avenir Book"/>
              </a:rPr>
              <a:t>-FERTIG-LOS</a:t>
            </a:r>
          </a:p>
        </p:txBody>
      </p:sp>
      <p:sp>
        <p:nvSpPr>
          <p:cNvPr id="6" name="Inhaltsplatzhalter 3"/>
          <p:cNvSpPr txBox="1">
            <a:spLocks/>
          </p:cNvSpPr>
          <p:nvPr/>
        </p:nvSpPr>
        <p:spPr>
          <a:xfrm>
            <a:off x="929958" y="1619248"/>
            <a:ext cx="6011545" cy="3133835"/>
          </a:xfrm>
          <a:prstGeom prst="rect">
            <a:avLst/>
          </a:prstGeom>
        </p:spPr>
        <p:txBody>
          <a:bodyPr vert="horz" lIns="80678" tIns="40339" rIns="80678" bIns="40339" rtlCol="0">
            <a:normAutofit lnSpcReduction="10000"/>
          </a:bodyPr>
          <a:lstStyle>
            <a:lvl1pPr marL="263525" indent="-263525" algn="l" defTabSz="403388" rtl="0" eaLnBrk="1" latinLnBrk="0" hangingPunct="1">
              <a:spcBef>
                <a:spcPct val="20000"/>
              </a:spcBef>
              <a:buClr>
                <a:srgbClr val="7E006B"/>
              </a:buClr>
              <a:buSzPct val="170000"/>
              <a:buFontTx/>
              <a:buBlip>
                <a:blip r:embed="rId2"/>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2"/>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2"/>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2"/>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2"/>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a:lstStyle>
          <a:p>
            <a:pPr>
              <a:lnSpc>
                <a:spcPct val="110000"/>
              </a:lnSpc>
            </a:pPr>
            <a:r>
              <a:rPr lang="de-DE" sz="1200" dirty="0"/>
              <a:t>Bevor Du diese Karte trainierst solltest Du für TOM 08 zertifiziert sein. Diese Karte baut auf ihr auf.</a:t>
            </a:r>
          </a:p>
          <a:p>
            <a:pPr>
              <a:lnSpc>
                <a:spcPct val="110000"/>
              </a:lnSpc>
            </a:pPr>
            <a:r>
              <a:rPr lang="de-DE" sz="1200" dirty="0"/>
              <a:t>Die </a:t>
            </a:r>
            <a:r>
              <a:rPr lang="de-DE" sz="1200" dirty="0" err="1"/>
              <a:t>Pomodoro</a:t>
            </a:r>
            <a:r>
              <a:rPr lang="de-DE" sz="1200" dirty="0"/>
              <a:t> Technique®</a:t>
            </a:r>
            <a:r>
              <a:rPr lang="de-DE" sz="1200" baseline="30000" dirty="0"/>
              <a:t>1</a:t>
            </a:r>
            <a:r>
              <a:rPr lang="de-DE" sz="1200" dirty="0"/>
              <a:t>  ist ein Zeitmanagementwerkzeug, das von Francesco </a:t>
            </a:r>
            <a:r>
              <a:rPr lang="de-DE" sz="1200" dirty="0" err="1"/>
              <a:t>Cirillo</a:t>
            </a:r>
            <a:r>
              <a:rPr lang="de-DE" sz="1200" dirty="0"/>
              <a:t> erfunden wurde. Es kann Dir dabei helfen, konzentrierter und zielgerichteter zu arbeiten.</a:t>
            </a:r>
          </a:p>
          <a:p>
            <a:pPr>
              <a:lnSpc>
                <a:spcPct val="110000"/>
              </a:lnSpc>
            </a:pPr>
            <a:r>
              <a:rPr lang="de-DE" sz="1200" dirty="0"/>
              <a:t>Du arbeitest in exakten Zeitfenstern: z.B. 25 Minuten mit 5 Minuten Pause. </a:t>
            </a:r>
            <a:r>
              <a:rPr lang="de-DE" sz="1200" dirty="0" err="1"/>
              <a:t>Cirillio</a:t>
            </a:r>
            <a:r>
              <a:rPr lang="de-DE" sz="1200" dirty="0"/>
              <a:t> nennt diese Zeitspanne "Tomate", nach den gängigen Eieruhren in Tomatenform.</a:t>
            </a:r>
          </a:p>
          <a:p>
            <a:pPr>
              <a:lnSpc>
                <a:spcPct val="110000"/>
              </a:lnSpc>
            </a:pPr>
            <a:r>
              <a:rPr lang="de-DE" sz="1200" dirty="0"/>
              <a:t>Die Zeit wird mit einem </a:t>
            </a:r>
            <a:r>
              <a:rPr lang="de-DE" sz="1200" dirty="0" err="1"/>
              <a:t>Timer</a:t>
            </a:r>
            <a:r>
              <a:rPr lang="de-DE" sz="1200" dirty="0"/>
              <a:t> heruntergezählt und sollte nach Möglichkeit nicht unterbrochen werden.</a:t>
            </a:r>
          </a:p>
          <a:p>
            <a:pPr>
              <a:lnSpc>
                <a:spcPct val="110000"/>
              </a:lnSpc>
            </a:pPr>
            <a:r>
              <a:rPr lang="de-DE" sz="1200" dirty="0"/>
              <a:t>Zeit, die Du in Tomaten einteilst, nimmst Du möglicherweise anders wahr. </a:t>
            </a:r>
          </a:p>
          <a:p>
            <a:pPr>
              <a:lnSpc>
                <a:spcPct val="110000"/>
              </a:lnSpc>
            </a:pPr>
            <a:r>
              <a:rPr lang="de-DE" sz="1200" dirty="0"/>
              <a:t>Fokussiere jede Tomate auf ein bestimmtes Thema.</a:t>
            </a:r>
          </a:p>
          <a:p>
            <a:pPr>
              <a:lnSpc>
                <a:spcPct val="110000"/>
              </a:lnSpc>
            </a:pPr>
            <a:r>
              <a:rPr lang="de-DE" sz="1200" dirty="0"/>
              <a:t>Das Ziel der Tomate bestimmst Du vorher und nach Ablauf reflektierst Du das Ergebnis und Deine Zufriedenheit.</a:t>
            </a:r>
          </a:p>
          <a:p>
            <a:pPr>
              <a:lnSpc>
                <a:spcPct val="110000"/>
              </a:lnSpc>
            </a:pPr>
            <a:r>
              <a:rPr lang="de-DE" sz="1200" dirty="0"/>
              <a:t>Die Pausen zwischen den Tomaten helfen Dir die Konzentration und Motivation über eine längere Zeitspanne aufrecht zu erhalten.</a:t>
            </a:r>
            <a:endParaRPr lang="de-DE" dirty="0"/>
          </a:p>
        </p:txBody>
      </p:sp>
      <p:sp>
        <p:nvSpPr>
          <p:cNvPr id="7" name="Fußzeilenplatzhalter 19"/>
          <p:cNvSpPr txBox="1">
            <a:spLocks/>
          </p:cNvSpPr>
          <p:nvPr/>
        </p:nvSpPr>
        <p:spPr>
          <a:xfrm>
            <a:off x="4974809" y="5518072"/>
            <a:ext cx="1775894" cy="283817"/>
          </a:xfrm>
          <a:prstGeom prst="rect">
            <a:avLst/>
          </a:prstGeom>
        </p:spPr>
        <p:txBody>
          <a:bodyPr/>
          <a:ls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a:lstStyle>
          <a:p>
            <a:r>
              <a:rPr lang="de-DE" sz="900" baseline="30000" dirty="0">
                <a:solidFill>
                  <a:schemeClr val="bg1">
                    <a:lumMod val="65000"/>
                  </a:schemeClr>
                </a:solidFill>
              </a:rPr>
              <a:t>1</a:t>
            </a:r>
            <a:r>
              <a:rPr lang="de-DE" sz="900" dirty="0">
                <a:solidFill>
                  <a:schemeClr val="bg1">
                    <a:lumMod val="65000"/>
                  </a:schemeClr>
                </a:solidFill>
              </a:rPr>
              <a:t>  </a:t>
            </a:r>
            <a:r>
              <a:rPr lang="de-DE" sz="900" dirty="0" err="1">
                <a:solidFill>
                  <a:schemeClr val="bg1">
                    <a:lumMod val="65000"/>
                  </a:schemeClr>
                </a:solidFill>
              </a:rPr>
              <a:t>www.pomodorotechnique.com</a:t>
            </a:r>
            <a:endParaRPr lang="de-DE" sz="900" dirty="0">
              <a:solidFill>
                <a:schemeClr val="bg1">
                  <a:lumMod val="65000"/>
                </a:schemeClr>
              </a:solidFill>
            </a:endParaRPr>
          </a:p>
        </p:txBody>
      </p:sp>
    </p:spTree>
    <p:extLst>
      <p:ext uri="{BB962C8B-B14F-4D97-AF65-F5344CB8AC3E}">
        <p14:creationId xmlns:p14="http://schemas.microsoft.com/office/powerpoint/2010/main" val="85327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pPr marL="263525" lvl="1" indent="-263525">
              <a:lnSpc>
                <a:spcPct val="120000"/>
              </a:lnSpc>
              <a:spcBef>
                <a:spcPts val="800"/>
              </a:spcBef>
            </a:pPr>
            <a:r>
              <a:rPr lang="de-DE" sz="1200" dirty="0"/>
              <a:t>Das Ziel ist, möglichst genau einschätzen zu können, was Du in einer Tomate schaffst. Auch wenn Du mehr geschafft hast, als vorhergesagt, ist das eine Abweichung von Deinen Vorhersagen, genau wie wenn Du Dir zu viel vorgenommen hast. </a:t>
            </a:r>
          </a:p>
          <a:p>
            <a:pPr marL="263525" lvl="1" indent="-263525">
              <a:lnSpc>
                <a:spcPct val="120000"/>
              </a:lnSpc>
              <a:spcBef>
                <a:spcPts val="800"/>
              </a:spcBef>
            </a:pPr>
            <a:r>
              <a:rPr lang="de-DE" sz="1200" dirty="0"/>
              <a:t>Trainiere die Varianten nacheinander und nicht zeitgleich.</a:t>
            </a:r>
          </a:p>
          <a:p>
            <a:pPr>
              <a:lnSpc>
                <a:spcPct val="120000"/>
              </a:lnSpc>
              <a:spcBef>
                <a:spcPts val="800"/>
              </a:spcBef>
            </a:pPr>
            <a:r>
              <a:rPr lang="de-DE" sz="1200" dirty="0"/>
              <a:t>Variante 1: </a:t>
            </a:r>
          </a:p>
          <a:p>
            <a:pPr lvl="1">
              <a:lnSpc>
                <a:spcPct val="120000"/>
              </a:lnSpc>
              <a:spcBef>
                <a:spcPts val="800"/>
              </a:spcBef>
            </a:pPr>
            <a:r>
              <a:rPr lang="de-DE" sz="1200" dirty="0"/>
              <a:t>Mache innerhalb von 2 Wochen 15 Tomaten an mindestens 8 verschiedenen Tagen.</a:t>
            </a:r>
          </a:p>
          <a:p>
            <a:pPr lvl="1">
              <a:lnSpc>
                <a:spcPct val="120000"/>
              </a:lnSpc>
              <a:spcBef>
                <a:spcPts val="800"/>
              </a:spcBef>
            </a:pPr>
            <a:r>
              <a:rPr lang="de-DE" sz="1200" dirty="0"/>
              <a:t>Dokumentiere vor der Tomate nicht nur das Ziel, sondern auch jeden kleinen Schritt, den Du brauchst um Dein Ziel zu erreichen. </a:t>
            </a:r>
          </a:p>
          <a:p>
            <a:pPr>
              <a:lnSpc>
                <a:spcPct val="120000"/>
              </a:lnSpc>
              <a:spcBef>
                <a:spcPts val="800"/>
              </a:spcBef>
            </a:pPr>
            <a:r>
              <a:rPr lang="de-DE" sz="1200" dirty="0"/>
              <a:t>Variante 2: </a:t>
            </a:r>
          </a:p>
          <a:p>
            <a:pPr lvl="1">
              <a:lnSpc>
                <a:spcPct val="120000"/>
              </a:lnSpc>
              <a:spcBef>
                <a:spcPts val="800"/>
              </a:spcBef>
            </a:pPr>
            <a:r>
              <a:rPr lang="de-DE" sz="1200" dirty="0"/>
              <a:t>Mache innerhalb von 2 Wochen 15 Tomaten an mindestens </a:t>
            </a:r>
            <a:br>
              <a:rPr lang="de-DE" sz="1200" dirty="0"/>
            </a:br>
            <a:r>
              <a:rPr lang="de-DE" sz="1200" dirty="0"/>
              <a:t>8 verschiedenen Tagen.</a:t>
            </a:r>
          </a:p>
          <a:p>
            <a:pPr lvl="1">
              <a:lnSpc>
                <a:spcPct val="120000"/>
              </a:lnSpc>
              <a:spcBef>
                <a:spcPts val="800"/>
              </a:spcBef>
            </a:pPr>
            <a:r>
              <a:rPr lang="de-DE" sz="1200" dirty="0" err="1"/>
              <a:t>Wieviel</a:t>
            </a:r>
            <a:r>
              <a:rPr lang="de-DE" sz="1200" dirty="0"/>
              <a:t> Prozent von dem, was Du Dir vorgenommen hast, </a:t>
            </a:r>
            <a:br>
              <a:rPr lang="de-DE" sz="1200" dirty="0"/>
            </a:br>
            <a:r>
              <a:rPr lang="de-DE" sz="1200" dirty="0"/>
              <a:t>hast Du erreicht? Ergänze Deine Tomaten-Dokumentation </a:t>
            </a:r>
            <a:br>
              <a:rPr lang="de-DE" sz="1200" dirty="0"/>
            </a:br>
            <a:r>
              <a:rPr lang="de-DE" sz="1200" dirty="0"/>
              <a:t>um diese Prozentangabe.</a:t>
            </a:r>
            <a:br>
              <a:rPr lang="de-DE" sz="1200" dirty="0"/>
            </a:br>
            <a:endParaRPr lang="de-DE" dirty="0"/>
          </a:p>
        </p:txBody>
      </p:sp>
      <p:sp>
        <p:nvSpPr>
          <p:cNvPr id="5" name="Shape 7">
            <a:extLst>
              <a:ext uri="{FF2B5EF4-FFF2-40B4-BE49-F238E27FC236}">
                <a16:creationId xmlns:a16="http://schemas.microsoft.com/office/drawing/2014/main" id="{5C960C31-09B5-C622-371A-C7EDEA457F99}"/>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6" name="pasted-image.tif">
            <a:extLst>
              <a:ext uri="{FF2B5EF4-FFF2-40B4-BE49-F238E27FC236}">
                <a16:creationId xmlns:a16="http://schemas.microsoft.com/office/drawing/2014/main" id="{23968A0B-038E-7068-89EB-891231FBE273}"/>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330</Words>
  <Application>Microsoft Macintosh PowerPoint</Application>
  <PresentationFormat>Benutzerdefiniert</PresentationFormat>
  <Paragraphs>21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AUFDREHEN-FERTIG-LOS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2023-07-29T12:22:49Z</dcterms:modified>
</cp:coreProperties>
</file>