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5" d="100"/>
          <a:sy n="135" d="100"/>
        </p:scale>
        <p:origin x="-1448"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15.07.15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B7629-EFFC-A349-AF1F-E914C833976E}" type="datetimeFigureOut">
              <a:rPr lang="de-DE" smtClean="0"/>
              <a:t>15.07.15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CF970F-677B-4E4D-A93D-9BB048C3A9C2}" type="slidenum">
              <a:rPr lang="de-DE" smtClean="0"/>
              <a:t>‹Nr.›</a:t>
            </a:fld>
            <a:endParaRPr lang="de-DE"/>
          </a:p>
        </p:txBody>
      </p:sp>
    </p:spTree>
    <p:extLst>
      <p:ext uri="{BB962C8B-B14F-4D97-AF65-F5344CB8AC3E}">
        <p14:creationId xmlns:p14="http://schemas.microsoft.com/office/powerpoint/2010/main" val="35968493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0CF970F-677B-4E4D-A93D-9BB048C3A9C2}" type="slidenum">
              <a:rPr lang="de-DE" smtClean="0"/>
              <a:t>2</a:t>
            </a:fld>
            <a:endParaRPr lang="de-DE"/>
          </a:p>
        </p:txBody>
      </p:sp>
    </p:spTree>
    <p:extLst>
      <p:ext uri="{BB962C8B-B14F-4D97-AF65-F5344CB8AC3E}">
        <p14:creationId xmlns:p14="http://schemas.microsoft.com/office/powerpoint/2010/main" val="81058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WERT</a:t>
            </a:r>
            <a:r>
              <a:rPr lang="de-DE" dirty="0" smtClean="0">
                <a:latin typeface="Avenir Light"/>
                <a:cs typeface="Avenir Light"/>
              </a:rPr>
              <a:t>SCHÄTZUNG</a:t>
            </a:r>
            <a:endParaRPr lang="de-DE" dirty="0"/>
          </a:p>
        </p:txBody>
      </p:sp>
      <p:sp>
        <p:nvSpPr>
          <p:cNvPr id="5" name="Textplatzhalter 4"/>
          <p:cNvSpPr>
            <a:spLocks noGrp="1"/>
          </p:cNvSpPr>
          <p:nvPr>
            <p:ph type="body" sz="quarter" idx="14"/>
          </p:nvPr>
        </p:nvSpPr>
        <p:spPr>
          <a:xfrm>
            <a:off x="858838" y="1568452"/>
            <a:ext cx="6178340" cy="3398988"/>
          </a:xfrm>
        </p:spPr>
        <p:txBody>
          <a:bodyPr>
            <a:normAutofit/>
          </a:bodyPr>
          <a:lstStyle/>
          <a:p>
            <a:r>
              <a:rPr lang="de-DE" dirty="0" smtClean="0"/>
              <a:t>Wertschätzung bedeutet, sich nicht zu schade zu sein, die Welt aus den Augen des anderen zu sehen.</a:t>
            </a:r>
          </a:p>
          <a:p>
            <a:r>
              <a:rPr lang="de-DE" dirty="0" smtClean="0"/>
              <a:t>Das schließt ein, dass man sich auf sein Gegenüber einlassen muss, auf dessen Erwartungshaltungen, auf dessen Sicht der Welt.</a:t>
            </a:r>
          </a:p>
          <a:p>
            <a:r>
              <a:rPr lang="de-DE" dirty="0" smtClean="0"/>
              <a:t>Das ist dann besonders schwierig, wenn ich Teile dieses Menschen ablehne oder er generell negative Gefühle bei mir hervorruft.</a:t>
            </a:r>
          </a:p>
          <a:p>
            <a:r>
              <a:rPr lang="de-DE" dirty="0" smtClean="0"/>
              <a:t>Gerade dann ist es besonders wichtig, hinzuschauen, denn andere Menschen fungieren für mich als Spiegel und weisen mich auf meine Schatten hin, die ich zum Teil kenne, aber häufig auch so grundlegend ablehne, dass sie mir nicht bewusst sind.</a:t>
            </a:r>
          </a:p>
          <a:p>
            <a:r>
              <a:rPr lang="de-DE" dirty="0" smtClean="0"/>
              <a:t>Meine Gefühle sind mir, sie haben mit mir zu tun und auch wenn sie von äußeren Impulsen ausgelöst werden, entstehen sie in mir aufgrund meines eigenen Weltbildes und meiner Glaubenssätze. Die anderen Menschen stellen sich quasi als Auslöser zur Verfügung und ermöglichen mir, mich genau kennenzulernen. Ohne die anderen könnte ich mich nicht entdecken.</a:t>
            </a:r>
          </a:p>
          <a:p>
            <a:r>
              <a:rPr lang="de-DE" dirty="0" smtClean="0"/>
              <a:t>In dem ich dem anderen einen Raum gebe in meiner Welt, lasse ich ihn einen echten Teil meines Lebens sein. Ich räume diesem Menschen einen Platz ein, so wie er ist.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ee_apprentice_ic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766" y="2094084"/>
            <a:ext cx="901700" cy="901700"/>
          </a:xfrm>
          <a:prstGeom prst="rect">
            <a:avLst/>
          </a:prstGeom>
        </p:spPr>
      </p:pic>
      <p:sp>
        <p:nvSpPr>
          <p:cNvPr id="2" name="Inhaltsplatzhalter 1"/>
          <p:cNvSpPr>
            <a:spLocks noGrp="1"/>
          </p:cNvSpPr>
          <p:nvPr>
            <p:ph idx="1"/>
          </p:nvPr>
        </p:nvSpPr>
        <p:spPr>
          <a:xfrm>
            <a:off x="858838" y="1555750"/>
            <a:ext cx="6366500" cy="3505770"/>
          </a:xfrm>
        </p:spPr>
        <p:txBody>
          <a:bodyPr>
            <a:normAutofit lnSpcReduction="10000"/>
          </a:bodyPr>
          <a:lstStyle/>
          <a:p>
            <a:r>
              <a:rPr lang="de-DE" dirty="0" smtClean="0"/>
              <a:t>Am besten kannst Du Wertschätzung dort trainieren, wo Du an Deine Grenzen kommst, wo Du </a:t>
            </a:r>
            <a:br>
              <a:rPr lang="de-DE" dirty="0" smtClean="0"/>
            </a:br>
            <a:r>
              <a:rPr lang="de-DE" dirty="0" smtClean="0"/>
              <a:t>schlechte Gefühle hast und andere dafür verantwortlich machst, dass sie sie ausgelöst haben: </a:t>
            </a:r>
            <a:br>
              <a:rPr lang="de-DE" dirty="0" smtClean="0"/>
            </a:br>
            <a:r>
              <a:rPr lang="de-DE" dirty="0" smtClean="0"/>
              <a:t>Bei Menschen, die Dich ärgern, aufregen oder verletzen.</a:t>
            </a:r>
          </a:p>
          <a:p>
            <a:r>
              <a:rPr lang="de-DE" dirty="0" smtClean="0"/>
              <a:t>Gute Trainingspartner sind auch Menschen, die Du nicht leiden kannst.</a:t>
            </a:r>
          </a:p>
          <a:p>
            <a:r>
              <a:rPr lang="de-DE" dirty="0" smtClean="0"/>
              <a:t>Versuche, diese Momente wahrzunehmen, wenn Dich jemand ärgert oder aufregt oder </a:t>
            </a:r>
            <a:br>
              <a:rPr lang="de-DE" dirty="0" smtClean="0"/>
            </a:br>
            <a:r>
              <a:rPr lang="de-DE" dirty="0" smtClean="0"/>
              <a:t>Du spürst, wie Du jemand ablehnst.</a:t>
            </a:r>
          </a:p>
          <a:p>
            <a:r>
              <a:rPr lang="de-DE" dirty="0" smtClean="0"/>
              <a:t>Stelle Dir folgende Frage: Gibt es ein kleines Detail, das ich an diesem Menschen gut finde? </a:t>
            </a:r>
            <a:br>
              <a:rPr lang="de-DE" dirty="0" smtClean="0"/>
            </a:br>
            <a:r>
              <a:rPr lang="de-DE" dirty="0" smtClean="0"/>
              <a:t>Versuche, etwas zu finden und sei es noch so klein. Wenn Du das in der Situation nicht kannst, </a:t>
            </a:r>
            <a:br>
              <a:rPr lang="de-DE" dirty="0" smtClean="0"/>
            </a:br>
            <a:r>
              <a:rPr lang="de-DE" dirty="0" smtClean="0"/>
              <a:t>mache die Übung möglichst kurz danach.</a:t>
            </a:r>
            <a:endParaRPr lang="de-DE" dirty="0"/>
          </a:p>
          <a:p>
            <a:r>
              <a:rPr lang="de-DE" dirty="0"/>
              <a:t>Schreibe in zwei Wochen acht </a:t>
            </a:r>
            <a:r>
              <a:rPr lang="de-DE" dirty="0" smtClean="0"/>
              <a:t>dieser </a:t>
            </a:r>
            <a:r>
              <a:rPr lang="de-DE" dirty="0"/>
              <a:t>B</a:t>
            </a:r>
            <a:r>
              <a:rPr lang="de-DE" dirty="0" smtClean="0"/>
              <a:t>egegnungen </a:t>
            </a:r>
            <a:r>
              <a:rPr lang="de-DE" dirty="0"/>
              <a:t>auf und besprich sie mit Deinen Trainingspartnern</a:t>
            </a:r>
            <a:r>
              <a:rPr lang="de-DE" dirty="0" smtClean="0"/>
              <a:t>.</a:t>
            </a:r>
          </a:p>
          <a:p>
            <a:r>
              <a:rPr lang="de-DE" dirty="0" smtClean="0"/>
              <a:t>Solltest Du in der Situation emotional zu aufgeladen sein, hilft Dir ein kleiner Trick, um Abstand zu gewinnen:</a:t>
            </a:r>
            <a:br>
              <a:rPr lang="de-DE" dirty="0" smtClean="0"/>
            </a:br>
            <a:r>
              <a:rPr lang="de-DE" dirty="0" smtClean="0"/>
              <a:t>Stelle Dir vor, dass Dein Gegenüber einen Hirntumor hat, der das </a:t>
            </a:r>
            <a:r>
              <a:rPr lang="de-DE" dirty="0"/>
              <a:t>V</a:t>
            </a:r>
            <a:r>
              <a:rPr lang="de-DE" dirty="0" smtClean="0"/>
              <a:t>erhalten auslöst und er nicht anders agieren kann. Das hilft Dir, sein Verhalten nicht auf Dich zu beziehen und emotional auszusteigen.</a:t>
            </a:r>
            <a:br>
              <a:rPr lang="de-DE" dirty="0" smtClean="0"/>
            </a:br>
            <a:r>
              <a:rPr lang="de-DE" dirty="0" smtClean="0"/>
              <a:t>Mit diesem Trick kannst Du auch wahrnehmen, wie sehr Deine Gefühle von Dir und Deiner ganz persönlichen Interpretation der Welt abhängen.</a:t>
            </a:r>
            <a:endParaRPr lang="de-DE" dirty="0"/>
          </a:p>
        </p:txBody>
      </p:sp>
      <p:sp>
        <p:nvSpPr>
          <p:cNvPr id="5" name="Textfeld 4"/>
          <p:cNvSpPr txBox="1"/>
          <p:nvPr/>
        </p:nvSpPr>
        <p:spPr>
          <a:xfrm>
            <a:off x="4283451" y="5057320"/>
            <a:ext cx="2800767" cy="461665"/>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Maurer, R.(2012): </a:t>
            </a:r>
            <a:r>
              <a:rPr lang="de-DE" sz="800" b="1" dirty="0" smtClean="0">
                <a:solidFill>
                  <a:schemeClr val="tx1">
                    <a:lumMod val="50000"/>
                    <a:lumOff val="50000"/>
                  </a:schemeClr>
                </a:solidFill>
                <a:latin typeface="Avenir Light"/>
                <a:cs typeface="Avenir Light"/>
              </a:rPr>
              <a:t>The </a:t>
            </a:r>
            <a:r>
              <a:rPr lang="de-DE" sz="800" b="1" dirty="0">
                <a:solidFill>
                  <a:schemeClr val="tx1">
                    <a:lumMod val="50000"/>
                    <a:lumOff val="50000"/>
                  </a:schemeClr>
                </a:solidFill>
                <a:latin typeface="Avenir Light"/>
                <a:cs typeface="Avenir Light"/>
              </a:rPr>
              <a:t>Spirit </a:t>
            </a:r>
            <a:r>
              <a:rPr lang="de-DE" sz="800" b="1" dirty="0" err="1">
                <a:solidFill>
                  <a:schemeClr val="tx1">
                    <a:lumMod val="50000"/>
                    <a:lumOff val="50000"/>
                  </a:schemeClr>
                </a:solidFill>
                <a:latin typeface="Avenir Light"/>
                <a:cs typeface="Avenir Light"/>
              </a:rPr>
              <a:t>of</a:t>
            </a:r>
            <a:r>
              <a:rPr lang="de-DE" sz="800" b="1" dirty="0">
                <a:solidFill>
                  <a:schemeClr val="tx1">
                    <a:lumMod val="50000"/>
                    <a:lumOff val="50000"/>
                  </a:schemeClr>
                </a:solidFill>
                <a:latin typeface="Avenir Light"/>
                <a:cs typeface="Avenir Light"/>
              </a:rPr>
              <a:t> </a:t>
            </a:r>
            <a:r>
              <a:rPr lang="de-DE" sz="800" b="1" dirty="0" err="1" smtClean="0">
                <a:solidFill>
                  <a:schemeClr val="tx1">
                    <a:lumMod val="50000"/>
                    <a:lumOff val="50000"/>
                  </a:schemeClr>
                </a:solidFill>
                <a:latin typeface="Avenir Light"/>
                <a:cs typeface="Avenir Light"/>
              </a:rPr>
              <a:t>Kaizen</a:t>
            </a:r>
            <a:r>
              <a:rPr lang="de-DE" sz="800" b="1" dirty="0" smtClean="0">
                <a:solidFill>
                  <a:schemeClr val="tx1">
                    <a:lumMod val="50000"/>
                    <a:lumOff val="50000"/>
                  </a:schemeClr>
                </a:solidFill>
                <a:latin typeface="Avenir Light"/>
                <a:cs typeface="Avenir Light"/>
              </a:rPr>
              <a:t>,</a:t>
            </a:r>
            <a:r>
              <a:rPr lang="de-DE" sz="800" dirty="0">
                <a:solidFill>
                  <a:schemeClr val="tx1">
                    <a:lumMod val="50000"/>
                    <a:lumOff val="50000"/>
                  </a:schemeClr>
                </a:solidFill>
                <a:latin typeface="Avenir Light"/>
                <a:cs typeface="Avenir Light"/>
              </a:rPr>
              <a:t> </a:t>
            </a:r>
            <a:r>
              <a:rPr lang="de-DE" sz="800" dirty="0" err="1">
                <a:solidFill>
                  <a:schemeClr val="tx1">
                    <a:lumMod val="50000"/>
                    <a:lumOff val="50000"/>
                  </a:schemeClr>
                </a:solidFill>
                <a:latin typeface="Avenir Light"/>
                <a:cs typeface="Avenir Light"/>
              </a:rPr>
              <a:t>Mcgraw</a:t>
            </a:r>
            <a:r>
              <a:rPr lang="de-DE" sz="800" dirty="0">
                <a:solidFill>
                  <a:schemeClr val="tx1">
                    <a:lumMod val="50000"/>
                    <a:lumOff val="50000"/>
                  </a:schemeClr>
                </a:solidFill>
                <a:latin typeface="Avenir Light"/>
                <a:cs typeface="Avenir Light"/>
              </a:rPr>
              <a:t>-Hill</a:t>
            </a:r>
            <a:r>
              <a:rPr lang="de-DE" sz="800" b="1" dirty="0" smtClean="0">
                <a:solidFill>
                  <a:schemeClr val="tx1">
                    <a:lumMod val="50000"/>
                    <a:lumOff val="50000"/>
                  </a:schemeClr>
                </a:solidFill>
                <a:latin typeface="Avenir Light"/>
                <a:cs typeface="Avenir Light"/>
              </a:rPr>
              <a:t> </a:t>
            </a:r>
            <a:endParaRPr lang="de-DE" sz="800" b="1" dirty="0">
              <a:solidFill>
                <a:schemeClr val="tx1">
                  <a:lumMod val="50000"/>
                  <a:lumOff val="50000"/>
                </a:schemeClr>
              </a:solidFill>
              <a:latin typeface="Avenir Light"/>
              <a:cs typeface="Avenir Light"/>
            </a:endParaRPr>
          </a:p>
          <a:p>
            <a:r>
              <a:rPr lang="de-DE" dirty="0" smtClean="0">
                <a:solidFill>
                  <a:schemeClr val="tx1">
                    <a:lumMod val="50000"/>
                    <a:lumOff val="50000"/>
                  </a:schemeClr>
                </a:solidFill>
              </a:rPr>
              <a:t> </a:t>
            </a:r>
            <a:endParaRPr lang="de-DE" dirty="0">
              <a:solidFill>
                <a:schemeClr val="tx1">
                  <a:lumMod val="50000"/>
                  <a:lumOff val="50000"/>
                </a:schemeClr>
              </a:solidFill>
            </a:endParaRP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242</Words>
  <Application>Microsoft Macintosh PowerPoint</Application>
  <PresentationFormat>Benutzerdefiniert</PresentationFormat>
  <Paragraphs>16</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WERTSCHÄTZUNG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48</cp:revision>
  <cp:lastPrinted>2015-03-26T09:33:33Z</cp:lastPrinted>
  <dcterms:created xsi:type="dcterms:W3CDTF">2015-03-26T08:30:55Z</dcterms:created>
  <dcterms:modified xsi:type="dcterms:W3CDTF">2015-07-15T11:03:45Z</dcterms:modified>
  <cp:category/>
</cp:coreProperties>
</file>