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1">
          <p15:clr>
            <a:srgbClr val="A4A3A4"/>
          </p15:clr>
        </p15:guide>
        <p15:guide id="2" pos="7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8"/>
  </p:normalViewPr>
  <p:slideViewPr>
    <p:cSldViewPr snapToGrid="0" snapToObjects="1">
      <p:cViewPr varScale="1">
        <p:scale>
          <a:sx n="150" d="100"/>
          <a:sy n="150" d="100"/>
        </p:scale>
        <p:origin x="984" y="168"/>
      </p:cViewPr>
      <p:guideLst>
        <p:guide orient="horz" pos="661"/>
        <p:guide pos="7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545546"/>
            <a:ext cx="4612406" cy="46166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66813" y="870827"/>
            <a:ext cx="5293995" cy="462329"/>
          </a:xfrm>
        </p:spPr>
        <p:txBody>
          <a:bodyPr>
            <a:normAutofit/>
          </a:bodyPr>
          <a:lstStyle>
            <a:lvl1pPr marL="0" indent="0" algn="l">
              <a:buNone/>
              <a:defRPr sz="2300">
                <a:solidFill>
                  <a:srgbClr val="7E006B"/>
                </a:solidFill>
                <a:latin typeface="Avenir Book"/>
                <a:cs typeface="Avenir Book"/>
              </a:defRPr>
            </a:lvl1pPr>
            <a:lvl2pPr marL="4033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67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10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135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169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203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23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27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platzhalter 1"/>
          <p:cNvSpPr txBox="1">
            <a:spLocks/>
          </p:cNvSpPr>
          <p:nvPr userDrawn="1"/>
        </p:nvSpPr>
        <p:spPr>
          <a:xfrm>
            <a:off x="1169473" y="1075916"/>
            <a:ext cx="3520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ctr" defTabSz="403388" rtl="0" eaLnBrk="1" latinLnBrk="0" hangingPunct="1">
              <a:spcBef>
                <a:spcPct val="0"/>
              </a:spcBef>
              <a:buNone/>
              <a:defRPr lang="de-DE" sz="2400" b="0" kern="1200" baseline="0">
                <a:solidFill>
                  <a:srgbClr val="7E006B"/>
                </a:solidFill>
                <a:latin typeface="Avenir Heavy"/>
                <a:ea typeface="+mn-ea"/>
                <a:cs typeface="Avenir Heavy"/>
              </a:defRPr>
            </a:lvl1pPr>
          </a:lstStyle>
          <a:p>
            <a:pPr algn="l"/>
            <a:r>
              <a:rPr lang="de-DE" sz="1000" dirty="0">
                <a:solidFill>
                  <a:srgbClr val="5D5E5F"/>
                </a:solidFill>
                <a:latin typeface="Avenir Book"/>
                <a:cs typeface="Avenir Book"/>
              </a:rPr>
              <a:t>REGINA</a:t>
            </a:r>
            <a:r>
              <a:rPr lang="de-DE" sz="1000" baseline="0" dirty="0">
                <a:solidFill>
                  <a:srgbClr val="5D5E5F"/>
                </a:solidFill>
                <a:latin typeface="Avenir Book"/>
                <a:cs typeface="Avenir Book"/>
              </a:rPr>
              <a:t> BRANDHUBER</a:t>
            </a:r>
            <a:r>
              <a:rPr lang="de-DE" sz="1000" dirty="0">
                <a:solidFill>
                  <a:srgbClr val="5D5E5F"/>
                </a:solidFill>
                <a:latin typeface="Avenir Book"/>
                <a:cs typeface="Avenir Book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7E006B"/>
                </a:solidFill>
                <a:latin typeface="Avenir Heavy"/>
                <a:cs typeface="Avenir Heavy"/>
              </a:rPr>
              <a:t>TR	AININGS</a:t>
            </a:r>
            <a:r>
              <a:rPr lang="de-DE" sz="2400" dirty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11.09.25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/>
              <a:t>Überschrift bearbeiten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11.09.25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>
                <a:solidFill>
                  <a:schemeClr val="bg1"/>
                </a:solidFill>
                <a:latin typeface="Avenir Heavy"/>
                <a:cs typeface="Avenir Heavy"/>
              </a:rPr>
              <a:t>TOM 13</a:t>
            </a: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92682"/>
            <a:ext cx="4612406" cy="461665"/>
          </a:xfrm>
        </p:spPr>
        <p:txBody>
          <a:bodyPr/>
          <a:lstStyle/>
          <a:p>
            <a:r>
              <a:rPr lang="de-DE" dirty="0"/>
              <a:t>SPIELE </a:t>
            </a:r>
            <a:r>
              <a:rPr lang="de-DE" dirty="0">
                <a:latin typeface="Avenir Book"/>
                <a:cs typeface="Avenir Book"/>
              </a:rPr>
              <a:t>MIT DER ZEIT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3"/>
          </p:nvPr>
        </p:nvSpPr>
        <p:spPr>
          <a:xfrm>
            <a:off x="858838" y="1568451"/>
            <a:ext cx="6011545" cy="3762373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</a:pPr>
            <a:r>
              <a:rPr lang="de-DE" sz="1200" dirty="0"/>
              <a:t>Innerhalb eines Zeitfensters von 25 min zu arbeiten, ist eine Möglichkeit neben vielen weiteren.</a:t>
            </a:r>
          </a:p>
          <a:p>
            <a:pPr algn="just">
              <a:lnSpc>
                <a:spcPct val="120000"/>
              </a:lnSpc>
            </a:pPr>
            <a:r>
              <a:rPr lang="de-DE" sz="1200" dirty="0"/>
              <a:t>Um herauszufinden, welche Zeitfensterlänge für Dich am besten passt, kannst Du unterschiedliche ausprobieren.</a:t>
            </a:r>
          </a:p>
          <a:p>
            <a:pPr algn="just">
              <a:lnSpc>
                <a:spcPct val="120000"/>
              </a:lnSpc>
            </a:pPr>
            <a:r>
              <a:rPr lang="de-DE" sz="1200" dirty="0"/>
              <a:t>Wenn Du damit experimentierst, ist es wichtig, Klarheit beizubehalten, indem du für ein Set (3-4 Tomaten) bei der gleichen Tomatenlänge bleibst. Andernfalls verlierst Du die Vergleichbarkeit innerhalb der Tomaten (vgl. Cirillo 2013, S. 72 f.). </a:t>
            </a:r>
          </a:p>
          <a:p>
            <a:pPr algn="just">
              <a:lnSpc>
                <a:spcPct val="120000"/>
              </a:lnSpc>
            </a:pPr>
            <a:r>
              <a:rPr lang="de-DE" sz="1200" dirty="0"/>
              <a:t>Vor Beginn Deiner Pomodoro legst Du fest, wie lange sie sein soll. Die Länge über mehrere Tomaten konstant zu halten, hilft Dir ein Gefühl dafür zu entwickeln.</a:t>
            </a:r>
          </a:p>
          <a:p>
            <a:pPr>
              <a:lnSpc>
                <a:spcPct val="120000"/>
              </a:lnSpc>
            </a:pPr>
            <a:r>
              <a:rPr lang="de-DE" sz="1200" dirty="0"/>
              <a:t>Francesco Cirillo, der Erfinder der Pomodoro Technik, empfiehlt </a:t>
            </a:r>
            <a:br>
              <a:rPr lang="de-DE" sz="1200" dirty="0"/>
            </a:br>
            <a:r>
              <a:rPr lang="de-DE" sz="1200" dirty="0"/>
              <a:t>Einheiten von 20-40 Minuten (vgl. ebd., S. 73).</a:t>
            </a:r>
          </a:p>
          <a:p>
            <a:pPr>
              <a:lnSpc>
                <a:spcPct val="120000"/>
              </a:lnSpc>
            </a:pPr>
            <a:r>
              <a:rPr lang="de-DE" sz="1200" dirty="0"/>
              <a:t>Die Erfahrung zeigt, dass 15 min- oder 5 min-Tomaten auch sehr </a:t>
            </a:r>
            <a:br>
              <a:rPr lang="de-DE" sz="1200" dirty="0"/>
            </a:br>
            <a:r>
              <a:rPr lang="de-DE" sz="1200" dirty="0"/>
              <a:t>wirkungsvolle Zeitscheiben sein können.</a:t>
            </a:r>
          </a:p>
          <a:p>
            <a:pPr marL="0" indent="0">
              <a:lnSpc>
                <a:spcPct val="120000"/>
              </a:lnSpc>
              <a:buNone/>
            </a:pPr>
            <a:endParaRPr lang="de-DE" sz="800" dirty="0"/>
          </a:p>
          <a:p>
            <a:pPr marL="0" indent="0">
              <a:lnSpc>
                <a:spcPct val="120000"/>
              </a:lnSpc>
              <a:buNone/>
            </a:pPr>
            <a:endParaRPr lang="de-DE" sz="800" dirty="0"/>
          </a:p>
          <a:p>
            <a:pPr marL="36512" indent="0">
              <a:buNone/>
            </a:pPr>
            <a:r>
              <a:rPr lang="de-DE" sz="800" dirty="0"/>
              <a:t>Quelle: </a:t>
            </a:r>
            <a:r>
              <a:rPr lang="de-DE" sz="800" b="1" dirty="0"/>
              <a:t>Cirillo</a:t>
            </a:r>
            <a:r>
              <a:rPr lang="de-DE" sz="800" dirty="0"/>
              <a:t>, Francesco (2013): The Pomodoro </a:t>
            </a:r>
            <a:r>
              <a:rPr lang="de-DE" sz="800" dirty="0" err="1"/>
              <a:t>Technique</a:t>
            </a:r>
            <a:r>
              <a:rPr lang="de-DE" sz="800" dirty="0"/>
              <a:t>. Do More and </a:t>
            </a:r>
            <a:r>
              <a:rPr lang="de-DE" sz="800" dirty="0" err="1"/>
              <a:t>Have</a:t>
            </a:r>
            <a:r>
              <a:rPr lang="de-DE" sz="800" dirty="0"/>
              <a:t> Fun </a:t>
            </a:r>
            <a:r>
              <a:rPr lang="de-DE" sz="800" dirty="0" err="1"/>
              <a:t>with</a:t>
            </a:r>
            <a:r>
              <a:rPr lang="de-DE" sz="800" dirty="0"/>
              <a:t> Time Management. Berlin: FC Garage</a:t>
            </a:r>
          </a:p>
          <a:p>
            <a:pPr marL="36512" indent="0">
              <a:buNone/>
            </a:pPr>
            <a:endParaRPr lang="de-DE" sz="1050" dirty="0"/>
          </a:p>
          <a:p>
            <a:pPr marL="0" indent="0">
              <a:lnSpc>
                <a:spcPct val="120000"/>
              </a:lnSpc>
              <a:buNone/>
            </a:pPr>
            <a:endParaRPr lang="de-DE" dirty="0"/>
          </a:p>
        </p:txBody>
      </p:sp>
      <p:pic>
        <p:nvPicPr>
          <p:cNvPr id="3" name="Bild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93" t="13821" r="42188"/>
          <a:stretch/>
        </p:blipFill>
        <p:spPr>
          <a:xfrm>
            <a:off x="6010275" y="3700990"/>
            <a:ext cx="860108" cy="129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088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858838" y="1555750"/>
            <a:ext cx="6189662" cy="3133835"/>
          </a:xfrm>
        </p:spPr>
        <p:txBody>
          <a:bodyPr>
            <a:normAutofit/>
          </a:bodyPr>
          <a:lstStyle/>
          <a:p>
            <a:r>
              <a:rPr lang="de-DE" sz="1200"/>
              <a:t>Trainiere innerhalb von </a:t>
            </a:r>
            <a:r>
              <a:rPr lang="de-DE" sz="1200" dirty="0"/>
              <a:t>2 Wochen 3 Sets (3-4 Tomaten am Stück), mit unterschiedlicher Zeitfensterlänge.</a:t>
            </a:r>
          </a:p>
          <a:p>
            <a:r>
              <a:rPr lang="de-DE" sz="1200" dirty="0"/>
              <a:t>Dokumentiere nach jedem Set Antworten auf folgende Wahrnehmungsfragen:</a:t>
            </a:r>
          </a:p>
          <a:p>
            <a:pPr marL="539816" lvl="1" indent="-171450">
              <a:buFont typeface="Wingdings" charset="2"/>
              <a:buChar char="§"/>
            </a:pPr>
            <a:r>
              <a:rPr lang="de-DE" sz="1200" dirty="0"/>
              <a:t>Was tut mir an dieser Tomatenlänge gut oder nicht gut?</a:t>
            </a:r>
          </a:p>
          <a:p>
            <a:pPr marL="539816" lvl="1" indent="-171450">
              <a:buFont typeface="Wingdings" charset="2"/>
              <a:buChar char="§"/>
            </a:pPr>
            <a:r>
              <a:rPr lang="de-DE" sz="1200" dirty="0"/>
              <a:t>Halte ich meine Zeitfenster exakt ein? </a:t>
            </a:r>
          </a:p>
          <a:p>
            <a:pPr marL="539816" lvl="1" indent="-171450">
              <a:buFont typeface="Wingdings" charset="2"/>
              <a:buChar char="§"/>
            </a:pPr>
            <a:r>
              <a:rPr lang="de-DE" sz="1200" dirty="0"/>
              <a:t>Reißt meine Konzentration während der Pomodoro ab? </a:t>
            </a:r>
          </a:p>
          <a:p>
            <a:pPr marL="539816" lvl="1" indent="-171450">
              <a:buFont typeface="Wingdings" charset="2"/>
              <a:buChar char="§"/>
            </a:pPr>
            <a:r>
              <a:rPr lang="de-DE" sz="1200" dirty="0"/>
              <a:t>Bräuchte ich längere oder kürzere Pomodoros? Warum? </a:t>
            </a:r>
          </a:p>
          <a:p>
            <a:r>
              <a:rPr lang="de-DE" sz="1200" dirty="0"/>
              <a:t>Lass Dich von Deinem Team zertifizieren, indem Du Deine </a:t>
            </a:r>
            <a:br>
              <a:rPr lang="de-DE" sz="1200" dirty="0"/>
            </a:br>
            <a:r>
              <a:rPr lang="de-DE" sz="1200" dirty="0"/>
              <a:t>Aufzeichnungen teilst.</a:t>
            </a:r>
          </a:p>
          <a:p>
            <a:pPr marL="95316" indent="0">
              <a:buNone/>
            </a:pPr>
            <a:endParaRPr lang="de-DE" sz="1100" dirty="0"/>
          </a:p>
          <a:p>
            <a:pPr marL="0" indent="0">
              <a:buNone/>
            </a:pPr>
            <a:endParaRPr lang="de-DE" sz="12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C4EB093C-DF1C-93CF-A83D-6CBE6CD93615}"/>
              </a:ext>
            </a:extLst>
          </p:cNvPr>
          <p:cNvSpPr/>
          <p:nvPr/>
        </p:nvSpPr>
        <p:spPr>
          <a:xfrm>
            <a:off x="971550" y="4689585"/>
            <a:ext cx="469186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lang="de-DE" sz="800" b="0" i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music</a:t>
            </a: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 </a:t>
            </a:r>
            <a:r>
              <a:rPr lang="de-DE" sz="800" b="0" i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moves</a:t>
            </a: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-Trainingskarten von Regina Brandhuber sind lizenziert unter einer Creative Commons </a:t>
            </a:r>
          </a:p>
          <a:p>
            <a:pPr lvl="0" algn="ctr">
              <a:defRPr sz="1800"/>
            </a:pP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Namensnennung-Nicht kommerziell 4.0 International Lizenz.</a:t>
            </a:r>
          </a:p>
          <a:p>
            <a:pPr lvl="0" algn="ctr">
              <a:defRPr sz="1800"/>
            </a:pP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Nachzulesen unter:</a:t>
            </a:r>
            <a:r>
              <a:rPr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 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https://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creativecommons.org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licenses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by-nc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/4.0/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deed.de</a:t>
            </a:r>
            <a:endParaRPr sz="800" dirty="0">
              <a:solidFill>
                <a:schemeClr val="tx1">
                  <a:lumMod val="65000"/>
                  <a:lumOff val="35000"/>
                </a:schemeClr>
              </a:solidFill>
              <a:latin typeface="Avenir Book" panose="02000503020000020003" pitchFamily="2" charset="0"/>
              <a:ea typeface="Calibri"/>
              <a:cs typeface="Avenir Light"/>
              <a:sym typeface="Calibri"/>
            </a:endParaRPr>
          </a:p>
        </p:txBody>
      </p:sp>
      <p:pic>
        <p:nvPicPr>
          <p:cNvPr id="4" name="pasted-image.tif">
            <a:extLst>
              <a:ext uri="{FF2B5EF4-FFF2-40B4-BE49-F238E27FC236}">
                <a16:creationId xmlns:a16="http://schemas.microsoft.com/office/drawing/2014/main" id="{911509C0-70F5-91E8-2FF3-71719F979EAA}"/>
              </a:ext>
            </a:extLst>
          </p:cNvPr>
          <p:cNvPicPr/>
          <p:nvPr/>
        </p:nvPicPr>
        <p:blipFill rotWithShape="1">
          <a:blip r:embed="rId2"/>
          <a:srcRect r="24777" b="-3233"/>
          <a:stretch/>
        </p:blipFill>
        <p:spPr>
          <a:xfrm>
            <a:off x="5724347" y="4733926"/>
            <a:ext cx="1009828" cy="3333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mm_Trainingskarte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mm_Trainingskarte Template.potx</Template>
  <TotalTime>0</TotalTime>
  <Words>290</Words>
  <Application>Microsoft Macintosh PowerPoint</Application>
  <PresentationFormat>Benutzerdefiniert</PresentationFormat>
  <Paragraphs>21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Arial</vt:lpstr>
      <vt:lpstr>Avenir Book</vt:lpstr>
      <vt:lpstr>Avenir Heavy</vt:lpstr>
      <vt:lpstr>Avenir Light</vt:lpstr>
      <vt:lpstr>Calibri</vt:lpstr>
      <vt:lpstr>Wingdings</vt:lpstr>
      <vt:lpstr>mm_Trainingskarte Template</vt:lpstr>
      <vt:lpstr>SPIELE MIT DER ZEIT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Regina Brandhuber</cp:lastModifiedBy>
  <cp:revision>47</cp:revision>
  <cp:lastPrinted>2015-03-26T09:33:33Z</cp:lastPrinted>
  <dcterms:created xsi:type="dcterms:W3CDTF">2015-03-26T08:30:55Z</dcterms:created>
  <dcterms:modified xsi:type="dcterms:W3CDTF">2025-09-11T08:15:58Z</dcterms:modified>
</cp:coreProperties>
</file>