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tif" ContentType="image/ti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handoutMasterIdLst>
    <p:handoutMasterId r:id="rId4"/>
  </p:handoutMasterIdLst>
  <p:sldIdLst>
    <p:sldId id="258" r:id="rId2"/>
    <p:sldId id="256" r:id="rId3"/>
  </p:sldIdLst>
  <p:sldSz cx="7562850" cy="5330825"/>
  <p:notesSz cx="6858000" cy="9144000"/>
  <p:defaultText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652">
          <p15:clr>
            <a:srgbClr val="A4A3A4"/>
          </p15:clr>
        </p15:guide>
        <p15:guide id="2" pos="4469"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clrMru>
    <a:srgbClr val="5D5E5F"/>
    <a:srgbClr val="7E006B"/>
    <a:srgbClr val="D2B1D2"/>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0"/>
    <p:restoredTop sz="79030"/>
  </p:normalViewPr>
  <p:slideViewPr>
    <p:cSldViewPr snapToGrid="0" snapToObjects="1">
      <p:cViewPr varScale="1">
        <p:scale>
          <a:sx n="110" d="100"/>
          <a:sy n="110" d="100"/>
        </p:scale>
        <p:origin x="2232" y="176"/>
      </p:cViewPr>
      <p:guideLst>
        <p:guide orient="horz" pos="652"/>
        <p:guide pos="4469"/>
      </p:guideLst>
    </p:cSldViewPr>
  </p:slideViewPr>
  <p:notesTextViewPr>
    <p:cViewPr>
      <p:scale>
        <a:sx n="100" d="100"/>
        <a:sy n="100" d="100"/>
      </p:scale>
      <p:origin x="0" y="0"/>
    </p:cViewPr>
  </p:notesTextViewPr>
  <p:notesViewPr>
    <p:cSldViewPr snapToGrid="0" snapToObjects="1">
      <p:cViewPr varScale="1">
        <p:scale>
          <a:sx n="99" d="100"/>
          <a:sy n="99" d="100"/>
        </p:scale>
        <p:origin x="4272" y="1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F8DC5B-5F6F-B341-A0E1-3C37FC6B86DA}" type="datetimeFigureOut">
              <a:rPr lang="de-DE" smtClean="0"/>
              <a:t>08.03.25</a:t>
            </a:fld>
            <a:endParaRPr lang="de-DE"/>
          </a:p>
        </p:txBody>
      </p:sp>
      <p:sp>
        <p:nvSpPr>
          <p:cNvPr id="4" name="Fußzeilenplatzhalt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9B8D552-4DCF-B34C-9A17-A8F13D3A7A09}" type="slidenum">
              <a:rPr lang="de-DE" smtClean="0"/>
              <a:t>‹Nr.›</a:t>
            </a:fld>
            <a:endParaRPr lang="de-DE"/>
          </a:p>
        </p:txBody>
      </p:sp>
    </p:spTree>
    <p:extLst>
      <p:ext uri="{BB962C8B-B14F-4D97-AF65-F5344CB8AC3E}">
        <p14:creationId xmlns:p14="http://schemas.microsoft.com/office/powerpoint/2010/main" val="1851544463"/>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 Id="rId4" Type="http://schemas.openxmlformats.org/officeDocument/2006/relationships/image" Target="../media/image5.ti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2" name="Titel 1"/>
          <p:cNvSpPr>
            <a:spLocks noGrp="1"/>
          </p:cNvSpPr>
          <p:nvPr>
            <p:ph type="ctrTitle" hasCustomPrompt="1"/>
          </p:nvPr>
        </p:nvSpPr>
        <p:spPr>
          <a:xfrm>
            <a:off x="1166813" y="697022"/>
            <a:ext cx="4612406" cy="461665"/>
          </a:xfrm>
        </p:spPr>
        <p:txBody>
          <a:bodyPr/>
          <a:lstStyle>
            <a:lvl1pPr algn="l">
              <a:defRPr baseline="0">
                <a:latin typeface="Avenir Book"/>
                <a:cs typeface="Avenir Book"/>
              </a:defRPr>
            </a:lvl1pPr>
          </a:lstStyle>
          <a:p>
            <a:r>
              <a:rPr lang="de-DE" dirty="0"/>
              <a:t>TITEL HINZUFÜGEN</a:t>
            </a:r>
          </a:p>
        </p:txBody>
      </p:sp>
      <p:sp>
        <p:nvSpPr>
          <p:cNvPr id="7" name="Textplatzhalter 2"/>
          <p:cNvSpPr>
            <a:spLocks noGrp="1"/>
          </p:cNvSpPr>
          <p:nvPr>
            <p:ph idx="13"/>
          </p:nvPr>
        </p:nvSpPr>
        <p:spPr>
          <a:xfrm>
            <a:off x="858838" y="1568452"/>
            <a:ext cx="6011545" cy="3133835"/>
          </a:xfrm>
          <a:prstGeom prst="rect">
            <a:avLst/>
          </a:prstGeom>
        </p:spPr>
        <p:txBody>
          <a:bodyPr vert="horz" lIns="80678" tIns="40339" rIns="80678" bIns="40339"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5" name="Untertitel 2"/>
          <p:cNvSpPr>
            <a:spLocks noGrp="1"/>
          </p:cNvSpPr>
          <p:nvPr>
            <p:ph type="subTitle" idx="1"/>
          </p:nvPr>
        </p:nvSpPr>
        <p:spPr>
          <a:xfrm>
            <a:off x="1192733" y="1088690"/>
            <a:ext cx="5293995" cy="467477"/>
          </a:xfrm>
        </p:spPr>
        <p:txBody>
          <a:bodyPr vert="horz" lIns="80678" tIns="40339" rIns="80678" bIns="40339" rtlCol="0">
            <a:normAutofit/>
          </a:bodyPr>
          <a:lstStyle>
            <a:lvl1pPr>
              <a:defRPr lang="de-DE" cap="all" dirty="0">
                <a:latin typeface="Avenir Book"/>
                <a:cs typeface="Avenir Book"/>
              </a:defRPr>
            </a:lvl1pPr>
          </a:lstStyle>
          <a:p>
            <a:pPr marL="0" lvl="0" indent="0">
              <a:spcBef>
                <a:spcPct val="20000"/>
              </a:spcBef>
              <a:buClr>
                <a:srgbClr val="7E006B"/>
              </a:buClr>
              <a:buSzPct val="170000"/>
              <a:buNone/>
            </a:pPr>
            <a:r>
              <a:rPr lang="de-DE"/>
              <a:t>Master-Untertitelformat bearbeiten</a:t>
            </a:r>
            <a:endParaRPr lang="de-DE" dirty="0"/>
          </a:p>
        </p:txBody>
      </p:sp>
    </p:spTree>
    <p:extLst>
      <p:ext uri="{BB962C8B-B14F-4D97-AF65-F5344CB8AC3E}">
        <p14:creationId xmlns:p14="http://schemas.microsoft.com/office/powerpoint/2010/main" val="28692962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a:xfrm>
            <a:off x="858838" y="1555750"/>
            <a:ext cx="6011545" cy="3133835"/>
          </a:xfrm>
        </p:spPr>
        <p:txBody>
          <a:bodyPr/>
          <a:lstStyle>
            <a:lvl1pPr marL="263525" indent="-263525">
              <a:lnSpc>
                <a:spcPct val="150000"/>
              </a:lnSpc>
              <a:buSzPct val="170000"/>
              <a:buFontTx/>
              <a:buBlip>
                <a:blip r:embed="rId2"/>
              </a:buBlip>
              <a:defRPr/>
            </a:lvl1pPr>
            <a:lvl2pPr marL="536575" indent="-252413">
              <a:lnSpc>
                <a:spcPct val="150000"/>
              </a:lnSpc>
              <a:buSzPct val="170000"/>
              <a:buFontTx/>
              <a:buBlip>
                <a:blip r:embed="rId2"/>
              </a:buBlip>
              <a:tabLst/>
              <a:defRPr/>
            </a:lvl2pPr>
            <a:lvl3pPr marL="1074738" indent="-268288">
              <a:lnSpc>
                <a:spcPct val="150000"/>
              </a:lnSpc>
              <a:buSzPct val="170000"/>
              <a:buFontTx/>
              <a:buBlip>
                <a:blip r:embed="rId2"/>
              </a:buBlip>
              <a:defRPr/>
            </a:lvl3pPr>
            <a:lvl4pPr marL="1525588" indent="-315913">
              <a:lnSpc>
                <a:spcPct val="150000"/>
              </a:lnSpc>
              <a:buSzPct val="170000"/>
              <a:buFontTx/>
              <a:buBlip>
                <a:blip r:embed="rId2"/>
              </a:buBlip>
              <a:defRPr/>
            </a:lvl4pPr>
            <a:lvl5pPr marL="1884363" indent="-271463">
              <a:lnSpc>
                <a:spcPct val="150000"/>
              </a:lnSpc>
              <a:buSzPct val="170000"/>
              <a:buFontTx/>
              <a:buBlip>
                <a:blip r:embed="rId2"/>
              </a:buBlip>
              <a:defRPr/>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DE" dirty="0"/>
          </a:p>
        </p:txBody>
      </p:sp>
      <p:sp>
        <p:nvSpPr>
          <p:cNvPr id="12" name="Textfeld 11"/>
          <p:cNvSpPr txBox="1"/>
          <p:nvPr userDrawn="1"/>
        </p:nvSpPr>
        <p:spPr>
          <a:xfrm>
            <a:off x="1174413" y="679780"/>
            <a:ext cx="3673457" cy="461665"/>
          </a:xfrm>
          <a:prstGeom prst="rect">
            <a:avLst/>
          </a:prstGeom>
          <a:noFill/>
        </p:spPr>
        <p:txBody>
          <a:bodyPr wrap="square" rtlCol="0">
            <a:spAutoFit/>
          </a:bodyPr>
          <a:lstStyle/>
          <a:p>
            <a:r>
              <a:rPr lang="de-DE" sz="2400" dirty="0">
                <a:solidFill>
                  <a:srgbClr val="7E006B"/>
                </a:solidFill>
                <a:latin typeface="Avenir Heavy"/>
                <a:cs typeface="Avenir Heavy"/>
              </a:rPr>
              <a:t>TRAININGS</a:t>
            </a:r>
            <a:r>
              <a:rPr lang="de-DE" sz="2400" dirty="0">
                <a:solidFill>
                  <a:srgbClr val="7E006B"/>
                </a:solidFill>
                <a:latin typeface="Avenir Light"/>
                <a:cs typeface="Avenir Light"/>
              </a:rPr>
              <a:t>AUFGABEN</a:t>
            </a:r>
            <a:endParaRPr lang="de-DE" sz="2300" dirty="0">
              <a:solidFill>
                <a:srgbClr val="7E006B"/>
              </a:solidFill>
              <a:latin typeface="Avenir Light"/>
              <a:cs typeface="Avenir Light"/>
            </a:endParaRPr>
          </a:p>
        </p:txBody>
      </p:sp>
      <p:pic>
        <p:nvPicPr>
          <p:cNvPr id="2" name="Bild 1" descr="mm_Icon_apprentice.pdf"/>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62189" y="3405049"/>
            <a:ext cx="977900" cy="977900"/>
          </a:xfrm>
          <a:prstGeom prst="rect">
            <a:avLst/>
          </a:prstGeom>
        </p:spPr>
      </p:pic>
      <p:sp>
        <p:nvSpPr>
          <p:cNvPr id="4" name="Shape 7">
            <a:extLst>
              <a:ext uri="{FF2B5EF4-FFF2-40B4-BE49-F238E27FC236}">
                <a16:creationId xmlns:a16="http://schemas.microsoft.com/office/drawing/2014/main" id="{81EAEFD4-254D-DB7A-E3CC-6ADBD074C9B3}"/>
              </a:ext>
            </a:extLst>
          </p:cNvPr>
          <p:cNvSpPr/>
          <p:nvPr userDrawn="1"/>
        </p:nvSpPr>
        <p:spPr>
          <a:xfrm>
            <a:off x="971550" y="4689585"/>
            <a:ext cx="4691860" cy="461661"/>
          </a:xfrm>
          <a:prstGeom prst="rect">
            <a:avLst/>
          </a:prstGeom>
          <a:ln w="12700">
            <a:miter lim="400000"/>
          </a:ln>
          <a:extLst>
            <a:ext uri="{C572A759-6A51-4108-AA02-DFA0A04FC94B}">
              <ma14:wrappingTextBoxFlag xmlns="" xmlns:ma14="http://schemas.microsoft.com/office/mac/drawingml/2011/main" val="1"/>
            </a:ext>
          </a:extLst>
        </p:spPr>
        <p:txBody>
          <a:bodyPr wrap="square" lIns="45718" tIns="45718" rIns="45718" bIns="45718">
            <a:spAutoFit/>
          </a:bodyPr>
          <a:lstStyle/>
          <a:p>
            <a:pPr lvl="0" algn="ctr">
              <a:defRPr sz="1800"/>
            </a:pPr>
            <a:r>
              <a:rPr lang="de-DE" sz="800" b="0" i="0" u="none" strike="noStrike" dirty="0" err="1">
                <a:solidFill>
                  <a:schemeClr val="tx1">
                    <a:lumMod val="65000"/>
                    <a:lumOff val="35000"/>
                  </a:schemeClr>
                </a:solidFill>
                <a:effectLst/>
                <a:latin typeface="Avenir Book" panose="02000503020000020003" pitchFamily="2" charset="0"/>
              </a:rPr>
              <a:t>music</a:t>
            </a:r>
            <a:r>
              <a:rPr lang="de-DE" sz="800" b="0" i="0" u="none" strike="noStrike" dirty="0">
                <a:solidFill>
                  <a:schemeClr val="tx1">
                    <a:lumMod val="65000"/>
                    <a:lumOff val="35000"/>
                  </a:schemeClr>
                </a:solidFill>
                <a:effectLst/>
                <a:latin typeface="Avenir Book" panose="02000503020000020003" pitchFamily="2" charset="0"/>
              </a:rPr>
              <a:t> </a:t>
            </a:r>
            <a:r>
              <a:rPr lang="de-DE" sz="800" b="0" i="0" u="none" strike="noStrike" dirty="0" err="1">
                <a:solidFill>
                  <a:schemeClr val="tx1">
                    <a:lumMod val="65000"/>
                    <a:lumOff val="35000"/>
                  </a:schemeClr>
                </a:solidFill>
                <a:effectLst/>
                <a:latin typeface="Avenir Book" panose="02000503020000020003" pitchFamily="2" charset="0"/>
              </a:rPr>
              <a:t>moves</a:t>
            </a:r>
            <a:r>
              <a:rPr lang="de-DE" sz="800" b="0" i="0" u="none" strike="noStrike" dirty="0">
                <a:solidFill>
                  <a:schemeClr val="tx1">
                    <a:lumMod val="65000"/>
                    <a:lumOff val="35000"/>
                  </a:schemeClr>
                </a:solidFill>
                <a:effectLst/>
                <a:latin typeface="Avenir Book" panose="02000503020000020003" pitchFamily="2" charset="0"/>
              </a:rPr>
              <a:t>-Trainingskarten von Regina Brandhuber sind lizenziert unter einer Creative Commons </a:t>
            </a:r>
          </a:p>
          <a:p>
            <a:pPr lvl="0" algn="ctr">
              <a:defRPr sz="1800"/>
            </a:pPr>
            <a:r>
              <a:rPr lang="de-DE" sz="800" b="0" i="0" u="none" strike="noStrike" dirty="0">
                <a:solidFill>
                  <a:schemeClr val="tx1">
                    <a:lumMod val="65000"/>
                    <a:lumOff val="35000"/>
                  </a:schemeClr>
                </a:solidFill>
                <a:effectLst/>
                <a:latin typeface="Avenir Book" panose="02000503020000020003" pitchFamily="2" charset="0"/>
              </a:rPr>
              <a:t>Namensnennung-Nicht kommerziell 4.0 International Lizenz.</a:t>
            </a:r>
          </a:p>
          <a:p>
            <a:pPr lvl="0" algn="ctr">
              <a:defRPr sz="1800"/>
            </a:pPr>
            <a:r>
              <a:rPr lang="de-DE" sz="800" dirty="0">
                <a:solidFill>
                  <a:schemeClr val="tx1">
                    <a:lumMod val="65000"/>
                    <a:lumOff val="35000"/>
                  </a:schemeClr>
                </a:solidFill>
                <a:latin typeface="Avenir Book" panose="02000503020000020003" pitchFamily="2" charset="0"/>
                <a:ea typeface="Calibri"/>
                <a:cs typeface="Avenir Light"/>
                <a:sym typeface="Calibri"/>
              </a:rPr>
              <a:t>Nachzulesen unter:</a:t>
            </a:r>
            <a:r>
              <a:rPr sz="800" dirty="0">
                <a:solidFill>
                  <a:schemeClr val="tx1">
                    <a:lumMod val="65000"/>
                    <a:lumOff val="35000"/>
                  </a:schemeClr>
                </a:solidFill>
                <a:latin typeface="Avenir Book" panose="02000503020000020003" pitchFamily="2" charset="0"/>
                <a:ea typeface="Calibri"/>
                <a:cs typeface="Avenir Light"/>
                <a:sym typeface="Calibri"/>
              </a:rPr>
              <a:t> </a:t>
            </a:r>
            <a:r>
              <a:rPr lang="de-DE" sz="800" dirty="0">
                <a:solidFill>
                  <a:schemeClr val="tx1">
                    <a:lumMod val="65000"/>
                    <a:lumOff val="35000"/>
                  </a:schemeClr>
                </a:solidFill>
                <a:latin typeface="Avenir Book" panose="02000503020000020003" pitchFamily="2" charset="0"/>
                <a:ea typeface="Calibri"/>
                <a:cs typeface="Avenir Light"/>
                <a:sym typeface="Calibri"/>
              </a:rPr>
              <a:t>https://</a:t>
            </a:r>
            <a:r>
              <a:rPr lang="de-DE" sz="800" dirty="0" err="1">
                <a:solidFill>
                  <a:schemeClr val="tx1">
                    <a:lumMod val="65000"/>
                    <a:lumOff val="35000"/>
                  </a:schemeClr>
                </a:solidFill>
                <a:latin typeface="Avenir Book" panose="02000503020000020003" pitchFamily="2" charset="0"/>
                <a:ea typeface="Calibri"/>
                <a:cs typeface="Avenir Light"/>
                <a:sym typeface="Calibri"/>
              </a:rPr>
              <a:t>creativecommons.org</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licenses</a:t>
            </a:r>
            <a:r>
              <a:rPr lang="de-DE" sz="800" dirty="0">
                <a:solidFill>
                  <a:schemeClr val="tx1">
                    <a:lumMod val="65000"/>
                    <a:lumOff val="35000"/>
                  </a:schemeClr>
                </a:solidFill>
                <a:latin typeface="Avenir Book" panose="02000503020000020003" pitchFamily="2" charset="0"/>
                <a:ea typeface="Calibri"/>
                <a:cs typeface="Avenir Light"/>
                <a:sym typeface="Calibri"/>
              </a:rPr>
              <a:t>/</a:t>
            </a:r>
            <a:r>
              <a:rPr lang="de-DE" sz="800" dirty="0" err="1">
                <a:solidFill>
                  <a:schemeClr val="tx1">
                    <a:lumMod val="65000"/>
                    <a:lumOff val="35000"/>
                  </a:schemeClr>
                </a:solidFill>
                <a:latin typeface="Avenir Book" panose="02000503020000020003" pitchFamily="2" charset="0"/>
                <a:ea typeface="Calibri"/>
                <a:cs typeface="Avenir Light"/>
                <a:sym typeface="Calibri"/>
              </a:rPr>
              <a:t>by-nc</a:t>
            </a:r>
            <a:r>
              <a:rPr lang="de-DE" sz="800" dirty="0">
                <a:solidFill>
                  <a:schemeClr val="tx1">
                    <a:lumMod val="65000"/>
                    <a:lumOff val="35000"/>
                  </a:schemeClr>
                </a:solidFill>
                <a:latin typeface="Avenir Book" panose="02000503020000020003" pitchFamily="2" charset="0"/>
                <a:ea typeface="Calibri"/>
                <a:cs typeface="Avenir Light"/>
                <a:sym typeface="Calibri"/>
              </a:rPr>
              <a:t>/4.0/</a:t>
            </a:r>
            <a:r>
              <a:rPr lang="de-DE" sz="800" dirty="0" err="1">
                <a:solidFill>
                  <a:schemeClr val="tx1">
                    <a:lumMod val="65000"/>
                    <a:lumOff val="35000"/>
                  </a:schemeClr>
                </a:solidFill>
                <a:latin typeface="Avenir Book" panose="02000503020000020003" pitchFamily="2" charset="0"/>
                <a:ea typeface="Calibri"/>
                <a:cs typeface="Avenir Light"/>
                <a:sym typeface="Calibri"/>
              </a:rPr>
              <a:t>deed.de</a:t>
            </a:r>
            <a:endParaRPr sz="800" dirty="0">
              <a:solidFill>
                <a:schemeClr val="tx1">
                  <a:lumMod val="65000"/>
                  <a:lumOff val="35000"/>
                </a:schemeClr>
              </a:solidFill>
              <a:latin typeface="Avenir Book" panose="02000503020000020003" pitchFamily="2" charset="0"/>
              <a:ea typeface="Calibri"/>
              <a:cs typeface="Avenir Light"/>
              <a:sym typeface="Calibri"/>
            </a:endParaRPr>
          </a:p>
        </p:txBody>
      </p:sp>
      <p:pic>
        <p:nvPicPr>
          <p:cNvPr id="8" name="pasted-image.tif">
            <a:extLst>
              <a:ext uri="{FF2B5EF4-FFF2-40B4-BE49-F238E27FC236}">
                <a16:creationId xmlns:a16="http://schemas.microsoft.com/office/drawing/2014/main" id="{5C0B1BB7-CE79-72FB-F5AC-C2BEB37EF946}"/>
              </a:ext>
            </a:extLst>
          </p:cNvPr>
          <p:cNvPicPr/>
          <p:nvPr userDrawn="1"/>
        </p:nvPicPr>
        <p:blipFill rotWithShape="1">
          <a:blip r:embed="rId4"/>
          <a:srcRect r="24777" b="-3233"/>
          <a:stretch/>
        </p:blipFill>
        <p:spPr>
          <a:xfrm>
            <a:off x="5724347" y="4733926"/>
            <a:ext cx="1009828" cy="333374"/>
          </a:xfrm>
          <a:prstGeom prst="rect">
            <a:avLst/>
          </a:prstGeom>
          <a:ln w="12700">
            <a:miter lim="400000"/>
          </a:ln>
        </p:spPr>
      </p:pic>
    </p:spTree>
    <p:extLst>
      <p:ext uri="{BB962C8B-B14F-4D97-AF65-F5344CB8AC3E}">
        <p14:creationId xmlns:p14="http://schemas.microsoft.com/office/powerpoint/2010/main" val="21284324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Benutzerdefiniertes Layout">
    <p:spTree>
      <p:nvGrpSpPr>
        <p:cNvPr id="1" name=""/>
        <p:cNvGrpSpPr/>
        <p:nvPr/>
      </p:nvGrpSpPr>
      <p:grpSpPr>
        <a:xfrm>
          <a:off x="0" y="0"/>
          <a:ext cx="0" cy="0"/>
          <a:chOff x="0" y="0"/>
          <a:chExt cx="0" cy="0"/>
        </a:xfrm>
      </p:grpSpPr>
      <p:sp>
        <p:nvSpPr>
          <p:cNvPr id="2" name="Titel 1"/>
          <p:cNvSpPr>
            <a:spLocks noGrp="1"/>
          </p:cNvSpPr>
          <p:nvPr>
            <p:ph type="title"/>
          </p:nvPr>
        </p:nvSpPr>
        <p:spPr/>
        <p:txBody>
          <a:bodyPr vert="horz"/>
          <a:lstStyle/>
          <a:p>
            <a:r>
              <a:rPr lang="de-DE"/>
              <a:t>Mastertitelformat bearbeiten</a:t>
            </a:r>
          </a:p>
        </p:txBody>
      </p:sp>
      <p:sp>
        <p:nvSpPr>
          <p:cNvPr id="3" name="Datumsplatzhalter 2"/>
          <p:cNvSpPr>
            <a:spLocks noGrp="1"/>
          </p:cNvSpPr>
          <p:nvPr>
            <p:ph type="dt" sz="half" idx="10"/>
          </p:nvPr>
        </p:nvSpPr>
        <p:spPr/>
        <p:txBody>
          <a:bodyPr/>
          <a:lstStyle/>
          <a:p>
            <a:fld id="{FF5B2BAF-DF38-0A48-A798-0C06E514FD52}" type="datetimeFigureOut">
              <a:rPr lang="de-DE" smtClean="0"/>
              <a:t>08.03.25</a:t>
            </a:fld>
            <a:endParaRPr lang="de-DE" dirty="0"/>
          </a:p>
        </p:txBody>
      </p:sp>
      <p:sp>
        <p:nvSpPr>
          <p:cNvPr id="4" name="Fußzeilenplatzhalter 3"/>
          <p:cNvSpPr>
            <a:spLocks noGrp="1"/>
          </p:cNvSpPr>
          <p:nvPr>
            <p:ph type="ftr" sz="quarter" idx="11"/>
          </p:nvPr>
        </p:nvSpPr>
        <p:spPr/>
        <p:txBody>
          <a:bodyPr/>
          <a:lstStyle/>
          <a:p>
            <a:endParaRPr lang="de-DE"/>
          </a:p>
        </p:txBody>
      </p:sp>
      <p:sp>
        <p:nvSpPr>
          <p:cNvPr id="5" name="Foliennummernplatzhalter 4"/>
          <p:cNvSpPr>
            <a:spLocks noGrp="1"/>
          </p:cNvSpPr>
          <p:nvPr>
            <p:ph type="sldNum" sz="quarter" idx="12"/>
          </p:nvPr>
        </p:nvSpPr>
        <p:spPr/>
        <p:txBody>
          <a:bodyPr/>
          <a:lstStyle/>
          <a:p>
            <a:fld id="{3A3AAF8E-01AD-0B40-85E5-1DEBD88C874F}" type="slidenum">
              <a:rPr lang="de-DE" smtClean="0"/>
              <a:t>‹Nr.›</a:t>
            </a:fld>
            <a:endParaRPr lang="de-DE"/>
          </a:p>
        </p:txBody>
      </p:sp>
    </p:spTree>
    <p:extLst>
      <p:ext uri="{BB962C8B-B14F-4D97-AF65-F5344CB8AC3E}">
        <p14:creationId xmlns:p14="http://schemas.microsoft.com/office/powerpoint/2010/main" val="6690336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2.emf"/><Relationship Id="rId5" Type="http://schemas.openxmlformats.org/officeDocument/2006/relationships/image" Target="../media/image1.emf"/><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1173163" y="550863"/>
            <a:ext cx="4358863" cy="830997"/>
          </a:xfrm>
          <a:prstGeom prst="rect">
            <a:avLst/>
          </a:prstGeom>
          <a:noFill/>
        </p:spPr>
        <p:txBody>
          <a:bodyPr wrap="square" rtlCol="0">
            <a:spAutoFit/>
          </a:bodyPr>
          <a:lstStyle/>
          <a:p>
            <a:pPr marL="0" lvl="0" algn="l"/>
            <a:r>
              <a:rPr lang="de-DE" dirty="0"/>
              <a:t>Überschrift </a:t>
            </a:r>
            <a:br>
              <a:rPr lang="de-DE" dirty="0"/>
            </a:br>
            <a:r>
              <a:rPr lang="de-DE" dirty="0"/>
              <a:t>bearbeiten </a:t>
            </a:r>
          </a:p>
        </p:txBody>
      </p:sp>
      <p:sp>
        <p:nvSpPr>
          <p:cNvPr id="3" name="Textplatzhalter 2"/>
          <p:cNvSpPr>
            <a:spLocks noGrp="1"/>
          </p:cNvSpPr>
          <p:nvPr>
            <p:ph type="body" idx="1"/>
          </p:nvPr>
        </p:nvSpPr>
        <p:spPr>
          <a:xfrm>
            <a:off x="858838" y="1568452"/>
            <a:ext cx="6011545" cy="3133835"/>
          </a:xfrm>
          <a:prstGeom prst="rect">
            <a:avLst/>
          </a:prstGeom>
        </p:spPr>
        <p:txBody>
          <a:bodyPr vert="horz" lIns="80678" tIns="40339" rIns="80678" bIns="40339" rtlCol="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4" name="Datumsplatzhalter 3"/>
          <p:cNvSpPr>
            <a:spLocks noGrp="1"/>
          </p:cNvSpPr>
          <p:nvPr>
            <p:ph type="dt" sz="half" idx="2"/>
          </p:nvPr>
        </p:nvSpPr>
        <p:spPr>
          <a:xfrm>
            <a:off x="378144" y="4940886"/>
            <a:ext cx="1764665" cy="283817"/>
          </a:xfrm>
          <a:prstGeom prst="rect">
            <a:avLst/>
          </a:prstGeom>
        </p:spPr>
        <p:txBody>
          <a:bodyPr vert="horz" lIns="80678" tIns="40339" rIns="80678" bIns="40339" rtlCol="0" anchor="ctr"/>
          <a:lstStyle>
            <a:lvl1pPr algn="l">
              <a:defRPr sz="1100">
                <a:solidFill>
                  <a:schemeClr val="tx1">
                    <a:tint val="75000"/>
                  </a:schemeClr>
                </a:solidFill>
              </a:defRPr>
            </a:lvl1pPr>
          </a:lstStyle>
          <a:p>
            <a:fld id="{FF5B2BAF-DF38-0A48-A798-0C06E514FD52}" type="datetimeFigureOut">
              <a:rPr lang="de-DE" smtClean="0"/>
              <a:t>08.03.25</a:t>
            </a:fld>
            <a:endParaRPr lang="de-DE" dirty="0"/>
          </a:p>
        </p:txBody>
      </p:sp>
      <p:sp>
        <p:nvSpPr>
          <p:cNvPr id="5" name="Fußzeilenplatzhalter 4"/>
          <p:cNvSpPr>
            <a:spLocks noGrp="1"/>
          </p:cNvSpPr>
          <p:nvPr>
            <p:ph type="ftr" sz="quarter" idx="3"/>
          </p:nvPr>
        </p:nvSpPr>
        <p:spPr>
          <a:xfrm>
            <a:off x="2583974" y="4940886"/>
            <a:ext cx="2394903" cy="283817"/>
          </a:xfrm>
          <a:prstGeom prst="rect">
            <a:avLst/>
          </a:prstGeom>
        </p:spPr>
        <p:txBody>
          <a:bodyPr vert="horz" lIns="80678" tIns="40339" rIns="80678" bIns="40339" rtlCol="0" anchor="ctr"/>
          <a:lstStyle>
            <a:lvl1pPr algn="ctr">
              <a:defRPr sz="1100">
                <a:solidFill>
                  <a:schemeClr val="tx1">
                    <a:tint val="75000"/>
                  </a:schemeClr>
                </a:solidFill>
              </a:defRPr>
            </a:lvl1pPr>
          </a:lstStyle>
          <a:p>
            <a:endParaRPr lang="de-DE"/>
          </a:p>
        </p:txBody>
      </p:sp>
      <p:sp>
        <p:nvSpPr>
          <p:cNvPr id="6" name="Foliennummernplatzhalter 5"/>
          <p:cNvSpPr>
            <a:spLocks noGrp="1"/>
          </p:cNvSpPr>
          <p:nvPr>
            <p:ph type="sldNum" sz="quarter" idx="4"/>
          </p:nvPr>
        </p:nvSpPr>
        <p:spPr>
          <a:xfrm>
            <a:off x="5420044" y="4940886"/>
            <a:ext cx="1764665" cy="283817"/>
          </a:xfrm>
          <a:prstGeom prst="rect">
            <a:avLst/>
          </a:prstGeom>
        </p:spPr>
        <p:txBody>
          <a:bodyPr vert="horz" lIns="80678" tIns="40339" rIns="80678" bIns="40339" rtlCol="0" anchor="ctr"/>
          <a:lstStyle>
            <a:lvl1pPr algn="r">
              <a:defRPr sz="1100">
                <a:solidFill>
                  <a:schemeClr val="tx1">
                    <a:tint val="75000"/>
                  </a:schemeClr>
                </a:solidFill>
              </a:defRPr>
            </a:lvl1pPr>
          </a:lstStyle>
          <a:p>
            <a:fld id="{3A3AAF8E-01AD-0B40-85E5-1DEBD88C874F}" type="slidenum">
              <a:rPr lang="de-DE" smtClean="0"/>
              <a:t>‹Nr.›</a:t>
            </a:fld>
            <a:endParaRPr lang="de-DE"/>
          </a:p>
        </p:txBody>
      </p:sp>
      <p:pic>
        <p:nvPicPr>
          <p:cNvPr id="7" name="Bild 6" descr="Signet.pdf"/>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4356" y="252631"/>
            <a:ext cx="1206818" cy="1206818"/>
          </a:xfrm>
          <a:prstGeom prst="rect">
            <a:avLst/>
          </a:prstGeom>
        </p:spPr>
      </p:pic>
      <p:sp>
        <p:nvSpPr>
          <p:cNvPr id="8" name="Rechteck 7"/>
          <p:cNvSpPr/>
          <p:nvPr/>
        </p:nvSpPr>
        <p:spPr>
          <a:xfrm>
            <a:off x="0" y="0"/>
            <a:ext cx="7562850" cy="61450"/>
          </a:xfrm>
          <a:prstGeom prst="rect">
            <a:avLst/>
          </a:prstGeom>
          <a:solidFill>
            <a:srgbClr val="D2B1D2"/>
          </a:solidFill>
          <a:ln>
            <a:solidFill>
              <a:srgbClr val="D2B1D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
        <p:nvSpPr>
          <p:cNvPr id="9" name="Ecken des Rechtecks auf der gleichen Seite abrunden 8"/>
          <p:cNvSpPr/>
          <p:nvPr/>
        </p:nvSpPr>
        <p:spPr>
          <a:xfrm flipV="1">
            <a:off x="5189271" y="-6830"/>
            <a:ext cx="1905008" cy="430153"/>
          </a:xfrm>
          <a:prstGeom prst="round2SameRect">
            <a:avLst>
              <a:gd name="adj1" fmla="val 11111"/>
              <a:gd name="adj2" fmla="val 0"/>
            </a:avLst>
          </a:prstGeom>
          <a:solidFill>
            <a:srgbClr val="7E006B"/>
          </a:solidFill>
          <a:ln>
            <a:solidFill>
              <a:srgbClr val="7E006B"/>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dirty="0"/>
          </a:p>
        </p:txBody>
      </p:sp>
      <p:sp>
        <p:nvSpPr>
          <p:cNvPr id="10" name="Textfeld 9"/>
          <p:cNvSpPr txBox="1"/>
          <p:nvPr/>
        </p:nvSpPr>
        <p:spPr>
          <a:xfrm>
            <a:off x="5250723" y="82390"/>
            <a:ext cx="1905008" cy="253916"/>
          </a:xfrm>
          <a:prstGeom prst="rect">
            <a:avLst/>
          </a:prstGeom>
          <a:noFill/>
        </p:spPr>
        <p:txBody>
          <a:bodyPr wrap="square" rtlCol="0">
            <a:spAutoFit/>
          </a:bodyPr>
          <a:lstStyle/>
          <a:p>
            <a:r>
              <a:rPr lang="de-DE" sz="1050" b="1" dirty="0">
                <a:solidFill>
                  <a:schemeClr val="bg1"/>
                </a:solidFill>
                <a:latin typeface="Avenir Book"/>
                <a:cs typeface="Avenir Book"/>
              </a:rPr>
              <a:t>TRAININGSKARTE</a:t>
            </a:r>
            <a:r>
              <a:rPr lang="de-DE" sz="1050" dirty="0">
                <a:solidFill>
                  <a:schemeClr val="bg1"/>
                </a:solidFill>
                <a:latin typeface="Avenir Book"/>
                <a:cs typeface="Avenir Book"/>
              </a:rPr>
              <a:t> </a:t>
            </a:r>
            <a:r>
              <a:rPr lang="de-DE" sz="1050" b="1" dirty="0">
                <a:solidFill>
                  <a:schemeClr val="bg1"/>
                </a:solidFill>
                <a:latin typeface="Avenir Heavy"/>
                <a:cs typeface="Avenir Heavy"/>
              </a:rPr>
              <a:t>KAN 05</a:t>
            </a:r>
          </a:p>
        </p:txBody>
      </p:sp>
      <p:sp>
        <p:nvSpPr>
          <p:cNvPr id="12" name="Rechteck 11"/>
          <p:cNvSpPr/>
          <p:nvPr/>
        </p:nvSpPr>
        <p:spPr>
          <a:xfrm>
            <a:off x="0" y="0"/>
            <a:ext cx="7562850" cy="5330825"/>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364194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ctr" defTabSz="403388" rtl="0" eaLnBrk="1" latinLnBrk="0" hangingPunct="1">
        <a:spcBef>
          <a:spcPct val="0"/>
        </a:spcBef>
        <a:buNone/>
        <a:defRPr lang="de-DE" sz="2400" b="0" kern="1200" baseline="0">
          <a:solidFill>
            <a:srgbClr val="7E006B"/>
          </a:solidFill>
          <a:latin typeface="Avenir Heavy"/>
          <a:ea typeface="+mn-ea"/>
          <a:cs typeface="Avenir Heavy"/>
        </a:defRPr>
      </a:lvl1pPr>
    </p:titleStyle>
    <p:bodyStyle>
      <a:lvl1pPr marL="263525" indent="-263525"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1pPr>
      <a:lvl2pPr marL="630238" indent="-227013"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2pPr>
      <a:lvl3pPr marL="1008469"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3pPr>
      <a:lvl4pPr marL="1411856"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4pPr>
      <a:lvl5pPr marL="1815244" indent="-201694" algn="l" defTabSz="403388" rtl="0" eaLnBrk="1" latinLnBrk="0" hangingPunct="1">
        <a:spcBef>
          <a:spcPct val="20000"/>
        </a:spcBef>
        <a:buClr>
          <a:srgbClr val="7E006B"/>
        </a:buClr>
        <a:buSzPct val="170000"/>
        <a:buFontTx/>
        <a:buBlip>
          <a:blip r:embed="rId6"/>
        </a:buBlip>
        <a:defRPr sz="1000" kern="1200">
          <a:solidFill>
            <a:srgbClr val="5D5E5F"/>
          </a:solidFill>
          <a:latin typeface="Avenir Light"/>
          <a:ea typeface="+mn-ea"/>
          <a:cs typeface="Avenir Light"/>
        </a:defRPr>
      </a:lvl5pPr>
      <a:lvl6pPr marL="2218632" indent="-201694" algn="l" defTabSz="403388" rtl="0" eaLnBrk="1" latinLnBrk="0" hangingPunct="1">
        <a:spcBef>
          <a:spcPct val="20000"/>
        </a:spcBef>
        <a:buFont typeface="Arial"/>
        <a:buChar char="•"/>
        <a:defRPr sz="1800" kern="1200">
          <a:solidFill>
            <a:schemeClr val="tx1"/>
          </a:solidFill>
          <a:latin typeface="+mn-lt"/>
          <a:ea typeface="+mn-ea"/>
          <a:cs typeface="+mn-cs"/>
        </a:defRPr>
      </a:lvl6pPr>
      <a:lvl7pPr marL="2622019" indent="-201694" algn="l" defTabSz="403388" rtl="0" eaLnBrk="1" latinLnBrk="0" hangingPunct="1">
        <a:spcBef>
          <a:spcPct val="20000"/>
        </a:spcBef>
        <a:buFont typeface="Arial"/>
        <a:buChar char="•"/>
        <a:defRPr sz="1800" kern="1200">
          <a:solidFill>
            <a:schemeClr val="tx1"/>
          </a:solidFill>
          <a:latin typeface="+mn-lt"/>
          <a:ea typeface="+mn-ea"/>
          <a:cs typeface="+mn-cs"/>
        </a:defRPr>
      </a:lvl7pPr>
      <a:lvl8pPr marL="3025407" indent="-201694" algn="l" defTabSz="403388" rtl="0" eaLnBrk="1" latinLnBrk="0" hangingPunct="1">
        <a:spcBef>
          <a:spcPct val="20000"/>
        </a:spcBef>
        <a:buFont typeface="Arial"/>
        <a:buChar char="•"/>
        <a:defRPr sz="1800" kern="1200">
          <a:solidFill>
            <a:schemeClr val="tx1"/>
          </a:solidFill>
          <a:latin typeface="+mn-lt"/>
          <a:ea typeface="+mn-ea"/>
          <a:cs typeface="+mn-cs"/>
        </a:defRPr>
      </a:lvl8pPr>
      <a:lvl9pPr marL="3428794" indent="-201694" algn="l" defTabSz="403388" rtl="0" eaLnBrk="1" latinLnBrk="0" hangingPunct="1">
        <a:spcBef>
          <a:spcPct val="20000"/>
        </a:spcBef>
        <a:buFont typeface="Arial"/>
        <a:buChar char="•"/>
        <a:defRPr sz="1800" kern="1200">
          <a:solidFill>
            <a:schemeClr val="tx1"/>
          </a:solidFill>
          <a:latin typeface="+mn-lt"/>
          <a:ea typeface="+mn-ea"/>
          <a:cs typeface="+mn-cs"/>
        </a:defRPr>
      </a:lvl9pPr>
    </p:bodyStyle>
    <p:otherStyle>
      <a:defPPr>
        <a:defRPr lang="de-DE"/>
      </a:defPPr>
      <a:lvl1pPr marL="0" algn="l" defTabSz="403388" rtl="0" eaLnBrk="1" latinLnBrk="0" hangingPunct="1">
        <a:defRPr sz="1600" kern="1200">
          <a:solidFill>
            <a:schemeClr val="tx1"/>
          </a:solidFill>
          <a:latin typeface="+mn-lt"/>
          <a:ea typeface="+mn-ea"/>
          <a:cs typeface="+mn-cs"/>
        </a:defRPr>
      </a:lvl1pPr>
      <a:lvl2pPr marL="403388" algn="l" defTabSz="403388" rtl="0" eaLnBrk="1" latinLnBrk="0" hangingPunct="1">
        <a:defRPr sz="1600" kern="1200">
          <a:solidFill>
            <a:schemeClr val="tx1"/>
          </a:solidFill>
          <a:latin typeface="+mn-lt"/>
          <a:ea typeface="+mn-ea"/>
          <a:cs typeface="+mn-cs"/>
        </a:defRPr>
      </a:lvl2pPr>
      <a:lvl3pPr marL="806775" algn="l" defTabSz="403388" rtl="0" eaLnBrk="1" latinLnBrk="0" hangingPunct="1">
        <a:defRPr sz="1600" kern="1200">
          <a:solidFill>
            <a:schemeClr val="tx1"/>
          </a:solidFill>
          <a:latin typeface="+mn-lt"/>
          <a:ea typeface="+mn-ea"/>
          <a:cs typeface="+mn-cs"/>
        </a:defRPr>
      </a:lvl3pPr>
      <a:lvl4pPr marL="1210163" algn="l" defTabSz="403388" rtl="0" eaLnBrk="1" latinLnBrk="0" hangingPunct="1">
        <a:defRPr sz="1600" kern="1200">
          <a:solidFill>
            <a:schemeClr val="tx1"/>
          </a:solidFill>
          <a:latin typeface="+mn-lt"/>
          <a:ea typeface="+mn-ea"/>
          <a:cs typeface="+mn-cs"/>
        </a:defRPr>
      </a:lvl4pPr>
      <a:lvl5pPr marL="1613550" algn="l" defTabSz="403388" rtl="0" eaLnBrk="1" latinLnBrk="0" hangingPunct="1">
        <a:defRPr sz="1600" kern="1200">
          <a:solidFill>
            <a:schemeClr val="tx1"/>
          </a:solidFill>
          <a:latin typeface="+mn-lt"/>
          <a:ea typeface="+mn-ea"/>
          <a:cs typeface="+mn-cs"/>
        </a:defRPr>
      </a:lvl5pPr>
      <a:lvl6pPr marL="2016938" algn="l" defTabSz="403388" rtl="0" eaLnBrk="1" latinLnBrk="0" hangingPunct="1">
        <a:defRPr sz="1600" kern="1200">
          <a:solidFill>
            <a:schemeClr val="tx1"/>
          </a:solidFill>
          <a:latin typeface="+mn-lt"/>
          <a:ea typeface="+mn-ea"/>
          <a:cs typeface="+mn-cs"/>
        </a:defRPr>
      </a:lvl6pPr>
      <a:lvl7pPr marL="2420325" algn="l" defTabSz="403388" rtl="0" eaLnBrk="1" latinLnBrk="0" hangingPunct="1">
        <a:defRPr sz="1600" kern="1200">
          <a:solidFill>
            <a:schemeClr val="tx1"/>
          </a:solidFill>
          <a:latin typeface="+mn-lt"/>
          <a:ea typeface="+mn-ea"/>
          <a:cs typeface="+mn-cs"/>
        </a:defRPr>
      </a:lvl7pPr>
      <a:lvl8pPr marL="2823713" algn="l" defTabSz="403388" rtl="0" eaLnBrk="1" latinLnBrk="0" hangingPunct="1">
        <a:defRPr sz="1600" kern="1200">
          <a:solidFill>
            <a:schemeClr val="tx1"/>
          </a:solidFill>
          <a:latin typeface="+mn-lt"/>
          <a:ea typeface="+mn-ea"/>
          <a:cs typeface="+mn-cs"/>
        </a:defRPr>
      </a:lvl8pPr>
      <a:lvl9pPr marL="3227100" algn="l" defTabSz="403388"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1166813" y="677178"/>
            <a:ext cx="5083886" cy="461665"/>
          </a:xfrm>
        </p:spPr>
        <p:txBody>
          <a:bodyPr/>
          <a:lstStyle/>
          <a:p>
            <a:r>
              <a:rPr lang="de-DE" dirty="0">
                <a:latin typeface="Avenir Heavy"/>
                <a:cs typeface="Avenir Heavy"/>
              </a:rPr>
              <a:t>TEMPO</a:t>
            </a:r>
            <a:r>
              <a:rPr lang="de-DE" dirty="0"/>
              <a:t>TABELLE</a:t>
            </a:r>
          </a:p>
        </p:txBody>
      </p:sp>
      <p:sp>
        <p:nvSpPr>
          <p:cNvPr id="3" name="Inhaltsplatzhalter 2"/>
          <p:cNvSpPr>
            <a:spLocks noGrp="1"/>
          </p:cNvSpPr>
          <p:nvPr>
            <p:ph idx="13"/>
          </p:nvPr>
        </p:nvSpPr>
        <p:spPr>
          <a:xfrm>
            <a:off x="858838" y="1568452"/>
            <a:ext cx="6235700" cy="3762373"/>
          </a:xfrm>
        </p:spPr>
        <p:txBody>
          <a:bodyPr>
            <a:noAutofit/>
          </a:bodyPr>
          <a:lstStyle/>
          <a:p>
            <a:pPr algn="just"/>
            <a:r>
              <a:rPr lang="de-DE" sz="1100" dirty="0"/>
              <a:t>Eine Variante des Kanban-Boards angewandt (vgl. Anderson 2011) für Musiker ist die Tempotabelle.</a:t>
            </a:r>
          </a:p>
          <a:p>
            <a:pPr algn="just"/>
            <a:r>
              <a:rPr lang="de-DE" sz="1100" dirty="0"/>
              <a:t>In der Softwareentwicklung gibt es nach der Programmierung einen Arbeitsschritt, der "Testen" heißt. Hier wird die Software auf Herz und Nieren geprüft und auftretende Fehler werden dokumentiert, damit die Software dementsprechend überarbeitet werden kann.</a:t>
            </a:r>
          </a:p>
          <a:p>
            <a:pPr algn="just"/>
            <a:r>
              <a:rPr lang="de-DE" sz="1100" dirty="0"/>
              <a:t>Das Tempo könnte für Musiker ein ähnliches Maß sein, um den Grad der Emanzipation bei bestimmten Phrasen messen zu können.</a:t>
            </a:r>
          </a:p>
          <a:p>
            <a:pPr algn="just"/>
            <a:r>
              <a:rPr lang="de-DE" sz="1100" dirty="0"/>
              <a:t>Mit der Tempotabelle kannst Du dokumentieren, welche Phrase, welches </a:t>
            </a:r>
            <a:br>
              <a:rPr lang="de-DE" sz="1100" dirty="0"/>
            </a:br>
            <a:r>
              <a:rPr lang="de-DE" sz="1100" dirty="0"/>
              <a:t>Tempostadium erreicht hat.</a:t>
            </a:r>
          </a:p>
          <a:p>
            <a:pPr algn="just"/>
            <a:r>
              <a:rPr lang="de-DE" sz="1100" dirty="0"/>
              <a:t>Schreibe dazu in die erste Spalte die Takte oder Taktstapel, die Du im Tempo steigern möchtest, und kreuze das Tempo an, wo Du gerade stehst.</a:t>
            </a:r>
          </a:p>
          <a:p>
            <a:pPr algn="just"/>
            <a:r>
              <a:rPr lang="de-DE" sz="1100" dirty="0"/>
              <a:t>Als Konzertgeschwindigkeit bietet sich ein 10 oder 20%iges Übertreffen der Endgeschwindigkeit an.</a:t>
            </a:r>
          </a:p>
          <a:p>
            <a:pPr marL="0" indent="0" algn="just">
              <a:buNone/>
            </a:pPr>
            <a:endParaRPr lang="de-DE" sz="1100" b="1" dirty="0"/>
          </a:p>
          <a:p>
            <a:pPr marL="0" indent="0" algn="just">
              <a:buNone/>
            </a:pPr>
            <a:endParaRPr lang="de-DE" sz="1100" b="1" dirty="0"/>
          </a:p>
          <a:p>
            <a:pPr marL="0" indent="0" algn="just">
              <a:buNone/>
            </a:pPr>
            <a:endParaRPr lang="de-DE" sz="1100" b="1" dirty="0"/>
          </a:p>
          <a:p>
            <a:pPr marL="0" indent="0" algn="just">
              <a:buNone/>
            </a:pPr>
            <a:endParaRPr lang="de-DE" sz="1100" b="1" dirty="0"/>
          </a:p>
          <a:p>
            <a:pPr marL="0" indent="0" algn="just">
              <a:buNone/>
            </a:pPr>
            <a:endParaRPr lang="de-DE" sz="800" b="1" dirty="0"/>
          </a:p>
          <a:p>
            <a:pPr marL="0" indent="0" algn="just">
              <a:buNone/>
            </a:pPr>
            <a:endParaRPr lang="de-DE" sz="500" b="1" dirty="0"/>
          </a:p>
          <a:p>
            <a:pPr marL="0" indent="0" algn="just">
              <a:buNone/>
            </a:pPr>
            <a:r>
              <a:rPr lang="de-DE" sz="800" b="1" dirty="0"/>
              <a:t>Quelle: Anderson</a:t>
            </a:r>
            <a:r>
              <a:rPr lang="de-DE" sz="800" dirty="0"/>
              <a:t>, David J. (2011): Kanban. Evolutionäres Change Management für IT-Organisationen. Heidelberg: </a:t>
            </a:r>
            <a:r>
              <a:rPr lang="de-DE" sz="800" dirty="0" err="1"/>
              <a:t>dpunkt.verlag</a:t>
            </a:r>
            <a:endParaRPr lang="de-DE" sz="800" dirty="0"/>
          </a:p>
          <a:p>
            <a:pPr marL="0" indent="0" algn="just">
              <a:buNone/>
            </a:pPr>
            <a:endParaRPr lang="de-DE" sz="1100" dirty="0"/>
          </a:p>
        </p:txBody>
      </p:sp>
      <p:pic>
        <p:nvPicPr>
          <p:cNvPr id="6" name="Bild 5"/>
          <p:cNvPicPr>
            <a:picLocks noChangeAspect="1"/>
          </p:cNvPicPr>
          <p:nvPr/>
        </p:nvPicPr>
        <p:blipFill rotWithShape="1">
          <a:blip r:embed="rId2">
            <a:extLst>
              <a:ext uri="{28A0092B-C50C-407E-A947-70E740481C1C}">
                <a14:useLocalDpi xmlns:a14="http://schemas.microsoft.com/office/drawing/2010/main" val="0"/>
              </a:ext>
            </a:extLst>
          </a:blip>
          <a:srcRect l="4046" t="2645" r="58333" b="4605"/>
          <a:stretch/>
        </p:blipFill>
        <p:spPr>
          <a:xfrm rot="5400000">
            <a:off x="4446042" y="2234792"/>
            <a:ext cx="1001958" cy="4295033"/>
          </a:xfrm>
          <a:prstGeom prst="roundRect">
            <a:avLst>
              <a:gd name="adj" fmla="val 4167"/>
            </a:avLst>
          </a:prstGeom>
          <a:solidFill>
            <a:srgbClr val="FFFFFF"/>
          </a:solidFill>
          <a:ln w="3175" cap="sq">
            <a:solidFill>
              <a:schemeClr val="bg1">
                <a:lumMod val="50000"/>
              </a:schemeClr>
            </a:solidFill>
            <a:miter lim="800000"/>
          </a:ln>
          <a:effectLst/>
        </p:spPr>
      </p:pic>
      <p:sp>
        <p:nvSpPr>
          <p:cNvPr id="4" name="Untertitel 3">
            <a:extLst>
              <a:ext uri="{FF2B5EF4-FFF2-40B4-BE49-F238E27FC236}">
                <a16:creationId xmlns:a16="http://schemas.microsoft.com/office/drawing/2014/main" id="{A1D57FE9-519B-215F-B45D-7B2A5D04165E}"/>
              </a:ext>
            </a:extLst>
          </p:cNvPr>
          <p:cNvSpPr>
            <a:spLocks noGrp="1"/>
          </p:cNvSpPr>
          <p:nvPr>
            <p:ph type="subTitle" idx="1"/>
          </p:nvPr>
        </p:nvSpPr>
        <p:spPr>
          <a:xfrm>
            <a:off x="1192733" y="1088690"/>
            <a:ext cx="5293995" cy="467477"/>
          </a:xfrm>
        </p:spPr>
        <p:txBody>
          <a:bodyPr/>
          <a:lstStyle/>
          <a:p>
            <a:pPr marL="0" indent="0">
              <a:buNone/>
            </a:pPr>
            <a:r>
              <a:rPr lang="de-DE" dirty="0"/>
              <a:t>Regina Brandhuber</a:t>
            </a:r>
          </a:p>
        </p:txBody>
      </p:sp>
    </p:spTree>
    <p:extLst>
      <p:ext uri="{BB962C8B-B14F-4D97-AF65-F5344CB8AC3E}">
        <p14:creationId xmlns:p14="http://schemas.microsoft.com/office/powerpoint/2010/main" val="3317620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Inhaltsplatzhalter 1"/>
          <p:cNvSpPr>
            <a:spLocks noGrp="1"/>
          </p:cNvSpPr>
          <p:nvPr>
            <p:ph idx="1"/>
          </p:nvPr>
        </p:nvSpPr>
        <p:spPr>
          <a:xfrm>
            <a:off x="858838" y="1555750"/>
            <a:ext cx="6287397" cy="3133835"/>
          </a:xfrm>
        </p:spPr>
        <p:txBody>
          <a:bodyPr>
            <a:normAutofit/>
          </a:bodyPr>
          <a:lstStyle/>
          <a:p>
            <a:pPr algn="just"/>
            <a:r>
              <a:rPr lang="de-DE" sz="1200" dirty="0"/>
              <a:t>Arbeite mit der Tempotabelle, indem Du in 2 Wochen 4 Phrasen bis zur Konzertgeschwindigkeit bringst.</a:t>
            </a:r>
          </a:p>
          <a:p>
            <a:pPr algn="just"/>
            <a:r>
              <a:rPr lang="de-DE" sz="1200" dirty="0"/>
              <a:t>Steigere Dein Tempo wie auf der Tabelle vorgeschlagen in 2er, 3er und dann 4er Schritten. Übe auf einem Tempo so lange, bis Dir langweilig wird und gehe erst dann zur nächsten Tempostufe weiter.</a:t>
            </a:r>
          </a:p>
          <a:p>
            <a:pPr algn="just"/>
            <a:r>
              <a:rPr lang="de-DE" sz="1200" dirty="0"/>
              <a:t>Zeige Deinem Team Deine ausgefüllte(</a:t>
            </a:r>
            <a:r>
              <a:rPr lang="de-DE" sz="1200" dirty="0" err="1"/>
              <a:t>n</a:t>
            </a:r>
            <a:r>
              <a:rPr lang="de-DE" sz="1200" dirty="0"/>
              <a:t>) Tempotabelle(</a:t>
            </a:r>
            <a:r>
              <a:rPr lang="de-DE" sz="1200" dirty="0" err="1"/>
              <a:t>n</a:t>
            </a:r>
            <a:r>
              <a:rPr lang="de-DE" sz="1200" dirty="0"/>
              <a:t>) und lass Dich zertifizieren.</a:t>
            </a:r>
          </a:p>
        </p:txBody>
      </p:sp>
    </p:spTree>
    <p:extLst>
      <p:ext uri="{BB962C8B-B14F-4D97-AF65-F5344CB8AC3E}">
        <p14:creationId xmlns:p14="http://schemas.microsoft.com/office/powerpoint/2010/main" val="235302098"/>
      </p:ext>
    </p:extLst>
  </p:cSld>
  <p:clrMapOvr>
    <a:masterClrMapping/>
  </p:clrMapOvr>
</p:sld>
</file>

<file path=ppt/theme/theme1.xml><?xml version="1.0" encoding="utf-8"?>
<a:theme xmlns:a="http://schemas.openxmlformats.org/drawingml/2006/main" name="ger_apprentice_training_card_template_mm_c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ger_apprentice_training_card_template_mm_cc.potx</Template>
  <TotalTime>0</TotalTime>
  <Words>236</Words>
  <Application>Microsoft Macintosh PowerPoint</Application>
  <PresentationFormat>Benutzerdefiniert</PresentationFormat>
  <Paragraphs>18</Paragraphs>
  <Slides>2</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vt:i4>
      </vt:variant>
    </vt:vector>
  </HeadingPairs>
  <TitlesOfParts>
    <vt:vector size="8" baseType="lpstr">
      <vt:lpstr>Arial</vt:lpstr>
      <vt:lpstr>Avenir Book</vt:lpstr>
      <vt:lpstr>Avenir Heavy</vt:lpstr>
      <vt:lpstr>Avenir Light</vt:lpstr>
      <vt:lpstr>Calibri</vt:lpstr>
      <vt:lpstr>ger_apprentice_training_card_template_mm_cc</vt:lpstr>
      <vt:lpstr>TEMPOTABELLE</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Regina Brandhuber</dc:creator>
  <cp:lastModifiedBy>Regina Brandhuber</cp:lastModifiedBy>
  <cp:revision>43</cp:revision>
  <cp:lastPrinted>2016-02-23T09:54:08Z</cp:lastPrinted>
  <dcterms:created xsi:type="dcterms:W3CDTF">2015-03-26T08:30:55Z</dcterms:created>
  <dcterms:modified xsi:type="dcterms:W3CDTF">2025-03-08T18:48:57Z</dcterms:modified>
</cp:coreProperties>
</file>