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52">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43"/>
    <p:restoredTop sz="94679"/>
  </p:normalViewPr>
  <p:slideViewPr>
    <p:cSldViewPr snapToGrid="0" snapToObjects="1">
      <p:cViewPr>
        <p:scale>
          <a:sx n="170" d="100"/>
          <a:sy n="170" d="100"/>
        </p:scale>
        <p:origin x="528" y="-440"/>
      </p:cViewPr>
      <p:guideLst>
        <p:guide orient="horz" pos="652"/>
        <p:guide/>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5.t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166813" y="697022"/>
            <a:ext cx="4612406" cy="461665"/>
          </a:xfrm>
        </p:spPr>
        <p:txBody>
          <a:bodyPr/>
          <a:lstStyle>
            <a:lvl1pPr algn="l">
              <a:defRPr baseline="0">
                <a:latin typeface="Avenir Book"/>
                <a:cs typeface="Avenir Book"/>
              </a:defRPr>
            </a:lvl1pPr>
          </a:lstStyle>
          <a:p>
            <a:r>
              <a:rPr lang="de-DE" dirty="0"/>
              <a:t>TITEL HINZUFÜGEN</a:t>
            </a:r>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Untertitel 2"/>
          <p:cNvSpPr>
            <a:spLocks noGrp="1"/>
          </p:cNvSpPr>
          <p:nvPr>
            <p:ph type="subTitle" idx="1"/>
          </p:nvPr>
        </p:nvSpPr>
        <p:spPr>
          <a:xfrm>
            <a:off x="1192733" y="1088690"/>
            <a:ext cx="5293995" cy="467477"/>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a:t>Master-Untertitelformat bearbeiten</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TRAININGS</a:t>
            </a:r>
            <a:r>
              <a:rPr lang="de-DE" sz="2400" dirty="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
        <p:nvSpPr>
          <p:cNvPr id="4" name="Shape 7">
            <a:extLst>
              <a:ext uri="{FF2B5EF4-FFF2-40B4-BE49-F238E27FC236}">
                <a16:creationId xmlns:a16="http://schemas.microsoft.com/office/drawing/2014/main" id="{F08640FE-8974-C7E5-DC09-B60DF0A975A1}"/>
              </a:ext>
            </a:extLst>
          </p:cNvPr>
          <p:cNvSpPr/>
          <p:nvPr userDrawn="1"/>
        </p:nvSpPr>
        <p:spPr>
          <a:xfrm>
            <a:off x="971550" y="4689585"/>
            <a:ext cx="4691860" cy="461661"/>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lvl="0" algn="ctr">
              <a:defRPr sz="1800"/>
            </a:pPr>
            <a:r>
              <a:rPr lang="de-DE" sz="800" b="0" i="0" u="none" strike="noStrike" dirty="0" err="1">
                <a:solidFill>
                  <a:schemeClr val="tx1">
                    <a:lumMod val="65000"/>
                    <a:lumOff val="35000"/>
                  </a:schemeClr>
                </a:solidFill>
                <a:effectLst/>
                <a:latin typeface="Avenir Book" panose="02000503020000020003" pitchFamily="2" charset="0"/>
              </a:rPr>
              <a:t>music</a:t>
            </a:r>
            <a:r>
              <a:rPr lang="de-DE" sz="800" b="0" i="0" u="none" strike="noStrike" dirty="0">
                <a:solidFill>
                  <a:schemeClr val="tx1">
                    <a:lumMod val="65000"/>
                    <a:lumOff val="35000"/>
                  </a:schemeClr>
                </a:solidFill>
                <a:effectLst/>
                <a:latin typeface="Avenir Book" panose="02000503020000020003" pitchFamily="2" charset="0"/>
              </a:rPr>
              <a:t> </a:t>
            </a:r>
            <a:r>
              <a:rPr lang="de-DE" sz="800" b="0" i="0" u="none" strike="noStrike" dirty="0" err="1">
                <a:solidFill>
                  <a:schemeClr val="tx1">
                    <a:lumMod val="65000"/>
                    <a:lumOff val="35000"/>
                  </a:schemeClr>
                </a:solidFill>
                <a:effectLst/>
                <a:latin typeface="Avenir Book" panose="02000503020000020003" pitchFamily="2" charset="0"/>
              </a:rPr>
              <a:t>moves</a:t>
            </a:r>
            <a:r>
              <a:rPr lang="de-DE" sz="800" b="0" i="0" u="none" strike="noStrike" dirty="0">
                <a:solidFill>
                  <a:schemeClr val="tx1">
                    <a:lumMod val="65000"/>
                    <a:lumOff val="35000"/>
                  </a:schemeClr>
                </a:solidFill>
                <a:effectLst/>
                <a:latin typeface="Avenir Book" panose="02000503020000020003" pitchFamily="2" charset="0"/>
              </a:rPr>
              <a:t>-Trainingskarten von Regina Brandhuber sind lizenziert unter einer Creative Commons </a:t>
            </a:r>
          </a:p>
          <a:p>
            <a:pPr lvl="0" algn="ctr">
              <a:defRPr sz="1800"/>
            </a:pPr>
            <a:r>
              <a:rPr lang="de-DE" sz="800" b="0" i="0" u="none" strike="noStrike" dirty="0">
                <a:solidFill>
                  <a:schemeClr val="tx1">
                    <a:lumMod val="65000"/>
                    <a:lumOff val="35000"/>
                  </a:schemeClr>
                </a:solidFill>
                <a:effectLst/>
                <a:latin typeface="Avenir Book" panose="02000503020000020003" pitchFamily="2" charset="0"/>
              </a:rPr>
              <a:t>Namensnennung-Nicht kommerziell 4.0 International Lizenz.</a:t>
            </a:r>
          </a:p>
          <a:p>
            <a:pPr lvl="0" algn="ctr">
              <a:defRPr sz="1800"/>
            </a:pPr>
            <a:r>
              <a:rPr lang="de-DE" sz="800" dirty="0">
                <a:solidFill>
                  <a:schemeClr val="tx1">
                    <a:lumMod val="65000"/>
                    <a:lumOff val="35000"/>
                  </a:schemeClr>
                </a:solidFill>
                <a:latin typeface="Avenir Book" panose="02000503020000020003" pitchFamily="2" charset="0"/>
                <a:ea typeface="Calibri"/>
                <a:cs typeface="Avenir Light"/>
                <a:sym typeface="Calibri"/>
              </a:rPr>
              <a:t>Nachzulesen unter:</a:t>
            </a:r>
            <a:r>
              <a:rPr sz="800" dirty="0">
                <a:solidFill>
                  <a:schemeClr val="tx1">
                    <a:lumMod val="65000"/>
                    <a:lumOff val="35000"/>
                  </a:schemeClr>
                </a:solidFill>
                <a:latin typeface="Avenir Book" panose="02000503020000020003" pitchFamily="2" charset="0"/>
                <a:ea typeface="Calibri"/>
                <a:cs typeface="Avenir Light"/>
                <a:sym typeface="Calibri"/>
              </a:rPr>
              <a:t> </a:t>
            </a:r>
            <a:r>
              <a:rPr lang="de-DE" sz="800" dirty="0">
                <a:solidFill>
                  <a:schemeClr val="tx1">
                    <a:lumMod val="65000"/>
                    <a:lumOff val="35000"/>
                  </a:schemeClr>
                </a:solidFill>
                <a:latin typeface="Avenir Book" panose="02000503020000020003" pitchFamily="2" charset="0"/>
                <a:ea typeface="Calibri"/>
                <a:cs typeface="Avenir Light"/>
                <a:sym typeface="Calibri"/>
              </a:rPr>
              <a:t>https://</a:t>
            </a:r>
            <a:r>
              <a:rPr lang="de-DE" sz="800" dirty="0" err="1">
                <a:solidFill>
                  <a:schemeClr val="tx1">
                    <a:lumMod val="65000"/>
                    <a:lumOff val="35000"/>
                  </a:schemeClr>
                </a:solidFill>
                <a:latin typeface="Avenir Book" panose="02000503020000020003" pitchFamily="2" charset="0"/>
                <a:ea typeface="Calibri"/>
                <a:cs typeface="Avenir Light"/>
                <a:sym typeface="Calibri"/>
              </a:rPr>
              <a:t>creativecommons.org</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licenses</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by-nc</a:t>
            </a:r>
            <a:r>
              <a:rPr lang="de-DE" sz="800" dirty="0">
                <a:solidFill>
                  <a:schemeClr val="tx1">
                    <a:lumMod val="65000"/>
                    <a:lumOff val="35000"/>
                  </a:schemeClr>
                </a:solidFill>
                <a:latin typeface="Avenir Book" panose="02000503020000020003" pitchFamily="2" charset="0"/>
                <a:ea typeface="Calibri"/>
                <a:cs typeface="Avenir Light"/>
                <a:sym typeface="Calibri"/>
              </a:rPr>
              <a:t>/4.0/</a:t>
            </a:r>
            <a:r>
              <a:rPr lang="de-DE" sz="800" dirty="0" err="1">
                <a:solidFill>
                  <a:schemeClr val="tx1">
                    <a:lumMod val="65000"/>
                    <a:lumOff val="35000"/>
                  </a:schemeClr>
                </a:solidFill>
                <a:latin typeface="Avenir Book" panose="02000503020000020003" pitchFamily="2" charset="0"/>
                <a:ea typeface="Calibri"/>
                <a:cs typeface="Avenir Light"/>
                <a:sym typeface="Calibri"/>
              </a:rPr>
              <a:t>deed.de</a:t>
            </a:r>
            <a:endParaRPr sz="800" dirty="0">
              <a:solidFill>
                <a:schemeClr val="tx1">
                  <a:lumMod val="65000"/>
                  <a:lumOff val="35000"/>
                </a:schemeClr>
              </a:solidFill>
              <a:latin typeface="Avenir Book" panose="02000503020000020003" pitchFamily="2" charset="0"/>
              <a:ea typeface="Calibri"/>
              <a:cs typeface="Avenir Light"/>
              <a:sym typeface="Calibri"/>
            </a:endParaRPr>
          </a:p>
        </p:txBody>
      </p:sp>
      <p:pic>
        <p:nvPicPr>
          <p:cNvPr id="8" name="pasted-image.tif">
            <a:extLst>
              <a:ext uri="{FF2B5EF4-FFF2-40B4-BE49-F238E27FC236}">
                <a16:creationId xmlns:a16="http://schemas.microsoft.com/office/drawing/2014/main" id="{3BEDBA92-C201-4D2A-9120-6144DA003918}"/>
              </a:ext>
            </a:extLst>
          </p:cNvPr>
          <p:cNvPicPr/>
          <p:nvPr userDrawn="1"/>
        </p:nvPicPr>
        <p:blipFill rotWithShape="1">
          <a:blip r:embed="rId4"/>
          <a:srcRect r="24777" b="-3233"/>
          <a:stretch/>
        </p:blipFill>
        <p:spPr>
          <a:xfrm>
            <a:off x="5724347" y="4733926"/>
            <a:ext cx="1009828" cy="333374"/>
          </a:xfrm>
          <a:prstGeom prst="rect">
            <a:avLst/>
          </a:prstGeom>
          <a:ln w="12700">
            <a:miter lim="400000"/>
          </a:ln>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a:t>Mastertitelformat bearbeiten</a:t>
            </a:r>
          </a:p>
        </p:txBody>
      </p:sp>
      <p:sp>
        <p:nvSpPr>
          <p:cNvPr id="3" name="Datumsplatzhalter 2"/>
          <p:cNvSpPr>
            <a:spLocks noGrp="1"/>
          </p:cNvSpPr>
          <p:nvPr>
            <p:ph type="dt" sz="half" idx="10"/>
          </p:nvPr>
        </p:nvSpPr>
        <p:spPr/>
        <p:txBody>
          <a:bodyPr/>
          <a:lstStyle/>
          <a:p>
            <a:fld id="{FF5B2BAF-DF38-0A48-A798-0C06E514FD52}" type="datetimeFigureOut">
              <a:rPr lang="de-DE" smtClean="0"/>
              <a:t>24.10.25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a:t>Überschrift </a:t>
            </a:r>
            <a:br>
              <a:rPr lang="de-DE" dirty="0"/>
            </a:br>
            <a:r>
              <a:rPr lang="de-DE" dirty="0"/>
              <a:t>bearbeiten </a:t>
            </a:r>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24.10.25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TCR 05</a:t>
            </a: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77178"/>
            <a:ext cx="5083886" cy="461665"/>
          </a:xfrm>
        </p:spPr>
        <p:txBody>
          <a:bodyPr/>
          <a:lstStyle/>
          <a:p>
            <a:r>
              <a:rPr lang="de-DE" dirty="0">
                <a:latin typeface="Avenir Heavy"/>
                <a:cs typeface="Avenir Heavy"/>
              </a:rPr>
              <a:t>DAS START</a:t>
            </a:r>
            <a:r>
              <a:rPr lang="de-DE" dirty="0"/>
              <a:t>GESPRÄCH</a:t>
            </a:r>
          </a:p>
        </p:txBody>
      </p:sp>
      <p:sp>
        <p:nvSpPr>
          <p:cNvPr id="3" name="Inhaltsplatzhalter 2"/>
          <p:cNvSpPr>
            <a:spLocks noGrp="1"/>
          </p:cNvSpPr>
          <p:nvPr>
            <p:ph idx="13"/>
          </p:nvPr>
        </p:nvSpPr>
        <p:spPr>
          <a:xfrm>
            <a:off x="858838" y="1568452"/>
            <a:ext cx="6011545" cy="3363312"/>
          </a:xfrm>
        </p:spPr>
        <p:txBody>
          <a:bodyPr>
            <a:noAutofit/>
          </a:bodyPr>
          <a:lstStyle/>
          <a:p>
            <a:pPr algn="just"/>
            <a:r>
              <a:rPr lang="de-DE" sz="1200" dirty="0"/>
              <a:t>Dein Training beginnt mit deiner Verbindlichkeitserklärung. Wie und was genau möchtest Du trainieren?</a:t>
            </a:r>
          </a:p>
          <a:p>
            <a:pPr algn="just"/>
            <a:r>
              <a:rPr lang="de-DE" sz="1200" dirty="0"/>
              <a:t>Wenn Du Deinen Move kennst und ihn konkret aufschreibst, kannst Du ihn auch wiederholen, dokumentieren und messen.</a:t>
            </a:r>
          </a:p>
          <a:p>
            <a:pPr algn="just"/>
            <a:r>
              <a:rPr lang="de-DE" sz="1200" dirty="0"/>
              <a:t>Wichtig für ein sinnvolles Training ist, dass Du Dir kleine Schritte aussuchst, die sich absolut machbar und leicht anfühlen. Neue Gewohnheiten anzugehen ist ohnehin schon Anstrengung genug. Maßgeblich für Folgeschritte ist, dass ein erster gemacht wurde. Designe Dir diese Erfahrung so angenehm wie möglich. So steigt, die Wahrscheinlichkeit, dass Du sie erleben wirst.</a:t>
            </a:r>
          </a:p>
          <a:p>
            <a:pPr algn="just"/>
            <a:r>
              <a:rPr lang="de-DE" sz="1200" dirty="0"/>
              <a:t>Um Deinen Trainingsvorsatz greifbarer zu machen und ihm eine Anbindung an Deine Welt zu geben, ist es sinnvoll, ein Gespräch darüber zu führen. Hier holst Du Dir Feedback für Dein Training und diskutierst über dessen Sinn und Ziel. Gleichzeitig findest Du Begleitpersonen und zeigst Deinem Training Wertschätzung, weil Dir ihre Meinung wichtig ist.</a:t>
            </a:r>
          </a:p>
          <a:p>
            <a:pPr algn="just"/>
            <a:r>
              <a:rPr lang="de-DE" sz="1200" dirty="0"/>
              <a:t>Nach Deinem Startgespräch bist Du bereits mitten im Training. Du hattest Zeugen für Dein Trainingsversprechen, und Deine Trainingsaufgaben sind dokumentiert. Die Veränderung hat bereits begonnen....</a:t>
            </a:r>
          </a:p>
        </p:txBody>
      </p:sp>
      <p:sp>
        <p:nvSpPr>
          <p:cNvPr id="4" name="Untertitel 3"/>
          <p:cNvSpPr>
            <a:spLocks noGrp="1"/>
          </p:cNvSpPr>
          <p:nvPr>
            <p:ph type="subTitle" idx="1"/>
          </p:nvPr>
        </p:nvSpPr>
        <p:spPr/>
        <p:txBody>
          <a:bodyPr/>
          <a:lstStyle/>
          <a:p>
            <a:pPr marL="0" indent="0">
              <a:buNone/>
            </a:pPr>
            <a:r>
              <a:rPr lang="de-DE" dirty="0"/>
              <a:t>Regina Brandhuber</a:t>
            </a:r>
          </a:p>
        </p:txBody>
      </p:sp>
    </p:spTree>
    <p:extLst>
      <p:ext uri="{BB962C8B-B14F-4D97-AF65-F5344CB8AC3E}">
        <p14:creationId xmlns:p14="http://schemas.microsoft.com/office/powerpoint/2010/main" val="3317620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pPr algn="just"/>
            <a:r>
              <a:rPr lang="de-DE" dirty="0"/>
              <a:t>Trainiere diese Karte (insgesamt 2 Mal) als Startpunkt zum Entstehungsprozess von 2 Trainingskarten. Somit erlebst Du diesen Move in zwei verschiedenen Varianten.</a:t>
            </a:r>
          </a:p>
          <a:p>
            <a:pPr algn="just"/>
            <a:r>
              <a:rPr lang="de-DE" dirty="0"/>
              <a:t>Für jede Variante hast du 2 Wochen Zeit, also insgesamt 4 Wochen. Natürlich kannst Du auch gleich 2 Trainingskarten parallel entstehen lassen und diese Karte zusammen mit den anderen verschränkten Karten innerhalb von 2 Wochen erledigen.</a:t>
            </a:r>
          </a:p>
          <a:p>
            <a:pPr algn="just"/>
            <a:r>
              <a:rPr lang="de-DE" dirty="0"/>
              <a:t>Schreibe Dir 2 Ideen für Dein Training auf.</a:t>
            </a:r>
          </a:p>
          <a:p>
            <a:pPr algn="just"/>
            <a:r>
              <a:rPr lang="de-DE" dirty="0"/>
              <a:t>Diskutiere beide Ideen in je einem Startgespräch, und dokumentiere ebenfalls alle Ergebnisse, z. B. Veränderungen, die Dein Training verbessern.</a:t>
            </a:r>
          </a:p>
          <a:p>
            <a:pPr algn="just"/>
            <a:r>
              <a:rPr lang="de-DE" dirty="0"/>
              <a:t>Lass Dich von Deinem Team dafür zertifizieren.</a:t>
            </a:r>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apprentice_training_card_template_mm_c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ger_apprentice_training_card_template_mm_cc.potx</Template>
  <TotalTime>0</TotalTime>
  <Words>297</Words>
  <Application>Microsoft Macintosh PowerPoint</Application>
  <PresentationFormat>Benutzerdefiniert</PresentationFormat>
  <Paragraphs>12</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Avenir Book</vt:lpstr>
      <vt:lpstr>Avenir Heavy</vt:lpstr>
      <vt:lpstr>Avenir Light</vt:lpstr>
      <vt:lpstr>Calibri</vt:lpstr>
      <vt:lpstr>ger_apprentice_training_card_template_mm_cc</vt:lpstr>
      <vt:lpstr>DAS STARTGESPRÄCH</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Regina Brandhuber</cp:lastModifiedBy>
  <cp:revision>35</cp:revision>
  <cp:lastPrinted>2015-03-26T09:33:33Z</cp:lastPrinted>
  <dcterms:created xsi:type="dcterms:W3CDTF">2015-03-26T08:30:55Z</dcterms:created>
  <dcterms:modified xsi:type="dcterms:W3CDTF">2025-10-24T16:53:42Z</dcterms:modified>
</cp:coreProperties>
</file>