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9" r:id="rId3"/>
    <p:sldId id="261" r:id="rId4"/>
    <p:sldId id="276" r:id="rId5"/>
    <p:sldId id="267" r:id="rId6"/>
    <p:sldId id="262" r:id="rId7"/>
    <p:sldId id="268" r:id="rId8"/>
    <p:sldId id="290" r:id="rId9"/>
    <p:sldId id="269" r:id="rId10"/>
    <p:sldId id="287" r:id="rId11"/>
    <p:sldId id="291" r:id="rId12"/>
    <p:sldId id="288" r:id="rId13"/>
    <p:sldId id="263" r:id="rId14"/>
    <p:sldId id="270" r:id="rId15"/>
    <p:sldId id="264" r:id="rId16"/>
    <p:sldId id="284" r:id="rId17"/>
    <p:sldId id="286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2393" autoAdjust="0"/>
  </p:normalViewPr>
  <p:slideViewPr>
    <p:cSldViewPr snapToGrid="0" showGuides="1">
      <p:cViewPr varScale="1">
        <p:scale>
          <a:sx n="43" d="100"/>
          <a:sy n="43" d="100"/>
        </p:scale>
        <p:origin x="53" y="4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2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17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7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首先请看我们的演示视频</a:t>
            </a:r>
            <a:endParaRPr lang="en-US" altLang="zh-CN" dirty="0"/>
          </a:p>
          <a:p>
            <a:r>
              <a:rPr lang="zh-CN" altLang="en-US" dirty="0"/>
              <a:t>实现出行事件的全场景覆盖</a:t>
            </a:r>
          </a:p>
          <a:p>
            <a:r>
              <a:rPr lang="zh-CN" altLang="en-US" dirty="0"/>
              <a:t>大概十年前，软件产业还远没有现在这么发达，应用商店大多是单机应用。</a:t>
            </a:r>
          </a:p>
          <a:p>
            <a:r>
              <a:rPr lang="zh-CN" altLang="en-US" dirty="0"/>
              <a:t>十年以后的今天，旅行软件一路向着预定机票酒店和景点门票发展，旅行本身反而被淡化。因此，我们团队做的是这样一款软件：返璞归真，回归最经典的旅行场景。</a:t>
            </a:r>
          </a:p>
          <a:p>
            <a:r>
              <a:rPr lang="zh-CN" altLang="en-US" dirty="0"/>
              <a:t>视频中展示了软件的两个应用场景，分别模拟了出游和日常生活。还有更多使用场景期待我们的用户去发掘。</a:t>
            </a:r>
          </a:p>
          <a:p>
            <a:r>
              <a:rPr lang="en-US" altLang="zh-CN" dirty="0" err="1"/>
              <a:t>Touralbum</a:t>
            </a:r>
            <a:r>
              <a:rPr lang="zh-CN" altLang="en-US" dirty="0"/>
              <a:t>实现了基于出行个体的出行事件全场景覆盖，不管是上班族，学生党还是背包客；不管你的需求是旅行、工作还是生活，相信这款一站式的应用都能在您的手机中保有一席之地。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2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  <a:p>
            <a:r>
              <a:rPr lang="zh-CN" altLang="en-US" dirty="0"/>
              <a:t>出行事件</a:t>
            </a:r>
          </a:p>
          <a:p>
            <a:r>
              <a:rPr lang="zh-CN" altLang="en-US" dirty="0"/>
              <a:t>    创建</a:t>
            </a:r>
          </a:p>
          <a:p>
            <a:r>
              <a:rPr lang="zh-CN" altLang="en-US" dirty="0"/>
              <a:t>        键入内容</a:t>
            </a:r>
          </a:p>
          <a:p>
            <a:r>
              <a:rPr lang="zh-CN" altLang="en-US" dirty="0"/>
              <a:t>        获取实时定位</a:t>
            </a:r>
          </a:p>
          <a:p>
            <a:r>
              <a:rPr lang="zh-CN" altLang="en-US" dirty="0"/>
              <a:t>    查看</a:t>
            </a:r>
          </a:p>
          <a:p>
            <a:r>
              <a:rPr lang="zh-CN" altLang="en-US" dirty="0"/>
              <a:t>        查看事件信息</a:t>
            </a:r>
          </a:p>
          <a:p>
            <a:r>
              <a:rPr lang="zh-CN" altLang="en-US" dirty="0"/>
              <a:t>        为其添加相册</a:t>
            </a:r>
          </a:p>
          <a:p>
            <a:r>
              <a:rPr lang="zh-CN" altLang="en-US" dirty="0"/>
              <a:t>            定义相册名</a:t>
            </a:r>
          </a:p>
          <a:p>
            <a:r>
              <a:rPr lang="zh-CN" altLang="en-US" dirty="0"/>
              <a:t>            上传照片</a:t>
            </a:r>
          </a:p>
          <a:p>
            <a:r>
              <a:rPr lang="zh-CN" altLang="en-US" dirty="0"/>
              <a:t>            删除照片</a:t>
            </a:r>
          </a:p>
          <a:p>
            <a:r>
              <a:rPr lang="zh-CN" altLang="en-US" dirty="0"/>
              <a:t>            瀑布流展示</a:t>
            </a:r>
          </a:p>
          <a:p>
            <a:r>
              <a:rPr lang="zh-CN" altLang="en-US" dirty="0"/>
              <a:t>        删除事件</a:t>
            </a:r>
          </a:p>
          <a:p>
            <a:r>
              <a:rPr lang="zh-CN" altLang="en-US" dirty="0"/>
              <a:t>    提醒</a:t>
            </a:r>
          </a:p>
          <a:p>
            <a:r>
              <a:rPr lang="zh-CN" altLang="en-US" dirty="0"/>
              <a:t>        设置定时提醒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ps</a:t>
            </a:r>
            <a:r>
              <a:rPr lang="zh-CN" altLang="en-US" dirty="0"/>
              <a:t>：到达设置的时间点时会有闹钟提醒，然而由于录制视频时设置的时间不合适，没录到闹钟响。</a:t>
            </a:r>
          </a:p>
          <a:p>
            <a:r>
              <a:rPr lang="zh-CN" altLang="en-US" dirty="0"/>
              <a:t>        设置提醒等级</a:t>
            </a:r>
          </a:p>
          <a:p>
            <a:r>
              <a:rPr lang="zh-CN" altLang="en-US" dirty="0"/>
              <a:t>        添加描述</a:t>
            </a:r>
          </a:p>
          <a:p>
            <a:r>
              <a:rPr lang="zh-CN" altLang="en-US" dirty="0"/>
              <a:t>旅行日记</a:t>
            </a:r>
          </a:p>
          <a:p>
            <a:r>
              <a:rPr lang="zh-CN" altLang="en-US" dirty="0"/>
              <a:t>    获取当前时间</a:t>
            </a:r>
          </a:p>
          <a:p>
            <a:r>
              <a:rPr lang="zh-CN" altLang="en-US" dirty="0"/>
              <a:t>    随时添加、修改</a:t>
            </a:r>
          </a:p>
          <a:p>
            <a:r>
              <a:rPr lang="zh-CN" altLang="en-US" dirty="0"/>
              <a:t>    删除日记</a:t>
            </a:r>
          </a:p>
          <a:p>
            <a:r>
              <a:rPr lang="zh-CN" altLang="en-US" dirty="0"/>
              <a:t>天气</a:t>
            </a:r>
          </a:p>
          <a:p>
            <a:r>
              <a:rPr lang="zh-CN" altLang="en-US" dirty="0"/>
              <a:t>    实时天气播报</a:t>
            </a:r>
          </a:p>
          <a:p>
            <a:r>
              <a:rPr lang="zh-CN" altLang="en-US" dirty="0"/>
              <a:t>    七日内天气预报</a:t>
            </a:r>
          </a:p>
          <a:p>
            <a:r>
              <a:rPr lang="zh-CN" altLang="en-US" dirty="0"/>
              <a:t>    提供一系列生活中常用的气候指数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8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  <a:p>
            <a:r>
              <a:rPr lang="zh-CN" altLang="en-US" dirty="0"/>
              <a:t>出行事件</a:t>
            </a:r>
          </a:p>
          <a:p>
            <a:r>
              <a:rPr lang="zh-CN" altLang="en-US" dirty="0"/>
              <a:t>    创建</a:t>
            </a:r>
          </a:p>
          <a:p>
            <a:r>
              <a:rPr lang="zh-CN" altLang="en-US" dirty="0"/>
              <a:t>        键入内容</a:t>
            </a:r>
          </a:p>
          <a:p>
            <a:r>
              <a:rPr lang="zh-CN" altLang="en-US" dirty="0"/>
              <a:t>        获取实时定位</a:t>
            </a:r>
          </a:p>
          <a:p>
            <a:r>
              <a:rPr lang="zh-CN" altLang="en-US" dirty="0"/>
              <a:t>    查看</a:t>
            </a:r>
          </a:p>
          <a:p>
            <a:r>
              <a:rPr lang="zh-CN" altLang="en-US" dirty="0"/>
              <a:t>        查看事件信息</a:t>
            </a:r>
          </a:p>
          <a:p>
            <a:r>
              <a:rPr lang="zh-CN" altLang="en-US" dirty="0"/>
              <a:t>        为其添加相册</a:t>
            </a:r>
          </a:p>
          <a:p>
            <a:r>
              <a:rPr lang="zh-CN" altLang="en-US" dirty="0"/>
              <a:t>            定义相册名</a:t>
            </a:r>
          </a:p>
          <a:p>
            <a:r>
              <a:rPr lang="zh-CN" altLang="en-US" dirty="0"/>
              <a:t>            上传照片</a:t>
            </a:r>
          </a:p>
          <a:p>
            <a:r>
              <a:rPr lang="zh-CN" altLang="en-US" dirty="0"/>
              <a:t>            删除照片</a:t>
            </a:r>
          </a:p>
          <a:p>
            <a:r>
              <a:rPr lang="zh-CN" altLang="en-US" dirty="0"/>
              <a:t>            瀑布流展示</a:t>
            </a:r>
          </a:p>
          <a:p>
            <a:r>
              <a:rPr lang="zh-CN" altLang="en-US" dirty="0"/>
              <a:t>        删除事件</a:t>
            </a:r>
          </a:p>
          <a:p>
            <a:r>
              <a:rPr lang="zh-CN" altLang="en-US" dirty="0"/>
              <a:t>    提醒</a:t>
            </a:r>
          </a:p>
          <a:p>
            <a:r>
              <a:rPr lang="zh-CN" altLang="en-US" dirty="0"/>
              <a:t>        设置定时提醒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ps</a:t>
            </a:r>
            <a:r>
              <a:rPr lang="zh-CN" altLang="en-US" dirty="0"/>
              <a:t>：到达设置的时间点时会有闹钟提醒，然而由于录制视频时设置的时间不合适，没录到闹钟响。</a:t>
            </a:r>
          </a:p>
          <a:p>
            <a:r>
              <a:rPr lang="zh-CN" altLang="en-US" dirty="0"/>
              <a:t>        设置提醒等级</a:t>
            </a:r>
          </a:p>
          <a:p>
            <a:r>
              <a:rPr lang="zh-CN" altLang="en-US" dirty="0"/>
              <a:t>        添加描述</a:t>
            </a:r>
          </a:p>
          <a:p>
            <a:r>
              <a:rPr lang="zh-CN" altLang="en-US" dirty="0"/>
              <a:t>旅行日记</a:t>
            </a:r>
          </a:p>
          <a:p>
            <a:r>
              <a:rPr lang="zh-CN" altLang="en-US" dirty="0"/>
              <a:t>    获取当前时间</a:t>
            </a:r>
          </a:p>
          <a:p>
            <a:r>
              <a:rPr lang="zh-CN" altLang="en-US" dirty="0"/>
              <a:t>    随时添加、修改</a:t>
            </a:r>
          </a:p>
          <a:p>
            <a:r>
              <a:rPr lang="zh-CN" altLang="en-US" dirty="0"/>
              <a:t>    删除日记</a:t>
            </a:r>
          </a:p>
          <a:p>
            <a:r>
              <a:rPr lang="zh-CN" altLang="en-US" dirty="0"/>
              <a:t>天气</a:t>
            </a:r>
          </a:p>
          <a:p>
            <a:r>
              <a:rPr lang="zh-CN" altLang="en-US" dirty="0"/>
              <a:t>    实时天气播报</a:t>
            </a:r>
          </a:p>
          <a:p>
            <a:r>
              <a:rPr lang="zh-CN" altLang="en-US" dirty="0"/>
              <a:t>    七日内天气预报</a:t>
            </a:r>
          </a:p>
          <a:p>
            <a:r>
              <a:rPr lang="zh-CN" altLang="en-US" dirty="0"/>
              <a:t>    提供一系列生活中常用的气候指数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1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  <a:p>
            <a:r>
              <a:rPr lang="zh-CN" altLang="en-US" dirty="0"/>
              <a:t>出行事件</a:t>
            </a:r>
          </a:p>
          <a:p>
            <a:r>
              <a:rPr lang="zh-CN" altLang="en-US" dirty="0"/>
              <a:t>    创建</a:t>
            </a:r>
          </a:p>
          <a:p>
            <a:r>
              <a:rPr lang="zh-CN" altLang="en-US" dirty="0"/>
              <a:t>        键入内容</a:t>
            </a:r>
          </a:p>
          <a:p>
            <a:r>
              <a:rPr lang="zh-CN" altLang="en-US" dirty="0"/>
              <a:t>        获取实时定位</a:t>
            </a:r>
          </a:p>
          <a:p>
            <a:r>
              <a:rPr lang="zh-CN" altLang="en-US" dirty="0"/>
              <a:t>    查看</a:t>
            </a:r>
          </a:p>
          <a:p>
            <a:r>
              <a:rPr lang="zh-CN" altLang="en-US" dirty="0"/>
              <a:t>        查看事件信息</a:t>
            </a:r>
          </a:p>
          <a:p>
            <a:r>
              <a:rPr lang="zh-CN" altLang="en-US" dirty="0"/>
              <a:t>        为其添加相册</a:t>
            </a:r>
          </a:p>
          <a:p>
            <a:r>
              <a:rPr lang="zh-CN" altLang="en-US" dirty="0"/>
              <a:t>            定义相册名</a:t>
            </a:r>
          </a:p>
          <a:p>
            <a:r>
              <a:rPr lang="zh-CN" altLang="en-US" dirty="0"/>
              <a:t>            上传照片</a:t>
            </a:r>
          </a:p>
          <a:p>
            <a:r>
              <a:rPr lang="zh-CN" altLang="en-US" dirty="0"/>
              <a:t>            删除照片</a:t>
            </a:r>
          </a:p>
          <a:p>
            <a:r>
              <a:rPr lang="zh-CN" altLang="en-US" dirty="0"/>
              <a:t>            瀑布流展示</a:t>
            </a:r>
          </a:p>
          <a:p>
            <a:r>
              <a:rPr lang="zh-CN" altLang="en-US" dirty="0"/>
              <a:t>        删除事件</a:t>
            </a:r>
          </a:p>
          <a:p>
            <a:r>
              <a:rPr lang="zh-CN" altLang="en-US" dirty="0"/>
              <a:t>    提醒</a:t>
            </a:r>
          </a:p>
          <a:p>
            <a:r>
              <a:rPr lang="zh-CN" altLang="en-US" dirty="0"/>
              <a:t>        设置定时提醒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ps</a:t>
            </a:r>
            <a:r>
              <a:rPr lang="zh-CN" altLang="en-US" dirty="0"/>
              <a:t>：到达设置的时间点时会有闹钟提醒，然而由于录制视频时设置的时间不合适，没录到闹钟响。</a:t>
            </a:r>
          </a:p>
          <a:p>
            <a:r>
              <a:rPr lang="zh-CN" altLang="en-US" dirty="0"/>
              <a:t>        设置提醒等级</a:t>
            </a:r>
          </a:p>
          <a:p>
            <a:r>
              <a:rPr lang="zh-CN" altLang="en-US" dirty="0"/>
              <a:t>        添加描述</a:t>
            </a:r>
          </a:p>
          <a:p>
            <a:r>
              <a:rPr lang="zh-CN" altLang="en-US" dirty="0"/>
              <a:t>旅行日记</a:t>
            </a:r>
          </a:p>
          <a:p>
            <a:r>
              <a:rPr lang="zh-CN" altLang="en-US" dirty="0"/>
              <a:t>    获取当前时间</a:t>
            </a:r>
          </a:p>
          <a:p>
            <a:r>
              <a:rPr lang="zh-CN" altLang="en-US" dirty="0"/>
              <a:t>    随时添加、修改</a:t>
            </a:r>
          </a:p>
          <a:p>
            <a:r>
              <a:rPr lang="zh-CN" altLang="en-US" dirty="0"/>
              <a:t>    删除日记</a:t>
            </a:r>
          </a:p>
          <a:p>
            <a:r>
              <a:rPr lang="zh-CN" altLang="en-US" dirty="0"/>
              <a:t>天气</a:t>
            </a:r>
          </a:p>
          <a:p>
            <a:r>
              <a:rPr lang="zh-CN" altLang="en-US" dirty="0"/>
              <a:t>    实时天气播报</a:t>
            </a:r>
          </a:p>
          <a:p>
            <a:r>
              <a:rPr lang="zh-CN" altLang="en-US" dirty="0"/>
              <a:t>    七日内天气预报</a:t>
            </a:r>
          </a:p>
          <a:p>
            <a:r>
              <a:rPr lang="zh-CN" altLang="en-US" dirty="0"/>
              <a:t>    提供一系列生活中常用的气候指数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  <a:p>
            <a:r>
              <a:rPr lang="zh-CN" altLang="en-US" dirty="0"/>
              <a:t>出行事件</a:t>
            </a:r>
          </a:p>
          <a:p>
            <a:r>
              <a:rPr lang="zh-CN" altLang="en-US" dirty="0"/>
              <a:t>    创建</a:t>
            </a:r>
          </a:p>
          <a:p>
            <a:r>
              <a:rPr lang="zh-CN" altLang="en-US" dirty="0"/>
              <a:t>        键入内容</a:t>
            </a:r>
          </a:p>
          <a:p>
            <a:r>
              <a:rPr lang="zh-CN" altLang="en-US" dirty="0"/>
              <a:t>        获取实时定位</a:t>
            </a:r>
          </a:p>
          <a:p>
            <a:r>
              <a:rPr lang="zh-CN" altLang="en-US" dirty="0"/>
              <a:t>    查看</a:t>
            </a:r>
          </a:p>
          <a:p>
            <a:r>
              <a:rPr lang="zh-CN" altLang="en-US" dirty="0"/>
              <a:t>        查看事件信息</a:t>
            </a:r>
          </a:p>
          <a:p>
            <a:r>
              <a:rPr lang="zh-CN" altLang="en-US" dirty="0"/>
              <a:t>        为其添加相册</a:t>
            </a:r>
          </a:p>
          <a:p>
            <a:r>
              <a:rPr lang="zh-CN" altLang="en-US" dirty="0"/>
              <a:t>            定义相册名</a:t>
            </a:r>
          </a:p>
          <a:p>
            <a:r>
              <a:rPr lang="zh-CN" altLang="en-US" dirty="0"/>
              <a:t>            上传照片</a:t>
            </a:r>
          </a:p>
          <a:p>
            <a:r>
              <a:rPr lang="zh-CN" altLang="en-US" dirty="0"/>
              <a:t>            删除照片</a:t>
            </a:r>
          </a:p>
          <a:p>
            <a:r>
              <a:rPr lang="zh-CN" altLang="en-US" dirty="0"/>
              <a:t>            瀑布流展示</a:t>
            </a:r>
          </a:p>
          <a:p>
            <a:r>
              <a:rPr lang="zh-CN" altLang="en-US" dirty="0"/>
              <a:t>        删除事件</a:t>
            </a:r>
          </a:p>
          <a:p>
            <a:r>
              <a:rPr lang="zh-CN" altLang="en-US" dirty="0"/>
              <a:t>    提醒</a:t>
            </a:r>
          </a:p>
          <a:p>
            <a:r>
              <a:rPr lang="zh-CN" altLang="en-US" dirty="0"/>
              <a:t>        设置定时提醒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ps</a:t>
            </a:r>
            <a:r>
              <a:rPr lang="zh-CN" altLang="en-US" dirty="0"/>
              <a:t>：到达设置的时间点时会有闹钟提醒，然而由于录制视频时设置的时间不合适，没录到闹钟响。</a:t>
            </a:r>
          </a:p>
          <a:p>
            <a:r>
              <a:rPr lang="zh-CN" altLang="en-US" dirty="0"/>
              <a:t>        设置提醒等级</a:t>
            </a:r>
          </a:p>
          <a:p>
            <a:r>
              <a:rPr lang="zh-CN" altLang="en-US" dirty="0"/>
              <a:t>        添加描述</a:t>
            </a:r>
          </a:p>
          <a:p>
            <a:r>
              <a:rPr lang="zh-CN" altLang="en-US" dirty="0"/>
              <a:t>旅行日记</a:t>
            </a:r>
          </a:p>
          <a:p>
            <a:r>
              <a:rPr lang="zh-CN" altLang="en-US" dirty="0"/>
              <a:t>    获取当前时间</a:t>
            </a:r>
          </a:p>
          <a:p>
            <a:r>
              <a:rPr lang="zh-CN" altLang="en-US" dirty="0"/>
              <a:t>    随时添加、修改</a:t>
            </a:r>
          </a:p>
          <a:p>
            <a:r>
              <a:rPr lang="zh-CN" altLang="en-US" dirty="0"/>
              <a:t>    删除日记</a:t>
            </a:r>
          </a:p>
          <a:p>
            <a:r>
              <a:rPr lang="zh-CN" altLang="en-US" dirty="0"/>
              <a:t>天气</a:t>
            </a:r>
          </a:p>
          <a:p>
            <a:r>
              <a:rPr lang="zh-CN" altLang="en-US" dirty="0"/>
              <a:t>    实时天气播报</a:t>
            </a:r>
          </a:p>
          <a:p>
            <a:r>
              <a:rPr lang="zh-CN" altLang="en-US" dirty="0"/>
              <a:t>    七日内天气预报</a:t>
            </a:r>
          </a:p>
          <a:p>
            <a:r>
              <a:rPr lang="zh-CN" altLang="en-US" dirty="0"/>
              <a:t>    提供一系列生活中常用的气候指数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9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  <a:p>
            <a:r>
              <a:rPr lang="zh-CN" altLang="en-US" dirty="0"/>
              <a:t>出行事件</a:t>
            </a:r>
          </a:p>
          <a:p>
            <a:r>
              <a:rPr lang="zh-CN" altLang="en-US" dirty="0"/>
              <a:t>    创建</a:t>
            </a:r>
          </a:p>
          <a:p>
            <a:r>
              <a:rPr lang="zh-CN" altLang="en-US" dirty="0"/>
              <a:t>        键入内容</a:t>
            </a:r>
          </a:p>
          <a:p>
            <a:r>
              <a:rPr lang="zh-CN" altLang="en-US" dirty="0"/>
              <a:t>        获取实时定位</a:t>
            </a:r>
          </a:p>
          <a:p>
            <a:r>
              <a:rPr lang="zh-CN" altLang="en-US" dirty="0"/>
              <a:t>    查看</a:t>
            </a:r>
          </a:p>
          <a:p>
            <a:r>
              <a:rPr lang="zh-CN" altLang="en-US" dirty="0"/>
              <a:t>        查看事件信息</a:t>
            </a:r>
          </a:p>
          <a:p>
            <a:r>
              <a:rPr lang="zh-CN" altLang="en-US" dirty="0"/>
              <a:t>        为其添加相册</a:t>
            </a:r>
          </a:p>
          <a:p>
            <a:r>
              <a:rPr lang="zh-CN" altLang="en-US" dirty="0"/>
              <a:t>            定义相册名</a:t>
            </a:r>
          </a:p>
          <a:p>
            <a:r>
              <a:rPr lang="zh-CN" altLang="en-US" dirty="0"/>
              <a:t>            上传照片</a:t>
            </a:r>
          </a:p>
          <a:p>
            <a:r>
              <a:rPr lang="zh-CN" altLang="en-US" dirty="0"/>
              <a:t>            删除照片</a:t>
            </a:r>
          </a:p>
          <a:p>
            <a:r>
              <a:rPr lang="zh-CN" altLang="en-US" dirty="0"/>
              <a:t>            瀑布流展示</a:t>
            </a:r>
          </a:p>
          <a:p>
            <a:r>
              <a:rPr lang="zh-CN" altLang="en-US" dirty="0"/>
              <a:t>        删除事件</a:t>
            </a:r>
          </a:p>
          <a:p>
            <a:r>
              <a:rPr lang="zh-CN" altLang="en-US" dirty="0"/>
              <a:t>    提醒</a:t>
            </a:r>
          </a:p>
          <a:p>
            <a:r>
              <a:rPr lang="zh-CN" altLang="en-US" dirty="0"/>
              <a:t>        设置定时提醒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ps</a:t>
            </a:r>
            <a:r>
              <a:rPr lang="zh-CN" altLang="en-US" dirty="0"/>
              <a:t>：到达设置的时间点时会有闹钟提醒，然而由于录制视频时设置的时间不合适，没录到闹钟响。</a:t>
            </a:r>
          </a:p>
          <a:p>
            <a:r>
              <a:rPr lang="zh-CN" altLang="en-US" dirty="0"/>
              <a:t>        设置提醒等级</a:t>
            </a:r>
          </a:p>
          <a:p>
            <a:r>
              <a:rPr lang="zh-CN" altLang="en-US" dirty="0"/>
              <a:t>        添加描述</a:t>
            </a:r>
          </a:p>
          <a:p>
            <a:r>
              <a:rPr lang="zh-CN" altLang="en-US" dirty="0"/>
              <a:t>旅行日记</a:t>
            </a:r>
          </a:p>
          <a:p>
            <a:r>
              <a:rPr lang="zh-CN" altLang="en-US" dirty="0"/>
              <a:t>    获取当前时间</a:t>
            </a:r>
          </a:p>
          <a:p>
            <a:r>
              <a:rPr lang="zh-CN" altLang="en-US" dirty="0"/>
              <a:t>    随时添加、修改</a:t>
            </a:r>
          </a:p>
          <a:p>
            <a:r>
              <a:rPr lang="zh-CN" altLang="en-US" dirty="0"/>
              <a:t>    删除日记</a:t>
            </a:r>
          </a:p>
          <a:p>
            <a:r>
              <a:rPr lang="zh-CN" altLang="en-US" dirty="0"/>
              <a:t>天气</a:t>
            </a:r>
          </a:p>
          <a:p>
            <a:r>
              <a:rPr lang="zh-CN" altLang="en-US" dirty="0"/>
              <a:t>    实时天气播报</a:t>
            </a:r>
          </a:p>
          <a:p>
            <a:r>
              <a:rPr lang="zh-CN" altLang="en-US" dirty="0"/>
              <a:t>    七日内天气预报</a:t>
            </a:r>
          </a:p>
          <a:p>
            <a:r>
              <a:rPr lang="zh-CN" altLang="en-US" dirty="0"/>
              <a:t>    提供一系列生活中常用的气候指数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0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067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2796" y="445995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2026" y="2514192"/>
            <a:ext cx="6580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52618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课程项目展示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7701" y="3691971"/>
            <a:ext cx="463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Course Project Presentation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3275" y="5370530"/>
            <a:ext cx="2911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TeamworkEcnu2021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595127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4" name="文本框 22"/>
          <p:cNvSpPr txBox="1"/>
          <p:nvPr/>
        </p:nvSpPr>
        <p:spPr>
          <a:xfrm>
            <a:off x="563511" y="5784619"/>
            <a:ext cx="557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何弦、刘盛平、祁琦、冯俊桦、程瑶丽、张紫瑶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AEE0A54-F612-460D-A236-FE63EDDAEE18}"/>
              </a:ext>
            </a:extLst>
          </p:cNvPr>
          <p:cNvGrpSpPr/>
          <p:nvPr/>
        </p:nvGrpSpPr>
        <p:grpSpPr>
          <a:xfrm>
            <a:off x="723447" y="1225921"/>
            <a:ext cx="5509608" cy="867414"/>
            <a:chOff x="586389" y="1463977"/>
            <a:chExt cx="5509608" cy="86741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1B55E3-F110-4E6E-B366-6D9C6CDF8A5A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DE0D5F-6900-4AB8-9A84-6E406BD6EAA0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267124E-419F-438C-86C6-B68BF2B53D9B}"/>
                  </a:ext>
                </a:extLst>
              </p:cNvPr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latin typeface="+mn-lt"/>
                    <a:ea typeface="+mn-ea"/>
                    <a:cs typeface="+mn-ea"/>
                    <a:sym typeface="+mn-lt"/>
                  </a:rPr>
                  <a:t>行程提醒</a:t>
                </a:r>
                <a:endParaRPr lang="en-US" altLang="zh-CN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8" name="泪滴形 27">
              <a:extLst>
                <a:ext uri="{FF2B5EF4-FFF2-40B4-BE49-F238E27FC236}">
                  <a16:creationId xmlns:a16="http://schemas.microsoft.com/office/drawing/2014/main" id="{3D519BC5-7DE2-49EE-B477-2E002694BD01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C8EDFF1-0881-46E1-BCF6-7BBE421C4F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"/>
          <a:stretch/>
        </p:blipFill>
        <p:spPr>
          <a:xfrm>
            <a:off x="2682380" y="1570115"/>
            <a:ext cx="2131772" cy="4189667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6C1A3048-0A90-466F-B96F-826E681F8ABB}"/>
              </a:ext>
            </a:extLst>
          </p:cNvPr>
          <p:cNvGrpSpPr/>
          <p:nvPr/>
        </p:nvGrpSpPr>
        <p:grpSpPr>
          <a:xfrm>
            <a:off x="5895445" y="651894"/>
            <a:ext cx="5509608" cy="867414"/>
            <a:chOff x="586389" y="1463977"/>
            <a:chExt cx="5509608" cy="867414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7EF3EA6-629D-4390-BE5D-5A6513FB28F9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B00C1E-BA7F-43F5-94E9-9F529BE3D93E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EF34EAC-FAA4-4345-BD7D-18CBAE258770}"/>
                  </a:ext>
                </a:extLst>
              </p:cNvPr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latin typeface="+mn-lt"/>
                    <a:ea typeface="+mn-ea"/>
                    <a:cs typeface="+mn-ea"/>
                    <a:sym typeface="+mn-lt"/>
                  </a:rPr>
                  <a:t>闹钟</a:t>
                </a:r>
                <a:endParaRPr lang="en-US" altLang="zh-CN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2" name="泪滴形 51">
              <a:extLst>
                <a:ext uri="{FF2B5EF4-FFF2-40B4-BE49-F238E27FC236}">
                  <a16:creationId xmlns:a16="http://schemas.microsoft.com/office/drawing/2014/main" id="{D24C4A3D-ACD4-431C-9392-53951D5E2E8C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933D892E-7F3C-44B7-889F-0E004AAB7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7" y="1654389"/>
            <a:ext cx="2131773" cy="439678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964FBAD5-894D-44CB-A1BD-E53BEE68EC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017" y="945281"/>
            <a:ext cx="2208130" cy="45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9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682A8B-577A-49C1-B96F-3738E1AD68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" b="58648"/>
          <a:stretch/>
        </p:blipFill>
        <p:spPr>
          <a:xfrm>
            <a:off x="2756020" y="1816886"/>
            <a:ext cx="2893575" cy="32242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73AC31-2CC0-4BFC-BBFE-AE8710E5C898}"/>
              </a:ext>
            </a:extLst>
          </p:cNvPr>
          <p:cNvSpPr txBox="1"/>
          <p:nvPr/>
        </p:nvSpPr>
        <p:spPr>
          <a:xfrm>
            <a:off x="1857863" y="2690350"/>
            <a:ext cx="615553" cy="2809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Arial"/>
                <a:ea typeface="微软雅黑"/>
                <a:cs typeface="+mn-ea"/>
              </a:rPr>
              <a:t>天气预报</a:t>
            </a:r>
          </a:p>
        </p:txBody>
      </p:sp>
      <p:sp>
        <p:nvSpPr>
          <p:cNvPr id="4" name="泪滴形 3">
            <a:extLst>
              <a:ext uri="{FF2B5EF4-FFF2-40B4-BE49-F238E27FC236}">
                <a16:creationId xmlns:a16="http://schemas.microsoft.com/office/drawing/2014/main" id="{0FF43FCC-8E3C-4D58-AB2C-C439CABAB622}"/>
              </a:ext>
            </a:extLst>
          </p:cNvPr>
          <p:cNvSpPr/>
          <p:nvPr/>
        </p:nvSpPr>
        <p:spPr>
          <a:xfrm>
            <a:off x="1373159" y="3121939"/>
            <a:ext cx="90975" cy="79465"/>
          </a:xfrm>
          <a:prstGeom prst="teardrop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6457B3-23D6-4782-B079-9CB327A8B382}"/>
              </a:ext>
            </a:extLst>
          </p:cNvPr>
          <p:cNvSpPr txBox="1"/>
          <p:nvPr/>
        </p:nvSpPr>
        <p:spPr>
          <a:xfrm>
            <a:off x="1080261" y="2070812"/>
            <a:ext cx="1659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ctr"/>
            <a:r>
              <a:rPr lang="en-US" altLang="zh-CN" sz="2000" dirty="0">
                <a:solidFill>
                  <a:srgbClr val="526188"/>
                </a:solidFill>
                <a:latin typeface="Arial"/>
                <a:ea typeface="微软雅黑"/>
                <a:cs typeface="+mn-ea"/>
                <a:sym typeface="+mn-lt"/>
              </a:rPr>
              <a:t>Feature</a:t>
            </a:r>
            <a:endParaRPr lang="zh-CN" altLang="en-US" sz="2000" dirty="0">
              <a:solidFill>
                <a:srgbClr val="526188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10D5C5-8EB6-4419-955B-5E27122FB839}"/>
              </a:ext>
            </a:extLst>
          </p:cNvPr>
          <p:cNvGrpSpPr/>
          <p:nvPr/>
        </p:nvGrpSpPr>
        <p:grpSpPr>
          <a:xfrm>
            <a:off x="6305022" y="649988"/>
            <a:ext cx="5509607" cy="867414"/>
            <a:chOff x="586389" y="1463977"/>
            <a:chExt cx="5509607" cy="86741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322F03F-B585-4466-8008-8CB7E2400569}"/>
                </a:ext>
              </a:extLst>
            </p:cNvPr>
            <p:cNvGrpSpPr/>
            <p:nvPr/>
          </p:nvGrpSpPr>
          <p:grpSpPr>
            <a:xfrm>
              <a:off x="814265" y="1463977"/>
              <a:ext cx="5281731" cy="867414"/>
              <a:chOff x="6391360" y="1311666"/>
              <a:chExt cx="5006480" cy="867414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26B1A5-5423-4D38-BBDE-D47F6E09F376}"/>
                  </a:ext>
                </a:extLst>
              </p:cNvPr>
              <p:cNvSpPr txBox="1"/>
              <p:nvPr/>
            </p:nvSpPr>
            <p:spPr>
              <a:xfrm>
                <a:off x="6391360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9EC7A86-A862-4874-B4A8-8050D349F26C}"/>
                  </a:ext>
                </a:extLst>
              </p:cNvPr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出行建议（基于天气）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 </a:t>
                </a:r>
              </a:p>
            </p:txBody>
          </p:sp>
        </p:grpSp>
        <p:sp>
          <p:nvSpPr>
            <p:cNvPr id="8" name="泪滴形 7">
              <a:extLst>
                <a:ext uri="{FF2B5EF4-FFF2-40B4-BE49-F238E27FC236}">
                  <a16:creationId xmlns:a16="http://schemas.microsoft.com/office/drawing/2014/main" id="{59FFD763-315D-4669-B568-F7D69459F842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CA6F4D7-6A5E-4173-B65A-8053D22C0C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6"/>
          <a:stretch/>
        </p:blipFill>
        <p:spPr>
          <a:xfrm>
            <a:off x="7093033" y="1861596"/>
            <a:ext cx="2342947" cy="40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48B3D3C-AEEA-48CB-BDAA-C2544C9C70EE}"/>
              </a:ext>
            </a:extLst>
          </p:cNvPr>
          <p:cNvGrpSpPr/>
          <p:nvPr/>
        </p:nvGrpSpPr>
        <p:grpSpPr>
          <a:xfrm>
            <a:off x="1116789" y="2782727"/>
            <a:ext cx="5509608" cy="867414"/>
            <a:chOff x="586389" y="1463977"/>
            <a:chExt cx="5509608" cy="86741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3ED656C3-764A-4B45-9D7D-FB49000045D6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B795D7A-4D61-45C3-AFA1-2B2CE7602070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4C0BA00-FDCA-409A-8568-177FF5BF2830}"/>
                  </a:ext>
                </a:extLst>
              </p:cNvPr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latin typeface="+mn-lt"/>
                    <a:ea typeface="+mn-ea"/>
                    <a:cs typeface="+mn-ea"/>
                    <a:sym typeface="+mn-lt"/>
                  </a:rPr>
                  <a:t>关于删除</a:t>
                </a:r>
                <a:endParaRPr lang="en-US" altLang="zh-CN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4" name="泪滴形 43">
              <a:extLst>
                <a:ext uri="{FF2B5EF4-FFF2-40B4-BE49-F238E27FC236}">
                  <a16:creationId xmlns:a16="http://schemas.microsoft.com/office/drawing/2014/main" id="{04DB3001-F311-4B0D-89DD-D7C7FB5159E8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88015F5-5EAF-4C16-8AD4-0FF28C2395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/>
          <a:stretch/>
        </p:blipFill>
        <p:spPr>
          <a:xfrm>
            <a:off x="3846172" y="1077316"/>
            <a:ext cx="2524148" cy="4988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D0E698-76D1-41FB-8D16-24994069BF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/>
          <a:stretch/>
        </p:blipFill>
        <p:spPr>
          <a:xfrm>
            <a:off x="7522878" y="1077316"/>
            <a:ext cx="2524148" cy="49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096000" y="2321004"/>
            <a:ext cx="5413828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课堂知识应用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PART.3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47750" y="1466850"/>
            <a:ext cx="3789293" cy="1962150"/>
            <a:chOff x="1047750" y="1466850"/>
            <a:chExt cx="3789293" cy="1962150"/>
          </a:xfrm>
        </p:grpSpPr>
        <p:grpSp>
          <p:nvGrpSpPr>
            <p:cNvPr id="6" name="组合 5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rot="5400000">
                <a:off x="1281847" y="1252044"/>
                <a:ext cx="914400" cy="1360487"/>
              </a:xfrm>
              <a:prstGeom prst="rt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120336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372137" y="3760175"/>
            <a:ext cx="3797290" cy="1962150"/>
            <a:chOff x="1039753" y="1466850"/>
            <a:chExt cx="3797290" cy="1962150"/>
          </a:xfrm>
        </p:grpSpPr>
        <p:grpSp>
          <p:nvGrpSpPr>
            <p:cNvPr id="42" name="组合 41"/>
            <p:cNvGrpSpPr/>
            <p:nvPr/>
          </p:nvGrpSpPr>
          <p:grpSpPr>
            <a:xfrm>
              <a:off x="1039753" y="1466850"/>
              <a:ext cx="3797290" cy="1962150"/>
              <a:chOff x="1039753" y="1466850"/>
              <a:chExt cx="3797290" cy="196215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直角三角形 44"/>
              <p:cNvSpPr/>
              <p:nvPr/>
            </p:nvSpPr>
            <p:spPr>
              <a:xfrm rot="5400000">
                <a:off x="1262797" y="1252044"/>
                <a:ext cx="914400" cy="1360487"/>
              </a:xfrm>
              <a:prstGeom prst="rt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080580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558744" y="1466850"/>
            <a:ext cx="3797290" cy="1962150"/>
            <a:chOff x="1039753" y="1466850"/>
            <a:chExt cx="3797290" cy="1962150"/>
          </a:xfrm>
        </p:grpSpPr>
        <p:grpSp>
          <p:nvGrpSpPr>
            <p:cNvPr id="47" name="组合 46"/>
            <p:cNvGrpSpPr/>
            <p:nvPr/>
          </p:nvGrpSpPr>
          <p:grpSpPr>
            <a:xfrm>
              <a:off x="1039753" y="1466850"/>
              <a:ext cx="3797290" cy="1962150"/>
              <a:chOff x="1039753" y="1466850"/>
              <a:chExt cx="3797290" cy="196215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直角三角形 49"/>
              <p:cNvSpPr/>
              <p:nvPr/>
            </p:nvSpPr>
            <p:spPr>
              <a:xfrm rot="5400000">
                <a:off x="1262797" y="1252044"/>
                <a:ext cx="914400" cy="1360487"/>
              </a:xfrm>
              <a:prstGeom prst="rt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093832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899125" y="3760175"/>
            <a:ext cx="3789293" cy="1962150"/>
            <a:chOff x="1047750" y="1466850"/>
            <a:chExt cx="3789293" cy="1962150"/>
          </a:xfrm>
        </p:grpSpPr>
        <p:grpSp>
          <p:nvGrpSpPr>
            <p:cNvPr id="52" name="组合 51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直角三角形 54"/>
              <p:cNvSpPr/>
              <p:nvPr/>
            </p:nvSpPr>
            <p:spPr>
              <a:xfrm rot="5400000">
                <a:off x="1281847" y="1252044"/>
                <a:ext cx="914400" cy="1360487"/>
              </a:xfrm>
              <a:prstGeom prst="rt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67328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11536" y="1634231"/>
            <a:ext cx="3233503" cy="1839018"/>
            <a:chOff x="6543610" y="1038757"/>
            <a:chExt cx="3529044" cy="1839018"/>
          </a:xfrm>
        </p:grpSpPr>
        <p:sp>
          <p:nvSpPr>
            <p:cNvPr id="57" name="文本框 56"/>
            <p:cNvSpPr txBox="1"/>
            <p:nvPr/>
          </p:nvSpPr>
          <p:spPr>
            <a:xfrm>
              <a:off x="7879355" y="1038757"/>
              <a:ext cx="2053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/>
              <a:r>
                <a:rPr lang="zh-CN" altLang="en-US" sz="22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rPr>
                <a:t>设计原则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543610" y="1209561"/>
              <a:ext cx="3529044" cy="1668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SRP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一个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class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对应一个职责，如：数据库相关的功能由单独一个</a:t>
              </a:r>
              <a:r>
                <a:rPr lang="en-US" altLang="zh-CN" sz="1400" dirty="0" err="1">
                  <a:latin typeface="+mn-lt"/>
                  <a:ea typeface="+mn-ea"/>
                  <a:cs typeface="+mn-ea"/>
                  <a:sym typeface="+mn-lt"/>
                </a:rPr>
                <a:t>Dbhelper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类负责，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出行事件、相册、照片、旅行日记都是单独的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class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943570" y="1634231"/>
            <a:ext cx="3260202" cy="1353806"/>
            <a:chOff x="6374545" y="1038757"/>
            <a:chExt cx="3558183" cy="1353806"/>
          </a:xfrm>
        </p:grpSpPr>
        <p:sp>
          <p:nvSpPr>
            <p:cNvPr id="60" name="文本框 59"/>
            <p:cNvSpPr txBox="1"/>
            <p:nvPr/>
          </p:nvSpPr>
          <p:spPr>
            <a:xfrm>
              <a:off x="7879355" y="1038757"/>
              <a:ext cx="2053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/>
              <a:r>
                <a:rPr lang="zh-CN" altLang="en-US" sz="22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rPr>
                <a:t>设计模式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374545" y="1370680"/>
              <a:ext cx="3529044" cy="102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Publisher-subscriber pattern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安卓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app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自带的特性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)</a:t>
              </a:r>
            </a:p>
            <a:p>
              <a:pPr algn="l">
                <a:lnSpc>
                  <a:spcPct val="150000"/>
                </a:lnSpc>
              </a:pP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89308" y="3897646"/>
            <a:ext cx="3260202" cy="1678445"/>
            <a:chOff x="6374545" y="1038757"/>
            <a:chExt cx="3558183" cy="1678445"/>
          </a:xfrm>
        </p:grpSpPr>
        <p:sp>
          <p:nvSpPr>
            <p:cNvPr id="63" name="文本框 62"/>
            <p:cNvSpPr txBox="1"/>
            <p:nvPr/>
          </p:nvSpPr>
          <p:spPr>
            <a:xfrm>
              <a:off x="7879355" y="1038757"/>
              <a:ext cx="2053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/>
              <a:r>
                <a:rPr lang="zh-CN" altLang="en-US" sz="22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rPr>
                <a:t>测试用例设计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374545" y="1370680"/>
              <a:ext cx="3529044" cy="1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Graph coverage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（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Edge coverage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）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将程序打开的最初始界面作为起始节点，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页面内所有可选的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button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为一条路径，点击按钮后触发的界面为子节点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76248" y="3897646"/>
            <a:ext cx="3260202" cy="707475"/>
            <a:chOff x="6374545" y="1038757"/>
            <a:chExt cx="3558183" cy="707475"/>
          </a:xfrm>
        </p:grpSpPr>
        <p:sp>
          <p:nvSpPr>
            <p:cNvPr id="66" name="文本框 65"/>
            <p:cNvSpPr txBox="1"/>
            <p:nvPr/>
          </p:nvSpPr>
          <p:spPr>
            <a:xfrm>
              <a:off x="7879355" y="1038757"/>
              <a:ext cx="2053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en-US" sz="22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rPr>
                <a:t>分工模式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374545" y="1370680"/>
              <a:ext cx="3529044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按功能模块分工，而非前后端分工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5016644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问题与反思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5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PART.4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5" name="组合 4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  <p:sp>
        <p:nvSpPr>
          <p:cNvPr id="41" name="Freeform 12">
            <a:extLst>
              <a:ext uri="{FF2B5EF4-FFF2-40B4-BE49-F238E27FC236}">
                <a16:creationId xmlns:a16="http://schemas.microsoft.com/office/drawing/2014/main" id="{1DBC7671-86E0-4ACC-B7BF-08AC471C2FA5}"/>
              </a:ext>
            </a:extLst>
          </p:cNvPr>
          <p:cNvSpPr/>
          <p:nvPr/>
        </p:nvSpPr>
        <p:spPr>
          <a:xfrm>
            <a:off x="1620000" y="1764000"/>
            <a:ext cx="2246572" cy="77222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rgbClr val="E7C7A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91031" tIns="60912" rIns="140435" bIns="60912" numCol="1" spcCol="1270" anchor="ctr" anchorCtr="0">
            <a:noAutofit/>
          </a:bodyPr>
          <a:lstStyle/>
          <a:p>
            <a:pPr marL="85714" marR="0" lvl="1" indent="-85714" defTabSz="3555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id-ID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  <a:sym typeface="+mn-lt"/>
            </a:endParaRPr>
          </a:p>
          <a:p>
            <a:pPr marL="85714" marR="0" lvl="1" indent="-85714" defTabSz="35555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id-ID" sz="8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  <a:sym typeface="+mn-lt"/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109BFE65-BDBF-46E5-BEC2-186380B7206C}"/>
              </a:ext>
            </a:extLst>
          </p:cNvPr>
          <p:cNvSpPr/>
          <p:nvPr/>
        </p:nvSpPr>
        <p:spPr>
          <a:xfrm>
            <a:off x="1080000" y="1512000"/>
            <a:ext cx="1194861" cy="1194861"/>
          </a:xfrm>
          <a:custGeom>
            <a:avLst/>
            <a:gdLst>
              <a:gd name="connsiteX0" fmla="*/ 0 w 1152002"/>
              <a:gd name="connsiteY0" fmla="*/ 576001 h 1152002"/>
              <a:gd name="connsiteX1" fmla="*/ 576001 w 1152002"/>
              <a:gd name="connsiteY1" fmla="*/ 0 h 1152002"/>
              <a:gd name="connsiteX2" fmla="*/ 1152002 w 1152002"/>
              <a:gd name="connsiteY2" fmla="*/ 576001 h 1152002"/>
              <a:gd name="connsiteX3" fmla="*/ 576001 w 1152002"/>
              <a:gd name="connsiteY3" fmla="*/ 1152002 h 1152002"/>
              <a:gd name="connsiteX4" fmla="*/ 0 w 1152002"/>
              <a:gd name="connsiteY4" fmla="*/ 576001 h 11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002" h="1152002">
                <a:moveTo>
                  <a:pt x="0" y="576001"/>
                </a:moveTo>
                <a:cubicBezTo>
                  <a:pt x="0" y="257884"/>
                  <a:pt x="257884" y="0"/>
                  <a:pt x="576001" y="0"/>
                </a:cubicBezTo>
                <a:cubicBezTo>
                  <a:pt x="894118" y="0"/>
                  <a:pt x="1152002" y="257884"/>
                  <a:pt x="1152002" y="576001"/>
                </a:cubicBezTo>
                <a:cubicBezTo>
                  <a:pt x="1152002" y="894118"/>
                  <a:pt x="894118" y="1152002"/>
                  <a:pt x="576001" y="1152002"/>
                </a:cubicBezTo>
                <a:cubicBezTo>
                  <a:pt x="257884" y="1152002"/>
                  <a:pt x="0" y="894118"/>
                  <a:pt x="0" y="576001"/>
                </a:cubicBezTo>
                <a:close/>
              </a:path>
            </a:pathLst>
          </a:custGeom>
          <a:solidFill>
            <a:srgbClr val="E7C7A0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spcFirstLastPara="0" vert="horz" wrap="square" lIns="92914" tIns="92914" rIns="92914" bIns="92914" numCol="1" spcCol="1270" anchor="ctr" anchorCtr="0">
            <a:noAutofit/>
          </a:bodyPr>
          <a:lstStyle/>
          <a:p>
            <a:pPr marL="0" marR="0" lvl="0" indent="0" algn="ctr" defTabSz="5999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  <a:sym typeface="+mn-lt"/>
            </a:endParaRPr>
          </a:p>
        </p:txBody>
      </p:sp>
      <p:grpSp>
        <p:nvGrpSpPr>
          <p:cNvPr id="48" name="Group 89">
            <a:extLst>
              <a:ext uri="{FF2B5EF4-FFF2-40B4-BE49-F238E27FC236}">
                <a16:creationId xmlns:a16="http://schemas.microsoft.com/office/drawing/2014/main" id="{2FAFD8D0-C02D-4F04-A2DC-68BF6895AFF9}"/>
              </a:ext>
            </a:extLst>
          </p:cNvPr>
          <p:cNvGrpSpPr/>
          <p:nvPr/>
        </p:nvGrpSpPr>
        <p:grpSpPr>
          <a:xfrm rot="5400000" flipV="1">
            <a:off x="1800000" y="2592000"/>
            <a:ext cx="425275" cy="668834"/>
            <a:chOff x="5978769" y="2082018"/>
            <a:chExt cx="1069148" cy="2396956"/>
          </a:xfrm>
        </p:grpSpPr>
        <p:cxnSp>
          <p:nvCxnSpPr>
            <p:cNvPr id="49" name="Straight Connector 90">
              <a:extLst>
                <a:ext uri="{FF2B5EF4-FFF2-40B4-BE49-F238E27FC236}">
                  <a16:creationId xmlns:a16="http://schemas.microsoft.com/office/drawing/2014/main" id="{A3BE8F35-30CC-4469-A0A5-5449D87C5B14}"/>
                </a:ext>
              </a:extLst>
            </p:cNvPr>
            <p:cNvCxnSpPr/>
            <p:nvPr/>
          </p:nvCxnSpPr>
          <p:spPr>
            <a:xfrm rot="16200000">
              <a:off x="5849439" y="3280496"/>
              <a:ext cx="239695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60000"/>
                  <a:lumOff val="40000"/>
                </a:sysClr>
              </a:solidFill>
              <a:prstDash val="dash"/>
              <a:headEnd type="triangle" w="med" len="med"/>
              <a:tailEnd type="none" w="med" len="med"/>
            </a:ln>
            <a:effectLst/>
          </p:spPr>
        </p:cxnSp>
        <p:cxnSp>
          <p:nvCxnSpPr>
            <p:cNvPr id="50" name="Straight Connector 91">
              <a:extLst>
                <a:ext uri="{FF2B5EF4-FFF2-40B4-BE49-F238E27FC236}">
                  <a16:creationId xmlns:a16="http://schemas.microsoft.com/office/drawing/2014/main" id="{8673E94A-A9CD-4C97-8612-F799EADDD193}"/>
                </a:ext>
              </a:extLst>
            </p:cNvPr>
            <p:cNvCxnSpPr/>
            <p:nvPr/>
          </p:nvCxnSpPr>
          <p:spPr>
            <a:xfrm>
              <a:off x="5978769" y="2096086"/>
              <a:ext cx="106914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60000"/>
                  <a:lumOff val="40000"/>
                </a:sysClr>
              </a:solidFill>
              <a:prstDash val="dash"/>
              <a:headEnd type="triangle"/>
              <a:tailEnd type="none" w="med" len="med"/>
            </a:ln>
            <a:effectLst/>
          </p:spPr>
        </p:cxnSp>
      </p:grpSp>
      <p:grpSp>
        <p:nvGrpSpPr>
          <p:cNvPr id="58" name="Group 22">
            <a:extLst>
              <a:ext uri="{FF2B5EF4-FFF2-40B4-BE49-F238E27FC236}">
                <a16:creationId xmlns:a16="http://schemas.microsoft.com/office/drawing/2014/main" id="{B8417421-07F2-4A8D-990A-2BEE2CB2A18D}"/>
              </a:ext>
            </a:extLst>
          </p:cNvPr>
          <p:cNvGrpSpPr/>
          <p:nvPr/>
        </p:nvGrpSpPr>
        <p:grpSpPr>
          <a:xfrm>
            <a:off x="1548000" y="2016000"/>
            <a:ext cx="266173" cy="266173"/>
            <a:chOff x="3498967" y="3049909"/>
            <a:chExt cx="464344" cy="464344"/>
          </a:xfrm>
          <a:solidFill>
            <a:sysClr val="window" lastClr="FFFFFF"/>
          </a:solidFill>
        </p:grpSpPr>
        <p:sp>
          <p:nvSpPr>
            <p:cNvPr id="59" name="AutoShape 126">
              <a:extLst>
                <a:ext uri="{FF2B5EF4-FFF2-40B4-BE49-F238E27FC236}">
                  <a16:creationId xmlns:a16="http://schemas.microsoft.com/office/drawing/2014/main" id="{941C2E22-8333-4BA2-80D2-C60102B39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60" name="AutoShape 127">
              <a:extLst>
                <a:ext uri="{FF2B5EF4-FFF2-40B4-BE49-F238E27FC236}">
                  <a16:creationId xmlns:a16="http://schemas.microsoft.com/office/drawing/2014/main" id="{60B539C9-DEFD-4E12-AEA8-C6D1BB1B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sp>
        <p:nvSpPr>
          <p:cNvPr id="62" name="Rectangle 28">
            <a:extLst>
              <a:ext uri="{FF2B5EF4-FFF2-40B4-BE49-F238E27FC236}">
                <a16:creationId xmlns:a16="http://schemas.microsoft.com/office/drawing/2014/main" id="{08750A06-EBF6-4FFC-BCB6-164BF7F548EA}"/>
              </a:ext>
            </a:extLst>
          </p:cNvPr>
          <p:cNvSpPr/>
          <p:nvPr/>
        </p:nvSpPr>
        <p:spPr>
          <a:xfrm>
            <a:off x="2448000" y="1980000"/>
            <a:ext cx="1194861" cy="338542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Franklin Gothic Book"/>
                <a:ea typeface="宋体" pitchFamily="2" charset="-122"/>
                <a:sym typeface="+mn-lt"/>
              </a:rPr>
              <a:t>PROBLEM</a:t>
            </a:r>
          </a:p>
        </p:txBody>
      </p:sp>
      <p:sp>
        <p:nvSpPr>
          <p:cNvPr id="65" name="Rectangle 29">
            <a:extLst>
              <a:ext uri="{FF2B5EF4-FFF2-40B4-BE49-F238E27FC236}">
                <a16:creationId xmlns:a16="http://schemas.microsoft.com/office/drawing/2014/main" id="{19667F97-A149-43F0-9AD7-3BBDEDA53EE5}"/>
              </a:ext>
            </a:extLst>
          </p:cNvPr>
          <p:cNvSpPr/>
          <p:nvPr/>
        </p:nvSpPr>
        <p:spPr>
          <a:xfrm>
            <a:off x="2957453" y="2447441"/>
            <a:ext cx="6480000" cy="3345134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项目最初开发进度较为迟缓，效率不高，沟通不够及时，联动性不强。</a:t>
            </a:r>
            <a:endParaRPr lang="en-US" altLang="zh-CN" sz="2400" dirty="0">
              <a:solidFill>
                <a:prstClr val="black"/>
              </a:solidFill>
              <a:latin typeface="Franklin Gothic Book"/>
              <a:ea typeface="宋体" pitchFamily="2" charset="-122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项目设计阶段由于缺乏经验，对于项目的结构设计、边界划分不够清晰。</a:t>
            </a:r>
            <a:endParaRPr lang="en-US" altLang="zh-CN" sz="2400" dirty="0">
              <a:solidFill>
                <a:prstClr val="black"/>
              </a:solidFill>
              <a:latin typeface="Franklin Gothic Book"/>
              <a:ea typeface="宋体" pitchFamily="2" charset="-122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在用户使用体验方面有许多细节有待改进，如：当用户拒绝授予网络权限时缺少交互。</a:t>
            </a:r>
            <a:endParaRPr lang="en-US" altLang="zh-CN" sz="2400" dirty="0">
              <a:solidFill>
                <a:prstClr val="black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2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角色分工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PART.5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53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06674"/>
              </p:ext>
            </p:extLst>
          </p:nvPr>
        </p:nvGraphicFramePr>
        <p:xfrm>
          <a:off x="488272" y="1617892"/>
          <a:ext cx="1113259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1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2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何弦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刘盛平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祁琦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冯俊桦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程瑶丽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张紫瑶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Leader</a:t>
                      </a:r>
                    </a:p>
                    <a:p>
                      <a:r>
                        <a:rPr lang="en-US" altLang="zh-CN" dirty="0"/>
                        <a:t>contributor</a:t>
                      </a:r>
                    </a:p>
                    <a:p>
                      <a:r>
                        <a:rPr lang="en-US" altLang="zh-CN" dirty="0"/>
                        <a:t>Debugger</a:t>
                      </a:r>
                    </a:p>
                    <a:p>
                      <a:r>
                        <a:rPr lang="en-US" altLang="zh-CN" dirty="0"/>
                        <a:t>documentation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Contributor</a:t>
                      </a:r>
                    </a:p>
                    <a:p>
                      <a:r>
                        <a:rPr lang="en-US" altLang="zh-CN" dirty="0"/>
                        <a:t>Debugger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Contributor</a:t>
                      </a:r>
                    </a:p>
                    <a:p>
                      <a:r>
                        <a:rPr lang="en-US" altLang="zh-CN" dirty="0"/>
                        <a:t>Documentation</a:t>
                      </a:r>
                    </a:p>
                    <a:p>
                      <a:r>
                        <a:rPr lang="en-US" altLang="zh-CN" dirty="0"/>
                        <a:t>Debugger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contributor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contributor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contributor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5997" y="3303070"/>
            <a:ext cx="628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cs typeface="+mn-ea"/>
                <a:sym typeface="+mn-lt"/>
              </a:rPr>
              <a:t>感谢倾听 请您指正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39991" y="1006490"/>
            <a:ext cx="5347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Q&amp;A</a:t>
            </a:r>
            <a:endParaRPr lang="zh-CN" altLang="en-US" sz="9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3276" y="5370530"/>
            <a:ext cx="307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TeamworkEcnu2021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595127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99700" y="1662940"/>
            <a:ext cx="9818602" cy="3506352"/>
            <a:chOff x="1199700" y="1662940"/>
            <a:chExt cx="9818602" cy="3506352"/>
          </a:xfrm>
        </p:grpSpPr>
        <p:grpSp>
          <p:nvGrpSpPr>
            <p:cNvPr id="8" name="组合 7"/>
            <p:cNvGrpSpPr/>
            <p:nvPr/>
          </p:nvGrpSpPr>
          <p:grpSpPr>
            <a:xfrm>
              <a:off x="1199700" y="1662940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菱形 1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12" name="菱形 11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E7C7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6" name="直接连接符 5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E7C7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菱形 16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2475751" y="2715098"/>
              <a:ext cx="1709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/>
              <a:r>
                <a:rPr lang="en-US" altLang="zh-CN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Introduction</a:t>
              </a:r>
            </a:p>
            <a:p>
              <a:pPr algn="ctr"/>
              <a:r>
                <a:rPr lang="en-US" altLang="zh-CN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&amp;</a:t>
              </a:r>
            </a:p>
            <a:p>
              <a:pPr algn="ctr"/>
              <a:r>
                <a:rPr lang="en-US" altLang="zh-CN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Project Overview</a:t>
              </a:r>
              <a:endParaRPr lang="zh-CN" altLang="en-US" sz="1400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063550" y="1662940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菱形 27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34" name="菱形 3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5261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35" name="直接连接符 3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5261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菱形 3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410608" y="2715098"/>
              <a:ext cx="1709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/>
              <a:r>
                <a:rPr lang="en-US" altLang="zh-CN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App Functionalities</a:t>
              </a:r>
            </a:p>
            <a:p>
              <a:pPr algn="ctr"/>
              <a:r>
                <a:rPr lang="en-US" altLang="zh-CN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&amp;</a:t>
              </a:r>
            </a:p>
            <a:p>
              <a:pPr algn="ctr"/>
              <a:r>
                <a:rPr lang="en-US" altLang="zh-CN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Features</a:t>
              </a:r>
              <a:endParaRPr lang="zh-CN" altLang="en-US" sz="1400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920726" y="1662940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菱形 40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44" name="菱形 4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E7C7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E7C7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菱形 4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8368285" y="2750241"/>
              <a:ext cx="1356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课堂知识应用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641309" y="3515368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菱形 50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54" name="菱形 5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5261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5261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菱形 5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940889" y="4602668"/>
              <a:ext cx="1356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问题与反思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505159" y="3515368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菱形 60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64" name="菱形 6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E7C7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E7C7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菱形 6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6804739" y="4602669"/>
              <a:ext cx="1356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角色分工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8362335" y="3515368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菱形 70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74" name="菱形 7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5261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75" name="直接连接符 7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5261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菱形 7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9661915" y="4602667"/>
              <a:ext cx="1356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/>
              <a:r>
                <a:rPr lang="en-US" altLang="zh-CN" sz="1400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Q&amp;A</a:t>
              </a:r>
              <a:endParaRPr lang="zh-CN" altLang="en-US" sz="1400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6128220" y="4136788"/>
              <a:ext cx="396000" cy="360000"/>
              <a:chOff x="5252483" y="3398084"/>
              <a:chExt cx="341526" cy="382400"/>
            </a:xfrm>
            <a:solidFill>
              <a:schemeClr val="bg1"/>
            </a:solidFill>
          </p:grpSpPr>
          <p:sp>
            <p:nvSpPr>
              <p:cNvPr id="82" name="Freeform 120"/>
              <p:cNvSpPr/>
              <p:nvPr/>
            </p:nvSpPr>
            <p:spPr>
              <a:xfrm>
                <a:off x="5294132" y="3514192"/>
                <a:ext cx="15146" cy="148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0" y="21600"/>
                    </a:moveTo>
                    <a:cubicBezTo>
                      <a:pt x="17280" y="21600"/>
                      <a:pt x="21600" y="20736"/>
                      <a:pt x="21600" y="20304"/>
                    </a:cubicBezTo>
                    <a:cubicBezTo>
                      <a:pt x="21600" y="1296"/>
                      <a:pt x="21600" y="1296"/>
                      <a:pt x="21600" y="1296"/>
                    </a:cubicBezTo>
                    <a:cubicBezTo>
                      <a:pt x="21600" y="432"/>
                      <a:pt x="17280" y="0"/>
                      <a:pt x="12960" y="0"/>
                    </a:cubicBezTo>
                    <a:cubicBezTo>
                      <a:pt x="4320" y="0"/>
                      <a:pt x="0" y="432"/>
                      <a:pt x="0" y="1296"/>
                    </a:cubicBezTo>
                    <a:cubicBezTo>
                      <a:pt x="0" y="20304"/>
                      <a:pt x="0" y="20304"/>
                      <a:pt x="0" y="20304"/>
                    </a:cubicBezTo>
                    <a:cubicBezTo>
                      <a:pt x="0" y="20736"/>
                      <a:pt x="4320" y="21600"/>
                      <a:pt x="12960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121"/>
              <p:cNvSpPr/>
              <p:nvPr/>
            </p:nvSpPr>
            <p:spPr>
              <a:xfrm>
                <a:off x="5383736" y="3514192"/>
                <a:ext cx="15146" cy="148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21600"/>
                    </a:moveTo>
                    <a:cubicBezTo>
                      <a:pt x="17280" y="21600"/>
                      <a:pt x="21600" y="20736"/>
                      <a:pt x="21600" y="20304"/>
                    </a:cubicBezTo>
                    <a:cubicBezTo>
                      <a:pt x="21600" y="1296"/>
                      <a:pt x="21600" y="1296"/>
                      <a:pt x="21600" y="1296"/>
                    </a:cubicBezTo>
                    <a:cubicBezTo>
                      <a:pt x="21600" y="432"/>
                      <a:pt x="17280" y="0"/>
                      <a:pt x="8640" y="0"/>
                    </a:cubicBezTo>
                    <a:cubicBezTo>
                      <a:pt x="4320" y="0"/>
                      <a:pt x="0" y="432"/>
                      <a:pt x="0" y="1296"/>
                    </a:cubicBezTo>
                    <a:cubicBezTo>
                      <a:pt x="0" y="20304"/>
                      <a:pt x="0" y="20304"/>
                      <a:pt x="0" y="20304"/>
                    </a:cubicBezTo>
                    <a:cubicBezTo>
                      <a:pt x="0" y="20736"/>
                      <a:pt x="4320" y="21600"/>
                      <a:pt x="8640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Freeform 122"/>
              <p:cNvSpPr/>
              <p:nvPr/>
            </p:nvSpPr>
            <p:spPr>
              <a:xfrm>
                <a:off x="5506154" y="3516716"/>
                <a:ext cx="30289" cy="14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80" y="0"/>
                    </a:moveTo>
                    <a:cubicBezTo>
                      <a:pt x="2160" y="0"/>
                      <a:pt x="0" y="450"/>
                      <a:pt x="0" y="1350"/>
                    </a:cubicBezTo>
                    <a:cubicBezTo>
                      <a:pt x="12960" y="20700"/>
                      <a:pt x="12960" y="20700"/>
                      <a:pt x="12960" y="20700"/>
                    </a:cubicBezTo>
                    <a:cubicBezTo>
                      <a:pt x="12960" y="21150"/>
                      <a:pt x="15120" y="21600"/>
                      <a:pt x="17280" y="21600"/>
                    </a:cubicBezTo>
                    <a:cubicBezTo>
                      <a:pt x="21600" y="21600"/>
                      <a:pt x="21600" y="21150"/>
                      <a:pt x="21600" y="20250"/>
                    </a:cubicBezTo>
                    <a:cubicBezTo>
                      <a:pt x="10800" y="900"/>
                      <a:pt x="10800" y="900"/>
                      <a:pt x="10800" y="900"/>
                    </a:cubicBezTo>
                    <a:cubicBezTo>
                      <a:pt x="10800" y="450"/>
                      <a:pt x="8640" y="0"/>
                      <a:pt x="648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 123"/>
              <p:cNvSpPr/>
              <p:nvPr/>
            </p:nvSpPr>
            <p:spPr>
              <a:xfrm>
                <a:off x="5252483" y="3398084"/>
                <a:ext cx="188045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86" y="0"/>
                    </a:moveTo>
                    <a:cubicBezTo>
                      <a:pt x="2057" y="0"/>
                      <a:pt x="2057" y="0"/>
                      <a:pt x="2057" y="0"/>
                    </a:cubicBezTo>
                    <a:cubicBezTo>
                      <a:pt x="686" y="0"/>
                      <a:pt x="0" y="506"/>
                      <a:pt x="0" y="1013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686" y="21600"/>
                      <a:pt x="2057" y="21600"/>
                    </a:cubicBezTo>
                    <a:cubicBezTo>
                      <a:pt x="19886" y="21600"/>
                      <a:pt x="19886" y="21600"/>
                      <a:pt x="19886" y="21600"/>
                    </a:cubicBezTo>
                    <a:cubicBezTo>
                      <a:pt x="20914" y="21600"/>
                      <a:pt x="21600" y="21094"/>
                      <a:pt x="21600" y="20587"/>
                    </a:cubicBezTo>
                    <a:cubicBezTo>
                      <a:pt x="21600" y="1013"/>
                      <a:pt x="21600" y="1013"/>
                      <a:pt x="21600" y="1013"/>
                    </a:cubicBezTo>
                    <a:cubicBezTo>
                      <a:pt x="21600" y="506"/>
                      <a:pt x="20914" y="0"/>
                      <a:pt x="19886" y="0"/>
                    </a:cubicBezTo>
                    <a:close/>
                    <a:moveTo>
                      <a:pt x="9943" y="20756"/>
                    </a:moveTo>
                    <a:cubicBezTo>
                      <a:pt x="1371" y="20756"/>
                      <a:pt x="1371" y="20756"/>
                      <a:pt x="1371" y="20756"/>
                    </a:cubicBezTo>
                    <a:cubicBezTo>
                      <a:pt x="1371" y="844"/>
                      <a:pt x="1371" y="844"/>
                      <a:pt x="1371" y="844"/>
                    </a:cubicBezTo>
                    <a:cubicBezTo>
                      <a:pt x="9943" y="844"/>
                      <a:pt x="9943" y="844"/>
                      <a:pt x="9943" y="844"/>
                    </a:cubicBezTo>
                    <a:lnTo>
                      <a:pt x="9943" y="20756"/>
                    </a:lnTo>
                    <a:close/>
                    <a:moveTo>
                      <a:pt x="20229" y="20756"/>
                    </a:moveTo>
                    <a:cubicBezTo>
                      <a:pt x="11657" y="20756"/>
                      <a:pt x="11657" y="20756"/>
                      <a:pt x="11657" y="20756"/>
                    </a:cubicBezTo>
                    <a:cubicBezTo>
                      <a:pt x="11657" y="844"/>
                      <a:pt x="11657" y="844"/>
                      <a:pt x="11657" y="844"/>
                    </a:cubicBezTo>
                    <a:cubicBezTo>
                      <a:pt x="20229" y="844"/>
                      <a:pt x="20229" y="844"/>
                      <a:pt x="20229" y="844"/>
                    </a:cubicBezTo>
                    <a:lnTo>
                      <a:pt x="20229" y="20756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 124"/>
              <p:cNvSpPr/>
              <p:nvPr/>
            </p:nvSpPr>
            <p:spPr>
              <a:xfrm>
                <a:off x="5449362" y="3398084"/>
                <a:ext cx="144647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2" h="21600" extrusionOk="0">
                    <a:moveTo>
                      <a:pt x="14988" y="844"/>
                    </a:moveTo>
                    <a:cubicBezTo>
                      <a:pt x="14547" y="338"/>
                      <a:pt x="13224" y="0"/>
                      <a:pt x="11902" y="0"/>
                    </a:cubicBezTo>
                    <a:cubicBezTo>
                      <a:pt x="2204" y="506"/>
                      <a:pt x="2204" y="506"/>
                      <a:pt x="2204" y="506"/>
                    </a:cubicBezTo>
                    <a:cubicBezTo>
                      <a:pt x="1322" y="506"/>
                      <a:pt x="441" y="1013"/>
                      <a:pt x="0" y="1350"/>
                    </a:cubicBezTo>
                    <a:cubicBezTo>
                      <a:pt x="6612" y="20756"/>
                      <a:pt x="6612" y="20756"/>
                      <a:pt x="6612" y="20756"/>
                    </a:cubicBezTo>
                    <a:cubicBezTo>
                      <a:pt x="6612" y="21262"/>
                      <a:pt x="7935" y="21600"/>
                      <a:pt x="9257" y="21600"/>
                    </a:cubicBezTo>
                    <a:cubicBezTo>
                      <a:pt x="18955" y="21094"/>
                      <a:pt x="18955" y="21094"/>
                      <a:pt x="18955" y="21094"/>
                    </a:cubicBezTo>
                    <a:cubicBezTo>
                      <a:pt x="19837" y="21094"/>
                      <a:pt x="20278" y="20925"/>
                      <a:pt x="20718" y="20756"/>
                    </a:cubicBezTo>
                    <a:cubicBezTo>
                      <a:pt x="21159" y="20587"/>
                      <a:pt x="21600" y="20250"/>
                      <a:pt x="21159" y="20081"/>
                    </a:cubicBezTo>
                    <a:lnTo>
                      <a:pt x="14988" y="844"/>
                    </a:lnTo>
                    <a:close/>
                    <a:moveTo>
                      <a:pt x="8816" y="20925"/>
                    </a:moveTo>
                    <a:cubicBezTo>
                      <a:pt x="2204" y="1350"/>
                      <a:pt x="2204" y="1350"/>
                      <a:pt x="2204" y="1350"/>
                    </a:cubicBezTo>
                    <a:cubicBezTo>
                      <a:pt x="12784" y="675"/>
                      <a:pt x="12784" y="675"/>
                      <a:pt x="12784" y="675"/>
                    </a:cubicBezTo>
                    <a:cubicBezTo>
                      <a:pt x="19396" y="20250"/>
                      <a:pt x="19396" y="20250"/>
                      <a:pt x="19396" y="20250"/>
                    </a:cubicBezTo>
                    <a:lnTo>
                      <a:pt x="8816" y="2092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5" name="Freeform 96"/>
            <p:cNvSpPr/>
            <p:nvPr/>
          </p:nvSpPr>
          <p:spPr>
            <a:xfrm>
              <a:off x="3275933" y="4143450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4693518" y="2313595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7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7537303" y="2285233"/>
              <a:ext cx="382400" cy="3824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101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2708038" y="194426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555129" y="19388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118065" y="38021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394032" y="19326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976018" y="38023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9844577" y="37989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1762512" y="2283098"/>
              <a:ext cx="504000" cy="432000"/>
              <a:chOff x="7524161" y="5741698"/>
              <a:chExt cx="381138" cy="281435"/>
            </a:xfrm>
            <a:solidFill>
              <a:schemeClr val="bg1"/>
            </a:solidFill>
          </p:grpSpPr>
          <p:sp>
            <p:nvSpPr>
              <p:cNvPr id="110" name="Freeform 15"/>
              <p:cNvSpPr/>
              <p:nvPr/>
            </p:nvSpPr>
            <p:spPr>
              <a:xfrm>
                <a:off x="7524161" y="5741698"/>
                <a:ext cx="381138" cy="126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57"/>
                    </a:moveTo>
                    <a:cubicBezTo>
                      <a:pt x="12656" y="2057"/>
                      <a:pt x="14513" y="3086"/>
                      <a:pt x="16200" y="5143"/>
                    </a:cubicBezTo>
                    <a:cubicBezTo>
                      <a:pt x="17888" y="7200"/>
                      <a:pt x="19406" y="9771"/>
                      <a:pt x="20756" y="13371"/>
                    </a:cubicBezTo>
                    <a:cubicBezTo>
                      <a:pt x="20756" y="13371"/>
                      <a:pt x="20756" y="13371"/>
                      <a:pt x="20756" y="13371"/>
                    </a:cubicBezTo>
                    <a:cubicBezTo>
                      <a:pt x="20756" y="13371"/>
                      <a:pt x="20756" y="13371"/>
                      <a:pt x="20756" y="13371"/>
                    </a:cubicBezTo>
                    <a:cubicBezTo>
                      <a:pt x="20756" y="13886"/>
                      <a:pt x="20756" y="13886"/>
                      <a:pt x="20756" y="14400"/>
                    </a:cubicBezTo>
                    <a:cubicBezTo>
                      <a:pt x="20756" y="14400"/>
                      <a:pt x="20756" y="14400"/>
                      <a:pt x="20756" y="14914"/>
                    </a:cubicBezTo>
                    <a:cubicBezTo>
                      <a:pt x="19406" y="19029"/>
                      <a:pt x="19406" y="19029"/>
                      <a:pt x="19406" y="19029"/>
                    </a:cubicBezTo>
                    <a:cubicBezTo>
                      <a:pt x="19406" y="19029"/>
                      <a:pt x="19406" y="19029"/>
                      <a:pt x="19406" y="19029"/>
                    </a:cubicBezTo>
                    <a:cubicBezTo>
                      <a:pt x="19238" y="19543"/>
                      <a:pt x="19238" y="19543"/>
                      <a:pt x="19238" y="19543"/>
                    </a:cubicBezTo>
                    <a:cubicBezTo>
                      <a:pt x="19069" y="19543"/>
                      <a:pt x="19069" y="19029"/>
                      <a:pt x="19069" y="19029"/>
                    </a:cubicBezTo>
                    <a:cubicBezTo>
                      <a:pt x="18056" y="16457"/>
                      <a:pt x="16875" y="14400"/>
                      <a:pt x="15694" y="12857"/>
                    </a:cubicBezTo>
                    <a:cubicBezTo>
                      <a:pt x="14175" y="10800"/>
                      <a:pt x="12488" y="9771"/>
                      <a:pt x="10800" y="9771"/>
                    </a:cubicBezTo>
                    <a:cubicBezTo>
                      <a:pt x="9112" y="9771"/>
                      <a:pt x="7425" y="10800"/>
                      <a:pt x="5906" y="12857"/>
                    </a:cubicBezTo>
                    <a:cubicBezTo>
                      <a:pt x="4725" y="14400"/>
                      <a:pt x="3544" y="16457"/>
                      <a:pt x="2531" y="19029"/>
                    </a:cubicBezTo>
                    <a:cubicBezTo>
                      <a:pt x="2531" y="19543"/>
                      <a:pt x="2531" y="19543"/>
                      <a:pt x="2362" y="19543"/>
                    </a:cubicBezTo>
                    <a:cubicBezTo>
                      <a:pt x="2362" y="19543"/>
                      <a:pt x="2362" y="19543"/>
                      <a:pt x="2362" y="19543"/>
                    </a:cubicBezTo>
                    <a:cubicBezTo>
                      <a:pt x="844" y="14914"/>
                      <a:pt x="844" y="14914"/>
                      <a:pt x="844" y="14914"/>
                    </a:cubicBezTo>
                    <a:cubicBezTo>
                      <a:pt x="844" y="14400"/>
                      <a:pt x="844" y="14400"/>
                      <a:pt x="844" y="14400"/>
                    </a:cubicBezTo>
                    <a:cubicBezTo>
                      <a:pt x="844" y="13886"/>
                      <a:pt x="844" y="13886"/>
                      <a:pt x="844" y="13371"/>
                    </a:cubicBezTo>
                    <a:cubicBezTo>
                      <a:pt x="844" y="13371"/>
                      <a:pt x="844" y="13371"/>
                      <a:pt x="844" y="13371"/>
                    </a:cubicBezTo>
                    <a:cubicBezTo>
                      <a:pt x="844" y="13371"/>
                      <a:pt x="844" y="13371"/>
                      <a:pt x="844" y="13371"/>
                    </a:cubicBezTo>
                    <a:cubicBezTo>
                      <a:pt x="2194" y="9771"/>
                      <a:pt x="3712" y="7200"/>
                      <a:pt x="5400" y="5143"/>
                    </a:cubicBezTo>
                    <a:cubicBezTo>
                      <a:pt x="7087" y="3086"/>
                      <a:pt x="8944" y="2057"/>
                      <a:pt x="10800" y="2057"/>
                    </a:cubicBezTo>
                    <a:close/>
                    <a:moveTo>
                      <a:pt x="10800" y="0"/>
                    </a:moveTo>
                    <a:cubicBezTo>
                      <a:pt x="8944" y="0"/>
                      <a:pt x="6919" y="1029"/>
                      <a:pt x="5231" y="3086"/>
                    </a:cubicBezTo>
                    <a:cubicBezTo>
                      <a:pt x="3375" y="5143"/>
                      <a:pt x="1856" y="7714"/>
                      <a:pt x="337" y="11829"/>
                    </a:cubicBezTo>
                    <a:cubicBezTo>
                      <a:pt x="169" y="12343"/>
                      <a:pt x="0" y="13371"/>
                      <a:pt x="0" y="14400"/>
                    </a:cubicBezTo>
                    <a:cubicBezTo>
                      <a:pt x="0" y="14914"/>
                      <a:pt x="169" y="15943"/>
                      <a:pt x="337" y="16457"/>
                    </a:cubicBezTo>
                    <a:cubicBezTo>
                      <a:pt x="1856" y="21086"/>
                      <a:pt x="1856" y="21086"/>
                      <a:pt x="1856" y="21086"/>
                    </a:cubicBezTo>
                    <a:cubicBezTo>
                      <a:pt x="2025" y="21600"/>
                      <a:pt x="2194" y="21600"/>
                      <a:pt x="2362" y="21600"/>
                    </a:cubicBezTo>
                    <a:cubicBezTo>
                      <a:pt x="2700" y="21600"/>
                      <a:pt x="2869" y="21600"/>
                      <a:pt x="3037" y="21086"/>
                    </a:cubicBezTo>
                    <a:cubicBezTo>
                      <a:pt x="4050" y="18514"/>
                      <a:pt x="5062" y="16457"/>
                      <a:pt x="6244" y="14914"/>
                    </a:cubicBezTo>
                    <a:cubicBezTo>
                      <a:pt x="7594" y="13371"/>
                      <a:pt x="9281" y="12343"/>
                      <a:pt x="10800" y="12343"/>
                    </a:cubicBezTo>
                    <a:cubicBezTo>
                      <a:pt x="12488" y="12343"/>
                      <a:pt x="14006" y="13371"/>
                      <a:pt x="15356" y="14914"/>
                    </a:cubicBezTo>
                    <a:cubicBezTo>
                      <a:pt x="16538" y="16457"/>
                      <a:pt x="17550" y="18514"/>
                      <a:pt x="18563" y="21086"/>
                    </a:cubicBezTo>
                    <a:cubicBezTo>
                      <a:pt x="18731" y="21600"/>
                      <a:pt x="19069" y="21600"/>
                      <a:pt x="19238" y="21600"/>
                    </a:cubicBezTo>
                    <a:cubicBezTo>
                      <a:pt x="19406" y="21600"/>
                      <a:pt x="19575" y="21600"/>
                      <a:pt x="19744" y="21086"/>
                    </a:cubicBezTo>
                    <a:cubicBezTo>
                      <a:pt x="19913" y="21086"/>
                      <a:pt x="19913" y="21086"/>
                      <a:pt x="19913" y="21086"/>
                    </a:cubicBezTo>
                    <a:cubicBezTo>
                      <a:pt x="21263" y="16457"/>
                      <a:pt x="21263" y="16457"/>
                      <a:pt x="21263" y="16457"/>
                    </a:cubicBezTo>
                    <a:cubicBezTo>
                      <a:pt x="21431" y="15943"/>
                      <a:pt x="21600" y="14914"/>
                      <a:pt x="21600" y="14400"/>
                    </a:cubicBezTo>
                    <a:cubicBezTo>
                      <a:pt x="21600" y="13371"/>
                      <a:pt x="21431" y="12343"/>
                      <a:pt x="21263" y="11829"/>
                    </a:cubicBezTo>
                    <a:cubicBezTo>
                      <a:pt x="19744" y="7714"/>
                      <a:pt x="18225" y="5143"/>
                      <a:pt x="16369" y="3086"/>
                    </a:cubicBezTo>
                    <a:cubicBezTo>
                      <a:pt x="14681" y="1029"/>
                      <a:pt x="12656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Freeform 16"/>
              <p:cNvSpPr/>
              <p:nvPr/>
            </p:nvSpPr>
            <p:spPr>
              <a:xfrm>
                <a:off x="7592311" y="5843923"/>
                <a:ext cx="244836" cy="98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618"/>
                    </a:moveTo>
                    <a:cubicBezTo>
                      <a:pt x="12644" y="2618"/>
                      <a:pt x="14224" y="3273"/>
                      <a:pt x="15805" y="5236"/>
                    </a:cubicBezTo>
                    <a:cubicBezTo>
                      <a:pt x="17385" y="6545"/>
                      <a:pt x="18966" y="8509"/>
                      <a:pt x="20020" y="11127"/>
                    </a:cubicBezTo>
                    <a:cubicBezTo>
                      <a:pt x="20283" y="11127"/>
                      <a:pt x="20283" y="11782"/>
                      <a:pt x="20283" y="11782"/>
                    </a:cubicBezTo>
                    <a:cubicBezTo>
                      <a:pt x="20283" y="11782"/>
                      <a:pt x="20283" y="12436"/>
                      <a:pt x="20283" y="12436"/>
                    </a:cubicBezTo>
                    <a:cubicBezTo>
                      <a:pt x="17912" y="18327"/>
                      <a:pt x="17912" y="18327"/>
                      <a:pt x="17912" y="18327"/>
                    </a:cubicBezTo>
                    <a:cubicBezTo>
                      <a:pt x="17912" y="18327"/>
                      <a:pt x="17912" y="18327"/>
                      <a:pt x="17649" y="18327"/>
                    </a:cubicBezTo>
                    <a:cubicBezTo>
                      <a:pt x="17649" y="18327"/>
                      <a:pt x="17649" y="18327"/>
                      <a:pt x="17385" y="18327"/>
                    </a:cubicBezTo>
                    <a:cubicBezTo>
                      <a:pt x="15541" y="14400"/>
                      <a:pt x="13171" y="12436"/>
                      <a:pt x="10800" y="12436"/>
                    </a:cubicBezTo>
                    <a:cubicBezTo>
                      <a:pt x="8429" y="12436"/>
                      <a:pt x="6059" y="14400"/>
                      <a:pt x="4215" y="18327"/>
                    </a:cubicBezTo>
                    <a:cubicBezTo>
                      <a:pt x="3951" y="18327"/>
                      <a:pt x="3951" y="18327"/>
                      <a:pt x="3951" y="18327"/>
                    </a:cubicBezTo>
                    <a:cubicBezTo>
                      <a:pt x="3951" y="18327"/>
                      <a:pt x="3688" y="18327"/>
                      <a:pt x="3688" y="18327"/>
                    </a:cubicBezTo>
                    <a:cubicBezTo>
                      <a:pt x="1580" y="12436"/>
                      <a:pt x="1580" y="12436"/>
                      <a:pt x="1580" y="12436"/>
                    </a:cubicBezTo>
                    <a:cubicBezTo>
                      <a:pt x="1317" y="12436"/>
                      <a:pt x="1317" y="11782"/>
                      <a:pt x="1317" y="11782"/>
                    </a:cubicBezTo>
                    <a:cubicBezTo>
                      <a:pt x="1317" y="11782"/>
                      <a:pt x="1317" y="11127"/>
                      <a:pt x="1580" y="11127"/>
                    </a:cubicBezTo>
                    <a:cubicBezTo>
                      <a:pt x="2898" y="8509"/>
                      <a:pt x="4215" y="6545"/>
                      <a:pt x="5795" y="5236"/>
                    </a:cubicBezTo>
                    <a:cubicBezTo>
                      <a:pt x="7376" y="3273"/>
                      <a:pt x="8956" y="2618"/>
                      <a:pt x="10800" y="2618"/>
                    </a:cubicBezTo>
                    <a:close/>
                    <a:moveTo>
                      <a:pt x="10800" y="0"/>
                    </a:moveTo>
                    <a:cubicBezTo>
                      <a:pt x="8956" y="0"/>
                      <a:pt x="7112" y="655"/>
                      <a:pt x="5268" y="1964"/>
                    </a:cubicBezTo>
                    <a:cubicBezTo>
                      <a:pt x="3688" y="3927"/>
                      <a:pt x="2107" y="5891"/>
                      <a:pt x="790" y="8509"/>
                    </a:cubicBezTo>
                    <a:cubicBezTo>
                      <a:pt x="263" y="9818"/>
                      <a:pt x="0" y="10473"/>
                      <a:pt x="0" y="11782"/>
                    </a:cubicBezTo>
                    <a:cubicBezTo>
                      <a:pt x="0" y="12436"/>
                      <a:pt x="527" y="14400"/>
                      <a:pt x="527" y="14400"/>
                    </a:cubicBezTo>
                    <a:cubicBezTo>
                      <a:pt x="2898" y="20945"/>
                      <a:pt x="2898" y="20945"/>
                      <a:pt x="2898" y="20945"/>
                    </a:cubicBezTo>
                    <a:cubicBezTo>
                      <a:pt x="3161" y="20945"/>
                      <a:pt x="3688" y="21600"/>
                      <a:pt x="3951" y="21600"/>
                    </a:cubicBezTo>
                    <a:cubicBezTo>
                      <a:pt x="4215" y="21600"/>
                      <a:pt x="4478" y="20945"/>
                      <a:pt x="4741" y="20291"/>
                    </a:cubicBezTo>
                    <a:cubicBezTo>
                      <a:pt x="6585" y="17018"/>
                      <a:pt x="8693" y="15709"/>
                      <a:pt x="10800" y="15709"/>
                    </a:cubicBezTo>
                    <a:cubicBezTo>
                      <a:pt x="12907" y="15709"/>
                      <a:pt x="15015" y="17018"/>
                      <a:pt x="16595" y="20291"/>
                    </a:cubicBezTo>
                    <a:cubicBezTo>
                      <a:pt x="17122" y="20945"/>
                      <a:pt x="17385" y="21600"/>
                      <a:pt x="17649" y="21600"/>
                    </a:cubicBezTo>
                    <a:cubicBezTo>
                      <a:pt x="18176" y="21600"/>
                      <a:pt x="18439" y="20945"/>
                      <a:pt x="18702" y="20945"/>
                    </a:cubicBezTo>
                    <a:cubicBezTo>
                      <a:pt x="21073" y="14400"/>
                      <a:pt x="21073" y="14400"/>
                      <a:pt x="21073" y="14400"/>
                    </a:cubicBezTo>
                    <a:cubicBezTo>
                      <a:pt x="21337" y="13745"/>
                      <a:pt x="21600" y="12436"/>
                      <a:pt x="21600" y="11782"/>
                    </a:cubicBezTo>
                    <a:cubicBezTo>
                      <a:pt x="21600" y="10473"/>
                      <a:pt x="21337" y="9818"/>
                      <a:pt x="20810" y="8509"/>
                    </a:cubicBezTo>
                    <a:cubicBezTo>
                      <a:pt x="19493" y="5891"/>
                      <a:pt x="17912" y="3927"/>
                      <a:pt x="16332" y="1964"/>
                    </a:cubicBezTo>
                    <a:cubicBezTo>
                      <a:pt x="14488" y="655"/>
                      <a:pt x="12644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Freeform 17"/>
              <p:cNvSpPr/>
              <p:nvPr/>
            </p:nvSpPr>
            <p:spPr>
              <a:xfrm>
                <a:off x="7664248" y="5942362"/>
                <a:ext cx="100964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000"/>
                    </a:moveTo>
                    <a:cubicBezTo>
                      <a:pt x="13341" y="4000"/>
                      <a:pt x="16518" y="4800"/>
                      <a:pt x="18424" y="6400"/>
                    </a:cubicBezTo>
                    <a:cubicBezTo>
                      <a:pt x="18424" y="6400"/>
                      <a:pt x="19059" y="7200"/>
                      <a:pt x="19059" y="7200"/>
                    </a:cubicBezTo>
                    <a:cubicBezTo>
                      <a:pt x="19059" y="8000"/>
                      <a:pt x="19059" y="8000"/>
                      <a:pt x="19059" y="8000"/>
                    </a:cubicBezTo>
                    <a:cubicBezTo>
                      <a:pt x="11435" y="17600"/>
                      <a:pt x="11435" y="17600"/>
                      <a:pt x="11435" y="17600"/>
                    </a:cubicBezTo>
                    <a:cubicBezTo>
                      <a:pt x="11435" y="17600"/>
                      <a:pt x="10800" y="18400"/>
                      <a:pt x="10800" y="18400"/>
                    </a:cubicBezTo>
                    <a:cubicBezTo>
                      <a:pt x="10800" y="18400"/>
                      <a:pt x="10165" y="17600"/>
                      <a:pt x="10165" y="17600"/>
                    </a:cubicBezTo>
                    <a:cubicBezTo>
                      <a:pt x="3176" y="8000"/>
                      <a:pt x="3176" y="8000"/>
                      <a:pt x="3176" y="8000"/>
                    </a:cubicBezTo>
                    <a:cubicBezTo>
                      <a:pt x="3176" y="8000"/>
                      <a:pt x="3176" y="8000"/>
                      <a:pt x="3176" y="8000"/>
                    </a:cubicBezTo>
                    <a:cubicBezTo>
                      <a:pt x="3176" y="8000"/>
                      <a:pt x="3176" y="8000"/>
                      <a:pt x="3176" y="8000"/>
                    </a:cubicBezTo>
                    <a:cubicBezTo>
                      <a:pt x="2541" y="8000"/>
                      <a:pt x="2541" y="8000"/>
                      <a:pt x="2541" y="7200"/>
                    </a:cubicBezTo>
                    <a:cubicBezTo>
                      <a:pt x="2541" y="7200"/>
                      <a:pt x="3176" y="6400"/>
                      <a:pt x="3176" y="6400"/>
                    </a:cubicBezTo>
                    <a:cubicBezTo>
                      <a:pt x="5718" y="4800"/>
                      <a:pt x="8259" y="4000"/>
                      <a:pt x="10800" y="4000"/>
                    </a:cubicBezTo>
                    <a:close/>
                    <a:moveTo>
                      <a:pt x="10800" y="0"/>
                    </a:moveTo>
                    <a:cubicBezTo>
                      <a:pt x="7624" y="0"/>
                      <a:pt x="4447" y="1600"/>
                      <a:pt x="1906" y="3200"/>
                    </a:cubicBezTo>
                    <a:cubicBezTo>
                      <a:pt x="635" y="4800"/>
                      <a:pt x="0" y="5600"/>
                      <a:pt x="0" y="7200"/>
                    </a:cubicBezTo>
                    <a:cubicBezTo>
                      <a:pt x="0" y="8800"/>
                      <a:pt x="0" y="9600"/>
                      <a:pt x="635" y="10400"/>
                    </a:cubicBezTo>
                    <a:cubicBezTo>
                      <a:pt x="635" y="10400"/>
                      <a:pt x="635" y="10400"/>
                      <a:pt x="635" y="10400"/>
                    </a:cubicBezTo>
                    <a:cubicBezTo>
                      <a:pt x="7624" y="20000"/>
                      <a:pt x="7624" y="20000"/>
                      <a:pt x="7624" y="20000"/>
                    </a:cubicBezTo>
                    <a:cubicBezTo>
                      <a:pt x="8894" y="20800"/>
                      <a:pt x="9529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2071" y="21600"/>
                      <a:pt x="12706" y="20800"/>
                      <a:pt x="13976" y="20000"/>
                    </a:cubicBezTo>
                    <a:cubicBezTo>
                      <a:pt x="20965" y="10400"/>
                      <a:pt x="20965" y="10400"/>
                      <a:pt x="20965" y="10400"/>
                    </a:cubicBezTo>
                    <a:cubicBezTo>
                      <a:pt x="21600" y="9600"/>
                      <a:pt x="21600" y="8800"/>
                      <a:pt x="21600" y="7200"/>
                    </a:cubicBezTo>
                    <a:cubicBezTo>
                      <a:pt x="21600" y="5600"/>
                      <a:pt x="20965" y="4800"/>
                      <a:pt x="20329" y="3200"/>
                    </a:cubicBezTo>
                    <a:cubicBezTo>
                      <a:pt x="17153" y="1600"/>
                      <a:pt x="13976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8975624" y="4184416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114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9" name="文本框 9"/>
          <p:cNvSpPr txBox="1"/>
          <p:nvPr/>
        </p:nvSpPr>
        <p:spPr>
          <a:xfrm>
            <a:off x="5291068" y="233966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20" name="文本框 10"/>
          <p:cNvSpPr txBox="1"/>
          <p:nvPr/>
        </p:nvSpPr>
        <p:spPr>
          <a:xfrm>
            <a:off x="4676314" y="1078136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06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22" name="文本框 14"/>
          <p:cNvSpPr txBox="1"/>
          <p:nvPr/>
        </p:nvSpPr>
        <p:spPr>
          <a:xfrm>
            <a:off x="3044480" y="3083852"/>
            <a:ext cx="26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PART.1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23" name="文本框 11"/>
          <p:cNvSpPr txBox="1"/>
          <p:nvPr/>
        </p:nvSpPr>
        <p:spPr>
          <a:xfrm>
            <a:off x="5246629" y="1080948"/>
            <a:ext cx="6715727" cy="313932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Introduction</a:t>
            </a:r>
          </a:p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&amp;</a:t>
            </a:r>
          </a:p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Project Overview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52FB9F57-6EED-4020-ACD8-7F154D489E21}"/>
              </a:ext>
            </a:extLst>
          </p:cNvPr>
          <p:cNvSpPr/>
          <p:nvPr/>
        </p:nvSpPr>
        <p:spPr>
          <a:xfrm>
            <a:off x="2520000" y="1440000"/>
            <a:ext cx="8640000" cy="3600000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0000"/>
                <a:lumOff val="40000"/>
              </a:sysClr>
            </a:solidFill>
            <a:prstDash val="lgDash"/>
            <a:headEnd type="oval" w="lg" len="lg"/>
            <a:tailEnd type="oval" w="lg" len="lg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  <a:sym typeface="+mn-lt"/>
            </a:endParaRPr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2C6B017E-F6BE-4414-8BA5-3DE63198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00" y="1440000"/>
            <a:ext cx="1440000" cy="1440000"/>
          </a:xfrm>
          <a:prstGeom prst="ellipse">
            <a:avLst/>
          </a:prstGeom>
          <a:solidFill>
            <a:srgbClr val="E7C7A0"/>
          </a:solidFill>
          <a:ln w="9525">
            <a:noFill/>
            <a:round/>
            <a:headEnd/>
            <a:tailEnd/>
          </a:ln>
        </p:spPr>
        <p:txBody>
          <a:bodyPr vert="horz" wrap="square" lIns="45714" tIns="22858" rIns="45714" bIns="228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grpSp>
        <p:nvGrpSpPr>
          <p:cNvPr id="49" name="Group 13">
            <a:extLst>
              <a:ext uri="{FF2B5EF4-FFF2-40B4-BE49-F238E27FC236}">
                <a16:creationId xmlns:a16="http://schemas.microsoft.com/office/drawing/2014/main" id="{CAFB487E-44DE-4957-8BB9-D4E0874FD09B}"/>
              </a:ext>
            </a:extLst>
          </p:cNvPr>
          <p:cNvGrpSpPr/>
          <p:nvPr/>
        </p:nvGrpSpPr>
        <p:grpSpPr>
          <a:xfrm>
            <a:off x="864000" y="1728000"/>
            <a:ext cx="720000" cy="720000"/>
            <a:chOff x="3498967" y="3049909"/>
            <a:chExt cx="464344" cy="464344"/>
          </a:xfrm>
          <a:solidFill>
            <a:sysClr val="window" lastClr="FFFFFF"/>
          </a:solidFill>
        </p:grpSpPr>
        <p:sp>
          <p:nvSpPr>
            <p:cNvPr id="50" name="AutoShape 126">
              <a:extLst>
                <a:ext uri="{FF2B5EF4-FFF2-40B4-BE49-F238E27FC236}">
                  <a16:creationId xmlns:a16="http://schemas.microsoft.com/office/drawing/2014/main" id="{94D7E116-79C0-4E48-8E24-1209AC2EE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  <p:sp>
          <p:nvSpPr>
            <p:cNvPr id="51" name="AutoShape 127">
              <a:extLst>
                <a:ext uri="{FF2B5EF4-FFF2-40B4-BE49-F238E27FC236}">
                  <a16:creationId xmlns:a16="http://schemas.microsoft.com/office/drawing/2014/main" id="{4EEE8670-5C94-42C3-B8F9-FC75AE2F3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285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/>
                <a:ea typeface="宋体" pitchFamily="2" charset="-122"/>
                <a:sym typeface="+mn-lt"/>
              </a:endParaRPr>
            </a:p>
          </p:txBody>
        </p:sp>
      </p:grpSp>
      <p:sp>
        <p:nvSpPr>
          <p:cNvPr id="56" name="Rectangle 28">
            <a:extLst>
              <a:ext uri="{FF2B5EF4-FFF2-40B4-BE49-F238E27FC236}">
                <a16:creationId xmlns:a16="http://schemas.microsoft.com/office/drawing/2014/main" id="{946FDB01-DCAB-415C-848D-DFFDAF937A43}"/>
              </a:ext>
            </a:extLst>
          </p:cNvPr>
          <p:cNvSpPr/>
          <p:nvPr/>
        </p:nvSpPr>
        <p:spPr>
          <a:xfrm>
            <a:off x="2880000" y="1512000"/>
            <a:ext cx="4320000" cy="54000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/>
                <a:ea typeface="宋体" pitchFamily="2" charset="-122"/>
                <a:sym typeface="+mn-lt"/>
              </a:rPr>
              <a:t>本项目解决了什么需求？</a:t>
            </a:r>
            <a:endParaRPr lang="en-US" sz="2400" dirty="0">
              <a:solidFill>
                <a:prstClr val="black">
                  <a:lumMod val="40000"/>
                  <a:lumOff val="60000"/>
                </a:prstClr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9401A50A-C56A-41CD-BBBF-4BCF24882C28}"/>
              </a:ext>
            </a:extLst>
          </p:cNvPr>
          <p:cNvSpPr/>
          <p:nvPr/>
        </p:nvSpPr>
        <p:spPr>
          <a:xfrm>
            <a:off x="2760313" y="2059505"/>
            <a:ext cx="8142149" cy="1772781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本</a:t>
            </a:r>
            <a:r>
              <a:rPr lang="en-US" altLang="zh-CN" sz="28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APP</a:t>
            </a:r>
            <a:r>
              <a:rPr lang="zh-CN" altLang="en-US" sz="28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旨在为用户提供天气查询、行程提醒、旅行日记、相册等服务，以满足用户出行需求，提升用户出行体验。</a:t>
            </a:r>
            <a:endParaRPr lang="en-US" sz="2800" dirty="0">
              <a:solidFill>
                <a:prstClr val="black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69" name="组合 68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15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  <p:sp>
        <p:nvSpPr>
          <p:cNvPr id="47" name="Rectangle 8">
            <a:extLst>
              <a:ext uri="{FF2B5EF4-FFF2-40B4-BE49-F238E27FC236}">
                <a16:creationId xmlns:a16="http://schemas.microsoft.com/office/drawing/2014/main" id="{E0BEE825-5550-4581-B9D5-8651FD79939E}"/>
              </a:ext>
            </a:extLst>
          </p:cNvPr>
          <p:cNvSpPr/>
          <p:nvPr/>
        </p:nvSpPr>
        <p:spPr>
          <a:xfrm>
            <a:off x="2520000" y="1440000"/>
            <a:ext cx="8640000" cy="4176000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0000"/>
                <a:lumOff val="40000"/>
              </a:sysClr>
            </a:solidFill>
            <a:prstDash val="lgDash"/>
            <a:headEnd type="oval" w="lg" len="lg"/>
            <a:tailEnd type="oval" w="lg" len="lg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  <a:sym typeface="+mn-lt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6AF3D09B-EAF6-4107-B229-88AC7EF8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00" y="1440000"/>
            <a:ext cx="1440000" cy="1440000"/>
          </a:xfrm>
          <a:prstGeom prst="ellipse">
            <a:avLst/>
          </a:prstGeom>
          <a:solidFill>
            <a:srgbClr val="526188"/>
          </a:solidFill>
          <a:ln w="9525">
            <a:noFill/>
            <a:round/>
            <a:headEnd/>
            <a:tailEnd/>
          </a:ln>
        </p:spPr>
        <p:txBody>
          <a:bodyPr vert="horz" wrap="square" lIns="45714" tIns="22858" rIns="45714" bIns="228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49" name="AutoShape 117">
            <a:extLst>
              <a:ext uri="{FF2B5EF4-FFF2-40B4-BE49-F238E27FC236}">
                <a16:creationId xmlns:a16="http://schemas.microsoft.com/office/drawing/2014/main" id="{399533F0-DE8F-40F6-9C76-0B31A96FC179}"/>
              </a:ext>
            </a:extLst>
          </p:cNvPr>
          <p:cNvSpPr>
            <a:spLocks/>
          </p:cNvSpPr>
          <p:nvPr/>
        </p:nvSpPr>
        <p:spPr bwMode="auto">
          <a:xfrm>
            <a:off x="864000" y="1728000"/>
            <a:ext cx="720000" cy="720000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285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79ACFC6A-C057-4B37-8AFF-385393CC8CA0}"/>
              </a:ext>
            </a:extLst>
          </p:cNvPr>
          <p:cNvSpPr/>
          <p:nvPr/>
        </p:nvSpPr>
        <p:spPr>
          <a:xfrm>
            <a:off x="2880000" y="1512000"/>
            <a:ext cx="2278146" cy="54000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/>
                <a:ea typeface="宋体" pitchFamily="2" charset="-122"/>
                <a:sym typeface="+mn-lt"/>
              </a:rPr>
              <a:t>Novelty</a:t>
            </a:r>
          </a:p>
        </p:txBody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DD5E92B4-2866-4FC9-8EF6-65004889852A}"/>
              </a:ext>
            </a:extLst>
          </p:cNvPr>
          <p:cNvSpPr/>
          <p:nvPr/>
        </p:nvSpPr>
        <p:spPr>
          <a:xfrm>
            <a:off x="2880000" y="2087999"/>
            <a:ext cx="8100000" cy="165600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这款</a:t>
            </a:r>
            <a:r>
              <a:rPr lang="en-US" altLang="zh-CN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APP</a:t>
            </a: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将相册、天气查询、日志、行程提醒等多个功能集合在一起，用户只需使用这一款</a:t>
            </a:r>
            <a:r>
              <a:rPr lang="en-US" altLang="zh-CN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APP</a:t>
            </a: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就可以满足出行的基本需求，不需要在多个</a:t>
            </a:r>
            <a:r>
              <a:rPr lang="en-US" altLang="zh-CN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APP</a:t>
            </a: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之间交互，方便快捷，且便于保存历史出行记录，便于查询，不易丢失。</a:t>
            </a:r>
            <a:endParaRPr lang="en-US" sz="2000" dirty="0">
              <a:solidFill>
                <a:prstClr val="black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79ACFC6A-C057-4B37-8AFF-385393CC8CA0}"/>
              </a:ext>
            </a:extLst>
          </p:cNvPr>
          <p:cNvSpPr/>
          <p:nvPr/>
        </p:nvSpPr>
        <p:spPr>
          <a:xfrm>
            <a:off x="2880000" y="3600000"/>
            <a:ext cx="2955154" cy="54000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/>
                <a:ea typeface="宋体" pitchFamily="2" charset="-122"/>
                <a:sym typeface="+mn-lt"/>
              </a:rPr>
              <a:t>Usefulness</a:t>
            </a: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DD5E92B4-2866-4FC9-8EF6-65004889852A}"/>
              </a:ext>
            </a:extLst>
          </p:cNvPr>
          <p:cNvSpPr/>
          <p:nvPr/>
        </p:nvSpPr>
        <p:spPr>
          <a:xfrm>
            <a:off x="2880000" y="4140000"/>
            <a:ext cx="8100000" cy="1292649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随着经济的发展与交通的便利，越来越多的人选择出游作为日常忙碌生活中的调味品。这款</a:t>
            </a:r>
            <a:r>
              <a:rPr lang="en-US" altLang="zh-CN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APP</a:t>
            </a: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宋体" pitchFamily="2" charset="-122"/>
                <a:sym typeface="+mn-lt"/>
              </a:rPr>
              <a:t>在出行前的准备、出行中的记录、出行后的回顾阶段都能发挥很好的作用。</a:t>
            </a:r>
            <a:endParaRPr lang="en-US" sz="2000" dirty="0">
              <a:solidFill>
                <a:prstClr val="black"/>
              </a:solidFill>
              <a:latin typeface="Franklin Gothic Book"/>
              <a:ea typeface="宋体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5135671" y="700383"/>
            <a:ext cx="6562830" cy="415498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App Functionalities</a:t>
            </a:r>
          </a:p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&amp;</a:t>
            </a:r>
          </a:p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Features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PART.2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  <p:sp>
        <p:nvSpPr>
          <p:cNvPr id="18" name="菱形 17"/>
          <p:cNvSpPr/>
          <p:nvPr/>
        </p:nvSpPr>
        <p:spPr>
          <a:xfrm>
            <a:off x="534760" y="1419397"/>
            <a:ext cx="2160000" cy="2160000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8760" y="2075949"/>
            <a:ext cx="9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Video</a:t>
            </a: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展示</a:t>
            </a: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E0BEE825-5550-4581-B9D5-8651FD79939E}"/>
              </a:ext>
            </a:extLst>
          </p:cNvPr>
          <p:cNvSpPr/>
          <p:nvPr/>
        </p:nvSpPr>
        <p:spPr>
          <a:xfrm>
            <a:off x="5791200" y="492680"/>
            <a:ext cx="2902226" cy="5841859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0000"/>
                <a:lumOff val="40000"/>
              </a:sysClr>
            </a:solidFill>
            <a:prstDash val="lgDash"/>
            <a:headEnd type="oval" w="lg" len="lg"/>
            <a:tailEnd type="oval" w="lg" len="lg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DF142E-79AC-4FD1-8B66-131A2EFB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25" y="242109"/>
            <a:ext cx="3065930" cy="6336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D5BE2D-1AC5-401D-A6E4-9167B15945F2}"/>
              </a:ext>
            </a:extLst>
          </p:cNvPr>
          <p:cNvGrpSpPr/>
          <p:nvPr/>
        </p:nvGrpSpPr>
        <p:grpSpPr>
          <a:xfrm>
            <a:off x="4155651" y="483745"/>
            <a:ext cx="5509608" cy="867414"/>
            <a:chOff x="586389" y="1463977"/>
            <a:chExt cx="5509608" cy="86741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9D91691-FFDB-4B89-AFC3-EC11586C92BD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32B5C06-E518-408A-BBC9-C8958F917A2F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+mn-lt"/>
                    <a:ea typeface="+mn-ea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25D7F1-6C47-4205-A951-E9BCD07EC1E1}"/>
                  </a:ext>
                </a:extLst>
              </p:cNvPr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latin typeface="+mn-lt"/>
                    <a:ea typeface="+mn-ea"/>
                    <a:cs typeface="+mn-ea"/>
                    <a:sym typeface="+mn-lt"/>
                  </a:rPr>
                  <a:t>事件管理</a:t>
                </a:r>
                <a:endParaRPr lang="en-US" altLang="zh-CN" sz="28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" name="泪滴形 3">
              <a:extLst>
                <a:ext uri="{FF2B5EF4-FFF2-40B4-BE49-F238E27FC236}">
                  <a16:creationId xmlns:a16="http://schemas.microsoft.com/office/drawing/2014/main" id="{918942F7-B0A5-46C4-BC12-CE786AEF7E0C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54B1751-6E32-48A0-B2FF-7D7DEBC698EB}"/>
              </a:ext>
            </a:extLst>
          </p:cNvPr>
          <p:cNvGrpSpPr/>
          <p:nvPr/>
        </p:nvGrpSpPr>
        <p:grpSpPr>
          <a:xfrm>
            <a:off x="8359591" y="503224"/>
            <a:ext cx="5509608" cy="867414"/>
            <a:chOff x="586389" y="1463977"/>
            <a:chExt cx="5509608" cy="86741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6DE7213-2993-4D32-ABBE-0A71C4236612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86F0CC-3AB3-4E06-BCE3-0D5DDDF8F98F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251EA7A-5258-44AE-9889-FDF4EED173D5}"/>
                  </a:ext>
                </a:extLst>
              </p:cNvPr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旅行日记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 </a:t>
                </a:r>
              </a:p>
            </p:txBody>
          </p:sp>
        </p:grpSp>
        <p:sp>
          <p:nvSpPr>
            <p:cNvPr id="10" name="泪滴形 9">
              <a:extLst>
                <a:ext uri="{FF2B5EF4-FFF2-40B4-BE49-F238E27FC236}">
                  <a16:creationId xmlns:a16="http://schemas.microsoft.com/office/drawing/2014/main" id="{4E268BEF-34E7-42DA-A18B-8DC5324C52CC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1EE9BDD0-A8D9-4640-9CA0-E8902FD339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"/>
          <a:stretch/>
        </p:blipFill>
        <p:spPr>
          <a:xfrm>
            <a:off x="4155651" y="1739507"/>
            <a:ext cx="2238827" cy="44000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CE32AE4-83F4-4971-A444-C60446B466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7024395" y="1801220"/>
            <a:ext cx="2145038" cy="42136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9FBF066-0C78-424A-AF2A-035E4101043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8"/>
          <a:stretch/>
        </p:blipFill>
        <p:spPr>
          <a:xfrm>
            <a:off x="9433047" y="1801219"/>
            <a:ext cx="2145038" cy="4234875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34C9CA-D3A1-4245-89AD-A745DCD64706}"/>
              </a:ext>
            </a:extLst>
          </p:cNvPr>
          <p:cNvGrpSpPr/>
          <p:nvPr/>
        </p:nvGrpSpPr>
        <p:grpSpPr>
          <a:xfrm>
            <a:off x="877047" y="516377"/>
            <a:ext cx="5482283" cy="834782"/>
            <a:chOff x="586389" y="1463977"/>
            <a:chExt cx="5482283" cy="83478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E08B8DE-DE32-4D00-BCB9-BB8DBD552505}"/>
                </a:ext>
              </a:extLst>
            </p:cNvPr>
            <p:cNvGrpSpPr/>
            <p:nvPr/>
          </p:nvGrpSpPr>
          <p:grpSpPr>
            <a:xfrm>
              <a:off x="786944" y="1463977"/>
              <a:ext cx="5281728" cy="834782"/>
              <a:chOff x="6365462" y="1311666"/>
              <a:chExt cx="5006477" cy="834782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991CA85-9FEB-462A-A739-C6A159278BAB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C4DEE7-0C5E-4CC1-87E3-A7F8069E2BFC}"/>
                  </a:ext>
                </a:extLst>
              </p:cNvPr>
              <p:cNvSpPr txBox="1"/>
              <p:nvPr/>
            </p:nvSpPr>
            <p:spPr>
              <a:xfrm>
                <a:off x="6365462" y="1623228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自动获取定位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 </a:t>
                </a:r>
              </a:p>
            </p:txBody>
          </p:sp>
        </p:grpSp>
        <p:sp>
          <p:nvSpPr>
            <p:cNvPr id="23" name="泪滴形 22">
              <a:extLst>
                <a:ext uri="{FF2B5EF4-FFF2-40B4-BE49-F238E27FC236}">
                  <a16:creationId xmlns:a16="http://schemas.microsoft.com/office/drawing/2014/main" id="{08ABEF90-C074-4C09-BB17-7B5D5277B533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A30CE4F2-C855-415A-9758-4B6822F0D6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/>
          <a:stretch/>
        </p:blipFill>
        <p:spPr>
          <a:xfrm>
            <a:off x="1126042" y="1739507"/>
            <a:ext cx="2238828" cy="43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8511" y="985284"/>
            <a:ext cx="5509608" cy="867414"/>
            <a:chOff x="586389" y="1463977"/>
            <a:chExt cx="5509608" cy="867414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+mn-lt"/>
                    <a:ea typeface="+mn-ea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latin typeface="+mn-lt"/>
                    <a:ea typeface="+mn-ea"/>
                    <a:cs typeface="+mn-ea"/>
                    <a:sym typeface="+mn-lt"/>
                  </a:rPr>
                  <a:t>相册管理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1794" y="633644"/>
            <a:ext cx="5509608" cy="867414"/>
            <a:chOff x="586389" y="1463977"/>
            <a:chExt cx="5509608" cy="867414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Arial"/>
                    <a:ea typeface="微软雅黑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latin typeface="+mn-lt"/>
                    <a:ea typeface="+mn-ea"/>
                    <a:cs typeface="+mn-ea"/>
                    <a:sym typeface="+mn-lt"/>
                  </a:rPr>
                  <a:t>照片上传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437196" y="609830"/>
            <a:ext cx="5509608" cy="867414"/>
            <a:chOff x="586389" y="1463977"/>
            <a:chExt cx="5509608" cy="867414"/>
          </a:xfrm>
        </p:grpSpPr>
        <p:grpSp>
          <p:nvGrpSpPr>
            <p:cNvPr id="36" name="组合 35"/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ctr"/>
                <a:r>
                  <a:rPr lang="en-US" altLang="zh-CN" sz="2000" dirty="0">
                    <a:solidFill>
                      <a:srgbClr val="526188"/>
                    </a:solidFill>
                    <a:latin typeface="+mn-lt"/>
                    <a:ea typeface="+mn-ea"/>
                    <a:cs typeface="+mn-ea"/>
                    <a:sym typeface="+mn-lt"/>
                  </a:rPr>
                  <a:t>Feature</a:t>
                </a:r>
                <a:endParaRPr lang="zh-CN" altLang="en-US" sz="20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800" dirty="0">
                    <a:latin typeface="+mn-lt"/>
                    <a:ea typeface="+mn-ea"/>
                    <a:cs typeface="+mn-ea"/>
                    <a:sym typeface="+mn-lt"/>
                  </a:rPr>
                  <a:t>照片浏览</a:t>
                </a:r>
                <a:r>
                  <a:rPr lang="en-US" altLang="zh-CN" sz="28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</p:grpSp>
        <p:sp>
          <p:nvSpPr>
            <p:cNvPr id="37" name="泪滴形 36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ECBF72C-41E2-4C54-8B89-949C3D642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64" y="1852697"/>
            <a:ext cx="1875934" cy="40373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97B7A56-59E7-4B1A-AE9A-CFB9D7E504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19" y="1852697"/>
            <a:ext cx="1875934" cy="40373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F88FA05-031E-42CA-A467-0B52AD9084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"/>
          <a:stretch/>
        </p:blipFill>
        <p:spPr>
          <a:xfrm>
            <a:off x="1285663" y="2129418"/>
            <a:ext cx="1903793" cy="374161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7108246-384C-41DE-BEF3-CF3DFC0F01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"/>
          <a:stretch/>
        </p:blipFill>
        <p:spPr>
          <a:xfrm>
            <a:off x="9495769" y="1730288"/>
            <a:ext cx="2092390" cy="4140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qjmjn0g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1416</Words>
  <Application>Microsoft Office PowerPoint</Application>
  <PresentationFormat>宽屏</PresentationFormat>
  <Paragraphs>270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方正细谭黑简体</vt:lpstr>
      <vt:lpstr>微软雅黑</vt:lpstr>
      <vt:lpstr>Agency FB</vt:lpstr>
      <vt:lpstr>Arial</vt:lpstr>
      <vt:lpstr>Calibri</vt:lpstr>
      <vt:lpstr>Franklin Gothic Book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蓝黄商务</dc:title>
  <dc:creator>第一PPT</dc:creator>
  <cp:keywords>www.1ppt.com</cp:keywords>
  <dc:description>www.1ppt.com</dc:description>
  <cp:lastModifiedBy>祁 琦</cp:lastModifiedBy>
  <cp:revision>104</cp:revision>
  <dcterms:created xsi:type="dcterms:W3CDTF">2020-03-11T02:21:00Z</dcterms:created>
  <dcterms:modified xsi:type="dcterms:W3CDTF">2021-06-13T05:33:15Z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