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08B7-339D-FA14-99DB-00D654785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47A5B-262B-8813-88F1-302AD86EF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32B2-83C5-B9A6-94FF-BF7CFFE7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AA9B-4216-42E5-AC6C-4DBE7D6F0D04}" type="datetimeFigureOut">
              <a:rPr lang="en-PH" smtClean="0"/>
              <a:t>26/03/2025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2A5C9-7DFB-E611-959D-E5EF11A8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9EAE1-2B60-7B97-9E57-24A114C7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85D2-867C-47FC-A991-3A253F010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821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D32E-16F7-8C48-0A77-9DD2C225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44D98-1593-7472-D71D-A8F8DCB74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5670-247E-E753-B34F-FF7D107A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AA9B-4216-42E5-AC6C-4DBE7D6F0D04}" type="datetimeFigureOut">
              <a:rPr lang="en-PH" smtClean="0"/>
              <a:t>26/03/2025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5F6EB-F8F3-5767-C88F-5B291FE6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F4577-8DBD-1E17-2640-440A7750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85D2-867C-47FC-A991-3A253F010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896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38544-F231-59AE-CE87-9C73DE72D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F6E98-4786-E91C-0A2A-0B75FD402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FF1D-A44E-84C7-58B3-1C3AFE12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AA9B-4216-42E5-AC6C-4DBE7D6F0D04}" type="datetimeFigureOut">
              <a:rPr lang="en-PH" smtClean="0"/>
              <a:t>26/03/2025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63552-CC3B-15DE-E727-84A3277E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5B7C-28E4-B17B-ACDB-5AFF5FAC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85D2-867C-47FC-A991-3A253F010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176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C0AC-493D-5531-3D1D-ACD806D7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6EC9-213F-918E-8EE6-CE032D94C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2BE97-9E1C-2364-18BE-C4CC8D88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AA9B-4216-42E5-AC6C-4DBE7D6F0D04}" type="datetimeFigureOut">
              <a:rPr lang="en-PH" smtClean="0"/>
              <a:t>26/03/2025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4AD9-D3E9-7ABB-6571-3D83C615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4A3DF-3D45-7F91-8123-C537D91A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85D2-867C-47FC-A991-3A253F010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287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C5F3-A5EA-D926-169A-FADFF696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44716-8B1E-B53E-8948-1BDB0188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6A85E-EF62-9F9D-FC26-9265A23C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AA9B-4216-42E5-AC6C-4DBE7D6F0D04}" type="datetimeFigureOut">
              <a:rPr lang="en-PH" smtClean="0"/>
              <a:t>26/03/2025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4116-AC7D-E519-F8B2-CB7B6836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7D70-0439-33A8-0DE9-6BDCE4E6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85D2-867C-47FC-A991-3A253F010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662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CC76-0416-53C2-2D20-4093054F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1401-4A1F-6A68-CA0C-54737C119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7376-821E-3D61-F0B9-DCB02760A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ED317-4C79-BD08-5570-FF66A74A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AA9B-4216-42E5-AC6C-4DBE7D6F0D04}" type="datetimeFigureOut">
              <a:rPr lang="en-PH" smtClean="0"/>
              <a:t>26/03/2025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CFE6C-BE54-C989-3C8B-D4D6EA48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4ABDF-9A0A-3C6E-049E-63AAD6DA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85D2-867C-47FC-A991-3A253F010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28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D9F8-ECA7-D9F6-1400-111199DB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8B067-3CF3-7955-AEEC-788D207D7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34B6D-E6F3-A753-068E-60E798AAC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E56C7-BBC5-6585-1B25-6710A886B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C3B6F-F71F-F698-A9BA-C8D71682A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D5D83-7C46-45B2-B492-C63391D2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AA9B-4216-42E5-AC6C-4DBE7D6F0D04}" type="datetimeFigureOut">
              <a:rPr lang="en-PH" smtClean="0"/>
              <a:t>26/03/2025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CB107-9E14-919B-6992-9DAC71CB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4F919-5340-7E5D-0808-0A1B201E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85D2-867C-47FC-A991-3A253F010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58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001B-D50D-6BE9-4B87-B72CD98F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890E0-29BF-7E18-8E70-B1898012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AA9B-4216-42E5-AC6C-4DBE7D6F0D04}" type="datetimeFigureOut">
              <a:rPr lang="en-PH" smtClean="0"/>
              <a:t>26/03/2025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7FF94-DA62-09F4-B6C5-30CD0279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93BCC-24C7-75C8-22A1-58C37E10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85D2-867C-47FC-A991-3A253F010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167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74F20-13E8-AE4C-19F5-6E809835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AA9B-4216-42E5-AC6C-4DBE7D6F0D04}" type="datetimeFigureOut">
              <a:rPr lang="en-PH" smtClean="0"/>
              <a:t>26/03/2025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2E0BA-843D-B04F-58ED-94BB75BC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70C3D-E832-9D26-F6C1-13109A73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85D2-867C-47FC-A991-3A253F010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022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F0B9-A2A3-4759-5313-4AE16ADC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FFC0-DC86-682F-5D55-9E6A375D8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9AEF6-3471-37F1-992D-EE5E471B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D2ABC-5541-F194-8505-16BE4464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AA9B-4216-42E5-AC6C-4DBE7D6F0D04}" type="datetimeFigureOut">
              <a:rPr lang="en-PH" smtClean="0"/>
              <a:t>26/03/2025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8B1F8-0F77-CFCB-D843-588EF49F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6D-E357-F451-1086-25CA830A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85D2-867C-47FC-A991-3A253F010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18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3CA3-2504-3D46-AFAA-A57F5B0D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11B7F-86BF-D498-360D-7E5056A71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93F3D-5D2E-2894-4257-A51F0E5FD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BAF06-C6E6-0C2A-3C6D-9B7015E3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AA9B-4216-42E5-AC6C-4DBE7D6F0D04}" type="datetimeFigureOut">
              <a:rPr lang="en-PH" smtClean="0"/>
              <a:t>26/03/2025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67F82-785F-E8F7-82DE-C2E7EA54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1DF8B-A4D6-6DC9-6848-67BFDC20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85D2-867C-47FC-A991-3A253F010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529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3E387-47A4-41A4-7207-50A2FA5B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134AF-9BB2-8E5F-953F-78F5CE68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979F1-C0C1-A2F8-F1A4-A0C7A588F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E4AA9B-4216-42E5-AC6C-4DBE7D6F0D04}" type="datetimeFigureOut">
              <a:rPr lang="en-PH" smtClean="0"/>
              <a:t>26/03/2025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6A0E5-FCD8-B388-8279-9F2BFDDB6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5AE29-2C32-9255-7502-DD2A06482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9385D2-867C-47FC-A991-3A253F0104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261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7312-9D33-A5E1-3CFB-554484F4C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P2 - Looking for Group Synchronization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86E80-9A21-72D9-6446-8A1A700A1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STDISCM - S11</a:t>
            </a:r>
          </a:p>
          <a:p>
            <a:r>
              <a:rPr lang="en-US" dirty="0"/>
              <a:t>T2, AY 24-25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4218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CAE3-FA91-08FC-B54E-A781FB4C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58B55-B823-8E2F-1D1F-766F13959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Locking used was in printing to make sure party states are consistent when printed</a:t>
            </a:r>
          </a:p>
          <a:p>
            <a:pPr lvl="1"/>
            <a:r>
              <a:rPr lang="en-US" dirty="0"/>
              <a:t>Makes printing easily traceable</a:t>
            </a:r>
          </a:p>
          <a:p>
            <a:pPr lvl="1"/>
            <a:r>
              <a:rPr lang="en-US" dirty="0"/>
              <a:t>Implemented as queued lock, where locks are acquired by request order</a:t>
            </a:r>
          </a:p>
          <a:p>
            <a:pPr lvl="2"/>
            <a:r>
              <a:rPr lang="en-US" dirty="0"/>
              <a:t>All non-working threads wait for their turn based on a signal that is in a queue</a:t>
            </a:r>
          </a:p>
          <a:p>
            <a:pPr lvl="2"/>
            <a:r>
              <a:rPr lang="en-US" dirty="0"/>
              <a:t>When releasing lock, signal next thread in the queue to start working</a:t>
            </a:r>
          </a:p>
          <a:p>
            <a:pPr lvl="1"/>
            <a:r>
              <a:rPr lang="en-US" dirty="0"/>
              <a:t>It is a blocking lock, so deadlocks are possible if not handled correctly</a:t>
            </a:r>
          </a:p>
          <a:p>
            <a:r>
              <a:rPr lang="en-US" dirty="0"/>
              <a:t>Synchronization Mechanism Used:</a:t>
            </a:r>
          </a:p>
          <a:p>
            <a:pPr lvl="1"/>
            <a:r>
              <a:rPr lang="en-US" dirty="0"/>
              <a:t>Prevented deadlock by implementing lock as a disposable resource and using using() to automatically release it upon exiting the scope</a:t>
            </a:r>
          </a:p>
          <a:p>
            <a:pPr lvl="2"/>
            <a:r>
              <a:rPr lang="en-US" dirty="0"/>
              <a:t>Once released, next thread that requests access will acquire it</a:t>
            </a:r>
          </a:p>
        </p:txBody>
      </p:sp>
    </p:spTree>
    <p:extLst>
      <p:ext uri="{BB962C8B-B14F-4D97-AF65-F5344CB8AC3E}">
        <p14:creationId xmlns:p14="http://schemas.microsoft.com/office/powerpoint/2010/main" val="142527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CAE3-FA91-08FC-B54E-A781FB4C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58B55-B823-8E2F-1D1F-766F1395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Coffman Conditions Check</a:t>
            </a:r>
          </a:p>
          <a:p>
            <a:pPr lvl="1"/>
            <a:endParaRPr lang="en-PH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352BCC-D948-4B2B-6808-958D1EB28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9687"/>
              </p:ext>
            </p:extLst>
          </p:nvPr>
        </p:nvGraphicFramePr>
        <p:xfrm>
          <a:off x="838200" y="2267712"/>
          <a:ext cx="10515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24">
                  <a:extLst>
                    <a:ext uri="{9D8B030D-6E8A-4147-A177-3AD203B41FA5}">
                      <a16:colId xmlns:a16="http://schemas.microsoft.com/office/drawing/2014/main" val="819579070"/>
                    </a:ext>
                  </a:extLst>
                </a:gridCol>
                <a:gridCol w="3246120">
                  <a:extLst>
                    <a:ext uri="{9D8B030D-6E8A-4147-A177-3AD203B41FA5}">
                      <a16:colId xmlns:a16="http://schemas.microsoft.com/office/drawing/2014/main" val="2197710830"/>
                    </a:ext>
                  </a:extLst>
                </a:gridCol>
                <a:gridCol w="4434840">
                  <a:extLst>
                    <a:ext uri="{9D8B030D-6E8A-4147-A177-3AD203B41FA5}">
                      <a16:colId xmlns:a16="http://schemas.microsoft.com/office/drawing/2014/main" val="1766932562"/>
                    </a:ext>
                  </a:extLst>
                </a:gridCol>
                <a:gridCol w="966216">
                  <a:extLst>
                    <a:ext uri="{9D8B030D-6E8A-4147-A177-3AD203B41FA5}">
                      <a16:colId xmlns:a16="http://schemas.microsoft.com/office/drawing/2014/main" val="824318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Satisfy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90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Mutual Exclusion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Threads have exclusive access to a resource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Threads can exclusively hold a lock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✔️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1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Hold and Wait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Threads can hold a resource and wait for another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Threads only need the lock to run; no need to wait for other resources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7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Preemption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Threads cannot forcefully take a resource from another thread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Threads cannot forcefully take the lock from another thread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✔️</a:t>
                      </a:r>
                      <a:endParaRPr lang="en-PH" dirty="0"/>
                    </a:p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51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Circular Wait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exists a closed chain of threads where each requests for a resource held by another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resource that threads wait for: the lock; Chains are not possible and threads just wait for the lock to be released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1720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5B5B10-03A8-86DB-056E-0ED240E2485D}"/>
              </a:ext>
            </a:extLst>
          </p:cNvPr>
          <p:cNvSpPr txBox="1">
            <a:spLocks/>
          </p:cNvSpPr>
          <p:nvPr/>
        </p:nvSpPr>
        <p:spPr>
          <a:xfrm>
            <a:off x="838200" y="5694235"/>
            <a:ext cx="10515600" cy="442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More than one condition is not satisfied, so deadlocks cannot happen</a:t>
            </a:r>
          </a:p>
          <a:p>
            <a:pPr lvl="1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2344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CAE3-FA91-08FC-B54E-A781FB4C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Prevention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DBE01-034F-630D-E586-6CA0D2F9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460" y="2367844"/>
            <a:ext cx="4879128" cy="2122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A7CA2-4A51-D4C8-384A-D1DC25307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94" y="1449206"/>
            <a:ext cx="5412406" cy="2515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E959F0-4C90-A780-F6CE-4AEDFF765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488" y="2367844"/>
            <a:ext cx="2581512" cy="330050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89A069-6EA0-AAE1-BA9A-3DB2F4E6E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86" y="4490155"/>
            <a:ext cx="3092778" cy="99298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Queued Lock</a:t>
            </a:r>
          </a:p>
          <a:p>
            <a:pPr marL="457200" lvl="1" indent="0">
              <a:buNone/>
            </a:pPr>
            <a:r>
              <a:rPr lang="en-US" dirty="0"/>
              <a:t>Implementation</a:t>
            </a:r>
            <a:endParaRPr lang="en-PH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F92CE7C-004D-6711-3C09-10D4EBEDDF6D}"/>
              </a:ext>
            </a:extLst>
          </p:cNvPr>
          <p:cNvSpPr txBox="1">
            <a:spLocks/>
          </p:cNvSpPr>
          <p:nvPr/>
        </p:nvSpPr>
        <p:spPr>
          <a:xfrm>
            <a:off x="6221662" y="4490155"/>
            <a:ext cx="5031837" cy="992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Queued Lock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Usage inside using() scope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11334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CAE3-FA91-08FC-B54E-A781FB4C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 Prevention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58B55-B823-8E2F-1D1F-766F13959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thread finishes fast enough, it is possible for it to hog all the resources, causing the other threads to starve</a:t>
            </a:r>
          </a:p>
          <a:p>
            <a:pPr lvl="1"/>
            <a:r>
              <a:rPr lang="en-US" dirty="0"/>
              <a:t>Especially the case for naïve looping implementations</a:t>
            </a:r>
          </a:p>
          <a:p>
            <a:r>
              <a:rPr lang="en-US" dirty="0"/>
              <a:t>Synchronization Mechanism:</a:t>
            </a:r>
          </a:p>
          <a:p>
            <a:pPr lvl="1"/>
            <a:r>
              <a:rPr lang="en-US" dirty="0"/>
              <a:t>Application uses a round robin dispatcher to prevent starvation between the threads</a:t>
            </a:r>
          </a:p>
          <a:p>
            <a:pPr lvl="2"/>
            <a:r>
              <a:rPr lang="en-US" dirty="0"/>
              <a:t>It loops through all the threads sequentially and checks if they can host a party</a:t>
            </a:r>
          </a:p>
          <a:p>
            <a:pPr lvl="3"/>
            <a:r>
              <a:rPr lang="en-US" dirty="0"/>
              <a:t>If possible, then allocate party. If not, then go to next and check if they can</a:t>
            </a:r>
          </a:p>
          <a:p>
            <a:pPr lvl="2"/>
            <a:r>
              <a:rPr lang="en-US" dirty="0"/>
              <a:t>Evenly distributes the parties based on who is available</a:t>
            </a:r>
          </a:p>
          <a:p>
            <a:pPr lvl="2"/>
            <a:r>
              <a:rPr lang="en-US" dirty="0"/>
              <a:t>Threads don’t need to compete against each other for resources</a:t>
            </a:r>
          </a:p>
        </p:txBody>
      </p:sp>
    </p:spTree>
    <p:extLst>
      <p:ext uri="{BB962C8B-B14F-4D97-AF65-F5344CB8AC3E}">
        <p14:creationId xmlns:p14="http://schemas.microsoft.com/office/powerpoint/2010/main" val="275897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CAE3-FA91-08FC-B54E-A781FB4C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 Prevention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58B55-B823-8E2F-1D1F-766F13959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Encountered old edge case of starvation:</a:t>
            </a:r>
          </a:p>
          <a:p>
            <a:pPr lvl="1"/>
            <a:r>
              <a:rPr lang="en-US" dirty="0"/>
              <a:t>Only occurs if finish time is always at 0 seconds</a:t>
            </a:r>
          </a:p>
          <a:p>
            <a:pPr lvl="1"/>
            <a:r>
              <a:rPr lang="en-US" dirty="0"/>
              <a:t>Old implementation used a regular lock instead of a queued lock</a:t>
            </a:r>
          </a:p>
          <a:p>
            <a:pPr lvl="1"/>
            <a:r>
              <a:rPr lang="en-US" dirty="0"/>
              <a:t>When thread requests for a lock and sees that it is acquired, it waits for some time before trying to request again</a:t>
            </a:r>
          </a:p>
          <a:p>
            <a:pPr lvl="1"/>
            <a:r>
              <a:rPr lang="en-US" dirty="0"/>
              <a:t>Because of this, if all the threads are active and a thread releases the lock, if the same thread finishes fast enough, it can request the lock and acquire it again while the other threads are still waiting to request again</a:t>
            </a:r>
          </a:p>
          <a:p>
            <a:pPr lvl="1"/>
            <a:r>
              <a:rPr lang="en-US" dirty="0"/>
              <a:t>Since the lock is a blocking lock, only the same thread will ever finish and dispatcher will repeatedly give parties to the this thread, causing all other threads never to finish and starve</a:t>
            </a:r>
          </a:p>
          <a:p>
            <a:r>
              <a:rPr lang="en-US" dirty="0"/>
              <a:t>Synchronization Mechanism:</a:t>
            </a:r>
          </a:p>
          <a:p>
            <a:pPr lvl="1"/>
            <a:r>
              <a:rPr lang="en-US" dirty="0"/>
              <a:t>Change the regular lock to a queued lock</a:t>
            </a:r>
          </a:p>
          <a:p>
            <a:pPr lvl="1"/>
            <a:r>
              <a:rPr lang="en-US" dirty="0"/>
              <a:t>Ensures each thread gets a turn with the lock</a:t>
            </a:r>
          </a:p>
          <a:p>
            <a:pPr lvl="1"/>
            <a:r>
              <a:rPr lang="en-US" dirty="0"/>
              <a:t>Technically, the lock itself also became a dispatcher???</a:t>
            </a:r>
          </a:p>
        </p:txBody>
      </p:sp>
    </p:spTree>
    <p:extLst>
      <p:ext uri="{BB962C8B-B14F-4D97-AF65-F5344CB8AC3E}">
        <p14:creationId xmlns:p14="http://schemas.microsoft.com/office/powerpoint/2010/main" val="13810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CAE3-FA91-08FC-B54E-A781FB4C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 Prevention</a:t>
            </a:r>
            <a:endParaRPr lang="en-P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F907FC-8829-9F79-9B76-3AAC64D1C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552" y="3208849"/>
            <a:ext cx="3791712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Round Robin Dispatcher Implementation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F25A9-9A77-3BCF-11DC-82DE63B9D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77" y="1566300"/>
            <a:ext cx="5129362" cy="461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8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7312-9D33-A5E1-3CFB-554484F4C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latin typeface="LatoWeb"/>
              </a:rPr>
              <a:t>Thank You for Reading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86E80-9A21-72D9-6446-8A1A700A1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Presented by: Tean Concio</a:t>
            </a:r>
            <a:endParaRPr lang="en-PH" dirty="0"/>
          </a:p>
        </p:txBody>
      </p:sp>
      <p:pic>
        <p:nvPicPr>
          <p:cNvPr id="1026" name="Picture 2" descr="Race Conditions - ProgrammerHumor.io">
            <a:extLst>
              <a:ext uri="{FF2B5EF4-FFF2-40B4-BE49-F238E27FC236}">
                <a16:creationId xmlns:a16="http://schemas.microsoft.com/office/drawing/2014/main" id="{240021F9-A66A-5644-E4AF-464D613D9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2944"/>
            <a:ext cx="3428619" cy="259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0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544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LatoWeb</vt:lpstr>
      <vt:lpstr>Aptos</vt:lpstr>
      <vt:lpstr>Aptos Display</vt:lpstr>
      <vt:lpstr>Arial</vt:lpstr>
      <vt:lpstr>Office Theme</vt:lpstr>
      <vt:lpstr>P2 - Looking for Group Synchronization</vt:lpstr>
      <vt:lpstr>Deadlock Prevention</vt:lpstr>
      <vt:lpstr>Deadlock Prevention</vt:lpstr>
      <vt:lpstr>Deadlock Prevention</vt:lpstr>
      <vt:lpstr>Starvation Prevention</vt:lpstr>
      <vt:lpstr>Starvation Prevention</vt:lpstr>
      <vt:lpstr>Starvation Prevention</vt:lpstr>
      <vt:lpstr>Thank You for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P2 - Looking for Group Synchronization</dc:title>
  <dc:creator>Tean Concio</dc:creator>
  <cp:lastModifiedBy>Tean Concio</cp:lastModifiedBy>
  <cp:revision>1</cp:revision>
  <dcterms:created xsi:type="dcterms:W3CDTF">2025-03-25T18:46:34Z</dcterms:created>
  <dcterms:modified xsi:type="dcterms:W3CDTF">2025-03-25T22:04:06Z</dcterms:modified>
</cp:coreProperties>
</file>