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3.png" ContentType="image/png"/>
  <Override PartName="/ppt/media/image1.wmf" ContentType="image/x-wmf"/>
  <Override PartName="/ppt/media/image4.png" ContentType="image/png"/>
  <Override PartName="/ppt/media/image2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1079928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04920" y="3804480"/>
            <a:ext cx="1079928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20492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73884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856400" y="154800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507880" y="154800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204920" y="380448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856400" y="380448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507880" y="380448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204920" y="1548000"/>
            <a:ext cx="10799280" cy="43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1079928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204560" y="520560"/>
            <a:ext cx="1080108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0492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204920" y="1548000"/>
            <a:ext cx="10799280" cy="43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3884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204920" y="3804480"/>
            <a:ext cx="1079928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1079928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204920" y="3804480"/>
            <a:ext cx="1079928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20492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73884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856400" y="154800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507880" y="154800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204920" y="380448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856400" y="380448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507880" y="3804480"/>
            <a:ext cx="34772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1079928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204560" y="520560"/>
            <a:ext cx="1080108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0492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43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38840" y="380448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0492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38840" y="1548000"/>
            <a:ext cx="527004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04920" y="3804480"/>
            <a:ext cx="10799280" cy="206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7" descr=""/>
          <p:cNvPicPr/>
          <p:nvPr/>
        </p:nvPicPr>
        <p:blipFill>
          <a:blip r:embed="rId2"/>
          <a:stretch/>
        </p:blipFill>
        <p:spPr>
          <a:xfrm>
            <a:off x="10219320" y="6000840"/>
            <a:ext cx="1402920" cy="610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590920" y="6012000"/>
            <a:ext cx="52552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Tim Mennicken – </a:t>
            </a:r>
            <a:r>
              <a:rPr b="0" lang="en-US" sz="10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Abschlusssvortrag </a:t>
            </a:r>
            <a:r>
              <a:rPr b="0" lang="en-US" sz="10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Kombinatorische </a:t>
            </a:r>
            <a:r>
              <a:rPr b="0" lang="en-US" sz="10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Optimierung und </a:t>
            </a:r>
            <a:r>
              <a:rPr b="0" lang="en-US" sz="10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Graphenalgorithmen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204560" y="0"/>
            <a:ext cx="10991520" cy="70920"/>
            <a:chOff x="1204560" y="0"/>
            <a:chExt cx="10991520" cy="70920"/>
          </a:xfrm>
        </p:grpSpPr>
        <p:sp>
          <p:nvSpPr>
            <p:cNvPr id="3" name="CustomShape 3"/>
            <p:cNvSpPr/>
            <p:nvPr/>
          </p:nvSpPr>
          <p:spPr>
            <a:xfrm>
              <a:off x="1204560" y="0"/>
              <a:ext cx="3646800" cy="70920"/>
            </a:xfrm>
            <a:prstGeom prst="rect">
              <a:avLst/>
            </a:prstGeom>
            <a:solidFill>
              <a:srgbClr val="aa0f1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4851360" y="0"/>
              <a:ext cx="3648600" cy="70920"/>
            </a:xfrm>
            <a:prstGeom prst="rect">
              <a:avLst/>
            </a:prstGeom>
            <a:solidFill>
              <a:srgbClr val="d7471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5"/>
            <p:cNvSpPr/>
            <p:nvPr/>
          </p:nvSpPr>
          <p:spPr>
            <a:xfrm>
              <a:off x="8500680" y="0"/>
              <a:ext cx="3695400" cy="70920"/>
            </a:xfrm>
            <a:prstGeom prst="rect">
              <a:avLst/>
            </a:prstGeom>
            <a:solidFill>
              <a:srgbClr val="901b6e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Line 6"/>
          <p:cNvSpPr/>
          <p:nvPr/>
        </p:nvSpPr>
        <p:spPr>
          <a:xfrm>
            <a:off x="1206360" y="5951520"/>
            <a:ext cx="109875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1206000" y="72000"/>
            <a:ext cx="10985760" cy="449280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marL="432000" indent="-324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808080"/>
                </a:solidFill>
                <a:latin typeface="Arial"/>
              </a:rPr>
              <a:t>Bild durch Klicken auf Symbol hinzufügen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204920" y="4629960"/>
            <a:ext cx="10799640" cy="707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1206000" y="5348520"/>
            <a:ext cx="10799640" cy="46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43080" indent="-342720">
              <a:lnSpc>
                <a:spcPts val="2200"/>
              </a:lnSpc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Mastertextformat bearbeiten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dt"/>
          </p:nvPr>
        </p:nvSpPr>
        <p:spPr>
          <a:xfrm>
            <a:off x="1206360" y="6012000"/>
            <a:ext cx="1294920" cy="17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B4FA726-8FE6-44B2-99FC-DCAD7C18B87A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sldNum"/>
          </p:nvPr>
        </p:nvSpPr>
        <p:spPr>
          <a:xfrm>
            <a:off x="1206360" y="6361200"/>
            <a:ext cx="1294920" cy="213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D458EFE8-E4F9-4314-837C-CF4BE8D3C7F5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7" descr=""/>
          <p:cNvPicPr/>
          <p:nvPr/>
        </p:nvPicPr>
        <p:blipFill>
          <a:blip r:embed="rId2"/>
          <a:stretch/>
        </p:blipFill>
        <p:spPr>
          <a:xfrm>
            <a:off x="10219320" y="6000840"/>
            <a:ext cx="1402920" cy="6109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590920" y="6012000"/>
            <a:ext cx="52552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0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Tim Mennicken – Abschlusssvortrag Kombinatorische Optimierung und Graphenalgorithmen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50" name="Group 2"/>
          <p:cNvGrpSpPr/>
          <p:nvPr/>
        </p:nvGrpSpPr>
        <p:grpSpPr>
          <a:xfrm>
            <a:off x="1204560" y="0"/>
            <a:ext cx="10991520" cy="70920"/>
            <a:chOff x="1204560" y="0"/>
            <a:chExt cx="10991520" cy="70920"/>
          </a:xfrm>
        </p:grpSpPr>
        <p:sp>
          <p:nvSpPr>
            <p:cNvPr id="51" name="CustomShape 3"/>
            <p:cNvSpPr/>
            <p:nvPr/>
          </p:nvSpPr>
          <p:spPr>
            <a:xfrm>
              <a:off x="1204560" y="0"/>
              <a:ext cx="3646800" cy="70920"/>
            </a:xfrm>
            <a:prstGeom prst="rect">
              <a:avLst/>
            </a:prstGeom>
            <a:solidFill>
              <a:srgbClr val="aa0f1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4851360" y="0"/>
              <a:ext cx="3648600" cy="70920"/>
            </a:xfrm>
            <a:prstGeom prst="rect">
              <a:avLst/>
            </a:prstGeom>
            <a:solidFill>
              <a:srgbClr val="d7471f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8500680" y="0"/>
              <a:ext cx="3695400" cy="70920"/>
            </a:xfrm>
            <a:prstGeom prst="rect">
              <a:avLst/>
            </a:prstGeom>
            <a:solidFill>
              <a:srgbClr val="901b6e"/>
            </a:solidFill>
            <a:ln w="9360">
              <a:noFill/>
            </a:ln>
            <a:effectLst>
              <a:outerShdw dist="23040" dir="540000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Line 6"/>
          <p:cNvSpPr/>
          <p:nvPr/>
        </p:nvSpPr>
        <p:spPr>
          <a:xfrm>
            <a:off x="1206360" y="5951520"/>
            <a:ext cx="109875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1204560" y="520560"/>
            <a:ext cx="10801080" cy="8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Mastertitelformat bearbeiten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1204920" y="1548000"/>
            <a:ext cx="10799280" cy="431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43080" indent="-34272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Mastertextformat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ts val="22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ts val="22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ts val="2001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1206000" y="150120"/>
            <a:ext cx="10785240" cy="214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400"/>
              </a:spcAft>
            </a:pPr>
            <a:r>
              <a:rPr b="0" lang="de-DE" sz="900" spc="-1" strike="noStrike">
                <a:solidFill>
                  <a:srgbClr val="808080"/>
                </a:solidFill>
                <a:latin typeface="Arial"/>
              </a:rPr>
              <a:t>Mastertextformat bearbeiten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0"/>
          <p:cNvSpPr>
            <a:spLocks noGrp="1"/>
          </p:cNvSpPr>
          <p:nvPr>
            <p:ph type="dt"/>
          </p:nvPr>
        </p:nvSpPr>
        <p:spPr>
          <a:xfrm>
            <a:off x="1206360" y="6012000"/>
            <a:ext cx="1294920" cy="17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4A2CB52-5D3D-4336-B6FB-88F72A76DE7C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9" name="PlaceHolder 11"/>
          <p:cNvSpPr>
            <a:spLocks noGrp="1"/>
          </p:cNvSpPr>
          <p:nvPr>
            <p:ph type="sldNum"/>
          </p:nvPr>
        </p:nvSpPr>
        <p:spPr>
          <a:xfrm>
            <a:off x="1206360" y="6361200"/>
            <a:ext cx="1294920" cy="213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E65B5094-7695-430B-84E6-84FCDAA764F6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Experiment</a:t>
            </a: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14400" y="1274760"/>
            <a:ext cx="1079928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ts val="22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Character level model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ts val="2200"/>
              </a:lnSpc>
              <a:buClr>
                <a:srgbClr val="000000"/>
              </a:buClr>
              <a:buFont typeface="StarSymbol"/>
              <a:buAutoNum type="arabicPeriod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ts val="2200"/>
              </a:lnSpc>
              <a:buClr>
                <a:srgbClr val="000000"/>
              </a:buClr>
              <a:buFont typeface="StarSymbol"/>
              <a:buAutoNum type="arabicPeriod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ts val="2200"/>
              </a:lnSpc>
              <a:buClr>
                <a:srgbClr val="000000"/>
              </a:buClr>
              <a:buFont typeface="StarSymbol"/>
              <a:buAutoNum type="arabicPeriod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ts val="22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Word level model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2.1 Multiple undirectional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2.2 Single bidirectional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2.3 Multiple bidirectional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206000" y="150120"/>
            <a:ext cx="10785240" cy="21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1206360" y="6012000"/>
            <a:ext cx="1294920" cy="17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6868F7A-A48C-4A12-94C6-5C4DB377D94A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39358597-DCD2-4EE2-B585-54247BD033A6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01960" y="457200"/>
            <a:ext cx="1078524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indent="-324000">
              <a:lnSpc>
                <a:spcPct val="100000"/>
              </a:lnSpc>
              <a:spcAft>
                <a:spcPts val="400"/>
              </a:spcAft>
            </a:pPr>
            <a:r>
              <a:rPr b="1" lang="de-DE" sz="2800" spc="-1" strike="noStrike">
                <a:solidFill>
                  <a:srgbClr val="808080"/>
                </a:solidFill>
                <a:latin typeface="Arial"/>
              </a:rPr>
              <a:t>Suggested Model :</a:t>
            </a:r>
            <a:endParaRPr b="1" lang="de-DE" sz="28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206360" y="6012000"/>
            <a:ext cx="1294920" cy="17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2F21760-B952-45EB-9EA1-4FDE1AA3E3A2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5CD836BE-0967-4FA3-B8D3-CFF5514F2354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737360" y="1463040"/>
            <a:ext cx="9509760" cy="420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1. character level model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06000" y="150120"/>
            <a:ext cx="10785240" cy="21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1206360" y="6012000"/>
            <a:ext cx="1294920" cy="17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231A731-F4E1-4E5C-AAD8-5B76A546AB56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3CD774AB-6F2A-40B1-BA11-552B7B409636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82000" y="1188720"/>
            <a:ext cx="1079928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Charac</a:t>
            </a: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level </a:t>
            </a:r>
            <a:r>
              <a:rPr b="1" lang="de-DE" sz="3000" spc="-1" strike="noStrike">
                <a:solidFill>
                  <a:srgbClr val="000000"/>
                </a:solidFill>
                <a:latin typeface="Arial"/>
              </a:rPr>
              <a:t>model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204920" y="1548000"/>
            <a:ext cx="1049940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Seed :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``i just realized that if you listen to ca''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Generated text :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``nt beloels like scobous dveb ! vote selffiending up. #fitn graham of his tonight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dominater wsa an ands. comfuntstaheos,'' 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04560" y="520560"/>
            <a:ext cx="10801080" cy="441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lnSpc>
                <a:spcPts val="22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1" lang="de-DE" sz="2600" spc="-1" strike="noStrike">
                <a:solidFill>
                  <a:srgbClr val="000000"/>
                </a:solidFill>
                <a:latin typeface="Arial"/>
                <a:ea typeface="WenQuanYi Micro Hei"/>
              </a:rPr>
              <a:t>2. Word level model</a:t>
            </a:r>
            <a:br/>
            <a:br/>
            <a:r>
              <a:rPr b="1" lang="de-DE" sz="20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br/>
            <a:br/>
            <a:r>
              <a:rPr b="1" lang="de-DE" sz="20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2.1 Multiple undirectional LSTM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	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2.2 Single bidirectional LSTM</a:t>
            </a:r>
            <a:br/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2.3 Multiple bidirectional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206000" y="150120"/>
            <a:ext cx="10785240" cy="21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206360" y="6012000"/>
            <a:ext cx="1294920" cy="17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AA51FE5-128F-4C1D-92A7-5F41164CDC12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25B8D245-BACC-4B1D-9ADE-CE973E8F710C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400" y="526680"/>
            <a:ext cx="5669280" cy="203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ts val="22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ts val="22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2.1 Multiple undirectional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ts val="22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06000" y="150120"/>
            <a:ext cx="10785240" cy="21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1206360" y="6012000"/>
            <a:ext cx="1294920" cy="17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6B2318D-2E78-42CA-A6AC-7BBCB2D82E68}" type="datetime1">
              <a:rPr b="0" lang="en-US" sz="900" spc="-1" strike="noStrike">
                <a:solidFill>
                  <a:srgbClr val="000000"/>
                </a:solidFill>
                <a:latin typeface="Arial"/>
              </a:rPr>
              <a:t>02/02/2020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7EE4061E-A647-418D-98CB-350CDFD776E7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14400" y="1463040"/>
            <a:ext cx="10800720" cy="347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br/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2.1 Multiple undirectional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46F90AD4-4186-4783-9215-7245148B7A67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204920" y="1548000"/>
            <a:ext cx="1079928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</a:rPr>
              <a:t>Seed :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``and how innocent she is , ask her to read peters insurance policy text , to her , just in case hillary loses . also , why were the lovers text messages scrubbed after he left mueller . where are they lisa ? ; the republican party has never been so''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</a:rPr>
              <a:t>Generated text :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``easy to gain. They are entrapping people with china. They have gone bonkers, and I havent seen millions of americans!''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204920" y="1548000"/>
            <a:ext cx="1079928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62068D6D-C692-4659-8475-48001042911F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11800" y="1548000"/>
            <a:ext cx="10801080" cy="393840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2.2 Single bidirectional LSTM</a:t>
            </a: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br/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2.2 Single bidirectional LSTM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04920" y="1548000"/>
            <a:ext cx="1079928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Seed :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``co-founder of greenpeace: the whole climate crisis is not only fake news , its fake science . there is no climate crisis , theres weather and climate all around the world , and in fact carbon dioxide is the main building block of all life . @foxandfriends wow ! ; jewish''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Generated Text :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``people are leaving the democratic party. The fires lost in favor of our seniors. Presidential world''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204560" y="520560"/>
            <a:ext cx="1080108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br/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2.3 Multiple bidirectional LSTM</a:t>
            </a: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206360" y="6361200"/>
            <a:ext cx="1294920" cy="21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0C42BCF0-0BA6-4F0B-805F-7CA189C23D2B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204920" y="1548000"/>
            <a:ext cx="1079928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Seed :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``fraudulent speech knowingly delivered as a ruthless con , and the illegal meetings with a highly partisan whistleblower \&amp; lawyer . @60minutes forgot to report that we are helping the great farmers of the usa to the tune of 28 billion dollars , for the last two years , paid for''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Generated Text :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``the democrats . the democrats are a very good of the democrats . the democrats are a very good of the democrats . the democrats are a very good of''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</Template>
  <TotalTime>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2020-02-02T15:05:05Z</dcterms:created>
  <dc:creator/>
  <dc:description/>
  <dc:language>en-US</dc:language>
  <cp:lastModifiedBy/>
  <dcterms:modified xsi:type="dcterms:W3CDTF">2020-02-02T17:20:49Z</dcterms:modified>
  <cp:revision>2</cp:revision>
  <dc:subject/>
  <dc:title>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